
<file path=[Content_Types].xml><?xml version="1.0" encoding="utf-8"?>
<Types xmlns="http://schemas.openxmlformats.org/package/2006/content-types">
  <Default Extension="emf" ContentType="image/x-emf"/>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7.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notesSlides/notesSlide8.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9.xml" ContentType="application/vnd.openxmlformats-officedocument.presentationml.notesSlid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notesSlides/notesSlide10.xml" ContentType="application/vnd.openxmlformats-officedocument.presentationml.notesSlid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1.xml" ContentType="application/vnd.openxmlformats-officedocument.presentationml.notesSlide+xml"/>
  <Override PartName="/ppt/charts/chart11.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12.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32.xml" ContentType="application/vnd.openxmlformats-officedocument.presentationml.notesSlide+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33.xml" ContentType="application/vnd.openxmlformats-officedocument.presentationml.notesSlide+xml"/>
  <Override PartName="/ppt/charts/chart14.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34.xml" ContentType="application/vnd.openxmlformats-officedocument.presentationml.notesSlide+xml"/>
  <Override PartName="/ppt/charts/chart15.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16.xml" ContentType="application/vnd.openxmlformats-officedocument.drawingml.chart+xml"/>
  <Override PartName="/ppt/charts/style15.xml" ContentType="application/vnd.ms-office.chartstyle+xml"/>
  <Override PartName="/ppt/charts/colors15.xml" ContentType="application/vnd.ms-office.chartcolorstyl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charts/chart17.xml" ContentType="application/vnd.openxmlformats-officedocument.drawingml.chart+xml"/>
  <Override PartName="/ppt/charts/chart18.xml" ContentType="application/vnd.openxmlformats-officedocument.drawingml.chart+xml"/>
  <Override PartName="/ppt/notesSlides/notesSlide39.xml" ContentType="application/vnd.openxmlformats-officedocument.presentationml.notesSlide+xml"/>
  <Override PartName="/ppt/charts/chart1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20.xml" ContentType="application/vnd.openxmlformats-officedocument.drawingml.chart+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charts/chart21.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22.xml" ContentType="application/vnd.openxmlformats-officedocument.drawingml.chart+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23.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44.xml" ContentType="application/vnd.openxmlformats-officedocument.presentationml.notesSlide+xml"/>
  <Override PartName="/ppt/charts/chart24.xml" ContentType="application/vnd.openxmlformats-officedocument.drawingml.chart+xml"/>
  <Override PartName="/ppt/charts/style19.xml" ContentType="application/vnd.ms-office.chartstyle+xml"/>
  <Override PartName="/ppt/charts/colors19.xml" ContentType="application/vnd.ms-office.chartcolorstyl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25.xml" ContentType="application/vnd.openxmlformats-officedocument.drawingml.chart+xml"/>
  <Override PartName="/ppt/charts/style20.xml" ContentType="application/vnd.ms-office.chartstyle+xml"/>
  <Override PartName="/ppt/charts/colors20.xml" ContentType="application/vnd.ms-office.chartcolorstyle+xml"/>
  <Override PartName="/ppt/notesSlides/notesSlide49.xml" ContentType="application/vnd.openxmlformats-officedocument.presentationml.notesSlide+xml"/>
  <Override PartName="/ppt/charts/chart26.xml" ContentType="application/vnd.openxmlformats-officedocument.drawingml.chart+xml"/>
  <Override PartName="/ppt/charts/style21.xml" ContentType="application/vnd.ms-office.chartstyle+xml"/>
  <Override PartName="/ppt/charts/colors21.xml" ContentType="application/vnd.ms-office.chartcolorstyle+xml"/>
  <Override PartName="/ppt/charts/chart27.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50.xml" ContentType="application/vnd.openxmlformats-officedocument.presentationml.notesSlide+xml"/>
  <Override PartName="/ppt/charts/chart28.xml" ContentType="application/vnd.openxmlformats-officedocument.drawingml.chart+xml"/>
  <Override PartName="/ppt/charts/chart29.xml" ContentType="application/vnd.openxmlformats-officedocument.drawingml.chart+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30.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53.xml" ContentType="application/vnd.openxmlformats-officedocument.presentationml.notesSlide+xml"/>
  <Override PartName="/ppt/charts/chart31.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54.xml" ContentType="application/vnd.openxmlformats-officedocument.presentationml.notesSlide+xml"/>
  <Override PartName="/ppt/charts/chart32.xml" ContentType="application/vnd.openxmlformats-officedocument.drawingml.chart+xml"/>
  <Override PartName="/ppt/charts/style25.xml" ContentType="application/vnd.ms-office.chartstyle+xml"/>
  <Override PartName="/ppt/charts/colors25.xml" ContentType="application/vnd.ms-office.chartcolorstyle+xml"/>
  <Override PartName="/ppt/notesSlides/notesSlide55.xml" ContentType="application/vnd.openxmlformats-officedocument.presentationml.notesSlide+xml"/>
  <Override PartName="/ppt/charts/chart33.xml" ContentType="application/vnd.openxmlformats-officedocument.drawingml.chart+xml"/>
  <Override PartName="/ppt/charts/style26.xml" ContentType="application/vnd.ms-office.chartstyle+xml"/>
  <Override PartName="/ppt/charts/colors26.xml" ContentType="application/vnd.ms-office.chartcolorstyle+xml"/>
  <Override PartName="/ppt/charts/chart34.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56.xml" ContentType="application/vnd.openxmlformats-officedocument.presentationml.notesSlide+xml"/>
  <Override PartName="/ppt/charts/chart35.xml" ContentType="application/vnd.openxmlformats-officedocument.drawingml.chart+xml"/>
  <Override PartName="/ppt/charts/style28.xml" ContentType="application/vnd.ms-office.chartstyle+xml"/>
  <Override PartName="/ppt/charts/colors28.xml" ContentType="application/vnd.ms-office.chartcolorstyle+xml"/>
  <Override PartName="/ppt/charts/chart36.xml" ContentType="application/vnd.openxmlformats-officedocument.drawingml.chart+xml"/>
  <Override PartName="/ppt/charts/style29.xml" ContentType="application/vnd.ms-office.chartstyle+xml"/>
  <Override PartName="/ppt/charts/colors29.xml" ContentType="application/vnd.ms-office.chartcolorstyle+xml"/>
  <Override PartName="/ppt/charts/chart37.xml" ContentType="application/vnd.openxmlformats-officedocument.drawingml.chart+xml"/>
  <Override PartName="/ppt/charts/style30.xml" ContentType="application/vnd.ms-office.chartstyle+xml"/>
  <Override PartName="/ppt/charts/colors30.xml" ContentType="application/vnd.ms-office.chartcolorstyle+xml"/>
  <Override PartName="/ppt/charts/chart38.xml" ContentType="application/vnd.openxmlformats-officedocument.drawingml.chart+xml"/>
  <Override PartName="/ppt/charts/style31.xml" ContentType="application/vnd.ms-office.chartstyle+xml"/>
  <Override PartName="/ppt/charts/colors31.xml" ContentType="application/vnd.ms-office.chartcolorstyle+xml"/>
  <Override PartName="/ppt/charts/chart39.xml" ContentType="application/vnd.openxmlformats-officedocument.drawingml.chart+xml"/>
  <Override PartName="/ppt/charts/style32.xml" ContentType="application/vnd.ms-office.chartstyle+xml"/>
  <Override PartName="/ppt/charts/colors32.xml" ContentType="application/vnd.ms-office.chartcolorstyl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charts/chart40.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41.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61.xml" ContentType="application/vnd.openxmlformats-officedocument.presentationml.notesSlide+xml"/>
  <Override PartName="/ppt/charts/chart42.xml" ContentType="application/vnd.openxmlformats-officedocument.drawingml.chart+xml"/>
  <Override PartName="/ppt/charts/style35.xml" ContentType="application/vnd.ms-office.chartstyle+xml"/>
  <Override PartName="/ppt/charts/colors35.xml" ContentType="application/vnd.ms-office.chartcolorstyle+xml"/>
  <Override PartName="/ppt/notesSlides/notesSlide62.xml" ContentType="application/vnd.openxmlformats-officedocument.presentationml.notesSlide+xml"/>
  <Override PartName="/ppt/charts/chart43.xml" ContentType="application/vnd.openxmlformats-officedocument.drawingml.chart+xml"/>
  <Override PartName="/ppt/charts/style36.xml" ContentType="application/vnd.ms-office.chartstyle+xml"/>
  <Override PartName="/ppt/charts/colors36.xml" ContentType="application/vnd.ms-office.chartcolorstyle+xml"/>
  <Override PartName="/ppt/notesSlides/notesSlide63.xml" ContentType="application/vnd.openxmlformats-officedocument.presentationml.notesSlide+xml"/>
  <Override PartName="/ppt/charts/chart44.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45.xml" ContentType="application/vnd.openxmlformats-officedocument.drawingml.chart+xml"/>
  <Override PartName="/ppt/charts/style38.xml" ContentType="application/vnd.ms-office.chartstyle+xml"/>
  <Override PartName="/ppt/charts/colors38.xml" ContentType="application/vnd.ms-office.chartcolorstyle+xml"/>
  <Override PartName="/ppt/charts/chart46.xml" ContentType="application/vnd.openxmlformats-officedocument.drawingml.chart+xml"/>
  <Override PartName="/ppt/charts/style39.xml" ContentType="application/vnd.ms-office.chartstyle+xml"/>
  <Override PartName="/ppt/charts/colors39.xml" ContentType="application/vnd.ms-office.chartcolorstyle+xml"/>
  <Override PartName="/ppt/notesSlides/notesSlide66.xml" ContentType="application/vnd.openxmlformats-officedocument.presentationml.notesSlide+xml"/>
  <Override PartName="/ppt/charts/chart47.xml" ContentType="application/vnd.openxmlformats-officedocument.drawingml.chart+xml"/>
  <Override PartName="/ppt/charts/style40.xml" ContentType="application/vnd.ms-office.chartstyle+xml"/>
  <Override PartName="/ppt/charts/colors40.xml" ContentType="application/vnd.ms-office.chartcolorstyle+xml"/>
  <Override PartName="/ppt/notesSlides/notesSlide67.xml" ContentType="application/vnd.openxmlformats-officedocument.presentationml.notesSlide+xml"/>
  <Override PartName="/ppt/charts/chart48.xml" ContentType="application/vnd.openxmlformats-officedocument.drawingml.chart+xml"/>
  <Override PartName="/ppt/charts/style41.xml" ContentType="application/vnd.ms-office.chartstyle+xml"/>
  <Override PartName="/ppt/charts/colors41.xml" ContentType="application/vnd.ms-office.chartcolorstyle+xml"/>
  <Override PartName="/ppt/notesSlides/notesSlide68.xml" ContentType="application/vnd.openxmlformats-officedocument.presentationml.notesSlide+xml"/>
  <Override PartName="/ppt/charts/chart49.xml" ContentType="application/vnd.openxmlformats-officedocument.drawingml.chart+xml"/>
  <Override PartName="/ppt/charts/style42.xml" ContentType="application/vnd.ms-office.chartstyle+xml"/>
  <Override PartName="/ppt/charts/colors42.xml" ContentType="application/vnd.ms-office.chartcolorstyle+xml"/>
  <Override PartName="/ppt/notesSlides/notesSlide69.xml" ContentType="application/vnd.openxmlformats-officedocument.presentationml.notesSlide+xml"/>
  <Override PartName="/ppt/charts/chart50.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51.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charts/chart52.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53.xml" ContentType="application/vnd.openxmlformats-officedocument.drawingml.chart+xml"/>
  <Override PartName="/ppt/charts/style46.xml" ContentType="application/vnd.ms-office.chartstyle+xml"/>
  <Override PartName="/ppt/charts/colors46.xml" ContentType="application/vnd.ms-office.chartcolorstyle+xml"/>
  <Override PartName="/ppt/charts/chart54.xml" ContentType="application/vnd.openxmlformats-officedocument.drawingml.chart+xml"/>
  <Override PartName="/ppt/charts/style47.xml" ContentType="application/vnd.ms-office.chartstyle+xml"/>
  <Override PartName="/ppt/charts/colors47.xml" ContentType="application/vnd.ms-office.chartcolorstyle+xml"/>
  <Override PartName="/ppt/comments/modernComment_249_45D50A68.xml" ContentType="application/vnd.ms-powerpoint.comments+xml"/>
  <Override PartName="/ppt/charts/chart55.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73.xml" ContentType="application/vnd.openxmlformats-officedocument.presentationml.notesSlide+xml"/>
  <Override PartName="/ppt/charts/chart56.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7.xml" ContentType="application/vnd.openxmlformats-officedocument.drawingml.chart+xml"/>
  <Override PartName="/ppt/charts/style50.xml" ContentType="application/vnd.ms-office.chartstyle+xml"/>
  <Override PartName="/ppt/charts/colors50.xml" ContentType="application/vnd.ms-office.chartcolorstyle+xml"/>
  <Override PartName="/ppt/notesSlides/notesSlide74.xml" ContentType="application/vnd.openxmlformats-officedocument.presentationml.notesSlide+xml"/>
  <Override PartName="/ppt/charts/chart58.xml" ContentType="application/vnd.openxmlformats-officedocument.drawingml.chart+xml"/>
  <Override PartName="/ppt/charts/style51.xml" ContentType="application/vnd.ms-office.chartstyle+xml"/>
  <Override PartName="/ppt/charts/colors51.xml" ContentType="application/vnd.ms-office.chartcolorstyle+xml"/>
  <Override PartName="/ppt/notesSlides/notesSlide75.xml" ContentType="application/vnd.openxmlformats-officedocument.presentationml.notesSlide+xml"/>
  <Override PartName="/ppt/charts/chart59.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charts/chart60.xml" ContentType="application/vnd.openxmlformats-officedocument.drawingml.chart+xml"/>
  <Override PartName="/ppt/charts/style53.xml" ContentType="application/vnd.ms-office.chartstyle+xml"/>
  <Override PartName="/ppt/charts/colors53.xml" ContentType="application/vnd.ms-office.chartcolorstyle+xml"/>
  <Override PartName="/ppt/charts/chart61.xml" ContentType="application/vnd.openxmlformats-officedocument.drawingml.chart+xml"/>
  <Override PartName="/ppt/charts/style54.xml" ContentType="application/vnd.ms-office.chartstyle+xml"/>
  <Override PartName="/ppt/charts/colors54.xml" ContentType="application/vnd.ms-office.chartcolorstyle+xml"/>
  <Override PartName="/ppt/notesSlides/notesSlide79.xml" ContentType="application/vnd.openxmlformats-officedocument.presentationml.notesSlide+xml"/>
  <Override PartName="/ppt/comments/modernComment_37C_A448AF57.xml" ContentType="application/vnd.ms-powerpoint.comments+xml"/>
  <Override PartName="/ppt/charts/chart62.xml" ContentType="application/vnd.openxmlformats-officedocument.drawingml.chart+xml"/>
  <Override PartName="/ppt/charts/style55.xml" ContentType="application/vnd.ms-office.chartstyle+xml"/>
  <Override PartName="/ppt/charts/colors55.xml" ContentType="application/vnd.ms-office.chartcolorstyle+xml"/>
  <Override PartName="/ppt/charts/chart63.xml" ContentType="application/vnd.openxmlformats-officedocument.drawingml.chart+xml"/>
  <Override PartName="/ppt/charts/style56.xml" ContentType="application/vnd.ms-office.chartstyle+xml"/>
  <Override PartName="/ppt/charts/colors56.xml" ContentType="application/vnd.ms-office.chartcolorstyle+xml"/>
  <Override PartName="/ppt/notesSlides/notesSlide80.xml" ContentType="application/vnd.openxmlformats-officedocument.presentationml.notesSlide+xml"/>
  <Override PartName="/ppt/charts/chart64.xml" ContentType="application/vnd.openxmlformats-officedocument.drawingml.chart+xml"/>
  <Override PartName="/ppt/charts/style57.xml" ContentType="application/vnd.ms-office.chartstyle+xml"/>
  <Override PartName="/ppt/charts/colors57.xml" ContentType="application/vnd.ms-office.chartcolorstyle+xml"/>
  <Override PartName="/ppt/charts/chart65.xml" ContentType="application/vnd.openxmlformats-officedocument.drawingml.chart+xml"/>
  <Override PartName="/ppt/charts/style58.xml" ContentType="application/vnd.ms-office.chartstyle+xml"/>
  <Override PartName="/ppt/charts/colors58.xml" ContentType="application/vnd.ms-office.chartcolorstyle+xml"/>
  <Override PartName="/ppt/charts/chart66.xml" ContentType="application/vnd.openxmlformats-officedocument.drawingml.chart+xml"/>
  <Override PartName="/ppt/charts/style59.xml" ContentType="application/vnd.ms-office.chartstyle+xml"/>
  <Override PartName="/ppt/charts/colors59.xml" ContentType="application/vnd.ms-office.chartcolorstyle+xml"/>
  <Override PartName="/ppt/notesSlides/notesSlide81.xml" ContentType="application/vnd.openxmlformats-officedocument.presentationml.notesSlide+xml"/>
  <Override PartName="/ppt/charts/chart67.xml" ContentType="application/vnd.openxmlformats-officedocument.drawingml.chart+xml"/>
  <Override PartName="/ppt/charts/style60.xml" ContentType="application/vnd.ms-office.chartstyle+xml"/>
  <Override PartName="/ppt/charts/colors60.xml" ContentType="application/vnd.ms-office.chartcolorstyl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68.xml" ContentType="application/vnd.openxmlformats-officedocument.drawingml.chart+xml"/>
  <Override PartName="/ppt/charts/style61.xml" ContentType="application/vnd.ms-office.chartstyle+xml"/>
  <Override PartName="/ppt/charts/colors61.xml" ContentType="application/vnd.ms-office.chartcolorstyle+xml"/>
  <Override PartName="/ppt/notesSlides/notesSlide84.xml" ContentType="application/vnd.openxmlformats-officedocument.presentationml.notesSlide+xml"/>
  <Override PartName="/ppt/charts/chart69.xml" ContentType="application/vnd.openxmlformats-officedocument.drawingml.chart+xml"/>
  <Override PartName="/ppt/charts/style62.xml" ContentType="application/vnd.ms-office.chartstyle+xml"/>
  <Override PartName="/ppt/charts/colors62.xml" ContentType="application/vnd.ms-office.chartcolorstyle+xml"/>
  <Override PartName="/ppt/notesSlides/notesSlide85.xml" ContentType="application/vnd.openxmlformats-officedocument.presentationml.notesSlide+xml"/>
  <Override PartName="/ppt/charts/chart70.xml" ContentType="application/vnd.openxmlformats-officedocument.drawingml.chart+xml"/>
  <Override PartName="/ppt/charts/style63.xml" ContentType="application/vnd.ms-office.chartstyle+xml"/>
  <Override PartName="/ppt/charts/colors63.xml" ContentType="application/vnd.ms-office.chartcolorstyl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71.xml" ContentType="application/vnd.openxmlformats-officedocument.drawingml.chart+xml"/>
  <Override PartName="/ppt/charts/style64.xml" ContentType="application/vnd.ms-office.chartstyle+xml"/>
  <Override PartName="/ppt/charts/colors64.xml" ContentType="application/vnd.ms-office.chartcolorstyle+xml"/>
  <Override PartName="/ppt/notesSlides/notesSlide88.xml" ContentType="application/vnd.openxmlformats-officedocument.presentationml.notesSlide+xml"/>
  <Override PartName="/ppt/charts/chart72.xml" ContentType="application/vnd.openxmlformats-officedocument.drawingml.chart+xml"/>
  <Override PartName="/ppt/charts/style65.xml" ContentType="application/vnd.ms-office.chartstyle+xml"/>
  <Override PartName="/ppt/charts/colors65.xml" ContentType="application/vnd.ms-office.chartcolorstyle+xml"/>
  <Override PartName="/ppt/notesSlides/notesSlide89.xml" ContentType="application/vnd.openxmlformats-officedocument.presentationml.notesSlide+xml"/>
  <Override PartName="/ppt/charts/chart73.xml" ContentType="application/vnd.openxmlformats-officedocument.drawingml.chart+xml"/>
  <Override PartName="/ppt/charts/style66.xml" ContentType="application/vnd.ms-office.chartstyle+xml"/>
  <Override PartName="/ppt/charts/colors66.xml" ContentType="application/vnd.ms-office.chartcolorstyle+xml"/>
  <Override PartName="/ppt/charts/chart74.xml" ContentType="application/vnd.openxmlformats-officedocument.drawingml.chart+xml"/>
  <Override PartName="/ppt/charts/style67.xml" ContentType="application/vnd.ms-office.chartstyle+xml"/>
  <Override PartName="/ppt/charts/colors67.xml" ContentType="application/vnd.ms-office.chartcolorstyl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charts/chart75.xml" ContentType="application/vnd.openxmlformats-officedocument.drawingml.chart+xml"/>
  <Override PartName="/ppt/charts/style68.xml" ContentType="application/vnd.ms-office.chartstyle+xml"/>
  <Override PartName="/ppt/charts/colors68.xml" ContentType="application/vnd.ms-office.chartcolorstyle+xml"/>
  <Override PartName="/ppt/charts/chart76.xml" ContentType="application/vnd.openxmlformats-officedocument.drawingml.chart+xml"/>
  <Override PartName="/ppt/charts/style69.xml" ContentType="application/vnd.ms-office.chartstyle+xml"/>
  <Override PartName="/ppt/charts/colors69.xml" ContentType="application/vnd.ms-office.chartcolorstyle+xml"/>
  <Override PartName="/ppt/drawings/drawing1.xml" ContentType="application/vnd.openxmlformats-officedocument.drawingml.chartshapes+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charts/chart77.xml" ContentType="application/vnd.openxmlformats-officedocument.drawingml.chart+xml"/>
  <Override PartName="/ppt/charts/style70.xml" ContentType="application/vnd.ms-office.chartstyle+xml"/>
  <Override PartName="/ppt/charts/colors70.xml" ContentType="application/vnd.ms-office.chartcolorstyle+xml"/>
  <Override PartName="/ppt/notesSlides/notesSlide97.xml" ContentType="application/vnd.openxmlformats-officedocument.presentationml.notesSlide+xml"/>
  <Override PartName="/ppt/charts/chart78.xml" ContentType="application/vnd.openxmlformats-officedocument.drawingml.chart+xml"/>
  <Override PartName="/ppt/charts/style71.xml" ContentType="application/vnd.ms-office.chartstyle+xml"/>
  <Override PartName="/ppt/charts/colors71.xml" ContentType="application/vnd.ms-office.chartcolorstyle+xml"/>
  <Override PartName="/ppt/charts/chart79.xml" ContentType="application/vnd.openxmlformats-officedocument.drawingml.chart+xml"/>
  <Override PartName="/ppt/charts/style72.xml" ContentType="application/vnd.ms-office.chartstyle+xml"/>
  <Override PartName="/ppt/charts/colors72.xml" ContentType="application/vnd.ms-office.chartcolorstyle+xml"/>
  <Override PartName="/ppt/charts/chart80.xml" ContentType="application/vnd.openxmlformats-officedocument.drawingml.chart+xml"/>
  <Override PartName="/ppt/charts/style73.xml" ContentType="application/vnd.ms-office.chartstyle+xml"/>
  <Override PartName="/ppt/charts/colors73.xml" ContentType="application/vnd.ms-office.chartcolorstyle+xml"/>
  <Override PartName="/ppt/charts/chart81.xml" ContentType="application/vnd.openxmlformats-officedocument.drawingml.chart+xml"/>
  <Override PartName="/ppt/charts/style74.xml" ContentType="application/vnd.ms-office.chartstyle+xml"/>
  <Override PartName="/ppt/charts/colors74.xml" ContentType="application/vnd.ms-office.chartcolorstyle+xml"/>
  <Override PartName="/ppt/charts/chart82.xml" ContentType="application/vnd.openxmlformats-officedocument.drawingml.chart+xml"/>
  <Override PartName="/ppt/charts/style75.xml" ContentType="application/vnd.ms-office.chartstyle+xml"/>
  <Override PartName="/ppt/charts/colors75.xml" ContentType="application/vnd.ms-office.chartcolorstyle+xml"/>
  <Override PartName="/ppt/notesSlides/notesSlide98.xml" ContentType="application/vnd.openxmlformats-officedocument.presentationml.notesSlide+xml"/>
  <Override PartName="/ppt/charts/chart83.xml" ContentType="application/vnd.openxmlformats-officedocument.drawingml.chart+xml"/>
  <Override PartName="/ppt/charts/style76.xml" ContentType="application/vnd.ms-office.chartstyle+xml"/>
  <Override PartName="/ppt/charts/colors76.xml" ContentType="application/vnd.ms-office.chartcolorstyle+xml"/>
  <Override PartName="/ppt/charts/chart84.xml" ContentType="application/vnd.openxmlformats-officedocument.drawingml.chart+xml"/>
  <Override PartName="/ppt/charts/style77.xml" ContentType="application/vnd.ms-office.chartstyle+xml"/>
  <Override PartName="/ppt/charts/colors77.xml" ContentType="application/vnd.ms-office.chartcolorstyle+xml"/>
  <Override PartName="/ppt/charts/chart85.xml" ContentType="application/vnd.openxmlformats-officedocument.drawingml.chart+xml"/>
  <Override PartName="/ppt/charts/style78.xml" ContentType="application/vnd.ms-office.chartstyle+xml"/>
  <Override PartName="/ppt/charts/colors78.xml" ContentType="application/vnd.ms-office.chartcolorstyle+xml"/>
  <Override PartName="/ppt/charts/chart86.xml" ContentType="application/vnd.openxmlformats-officedocument.drawingml.chart+xml"/>
  <Override PartName="/ppt/charts/style79.xml" ContentType="application/vnd.ms-office.chartstyle+xml"/>
  <Override PartName="/ppt/charts/colors79.xml" ContentType="application/vnd.ms-office.chartcolorstyle+xml"/>
  <Override PartName="/ppt/charts/chart87.xml" ContentType="application/vnd.openxmlformats-officedocument.drawingml.chart+xml"/>
  <Override PartName="/ppt/charts/style80.xml" ContentType="application/vnd.ms-office.chartstyle+xml"/>
  <Override PartName="/ppt/charts/colors80.xml" ContentType="application/vnd.ms-office.chartcolorstyle+xml"/>
  <Override PartName="/ppt/charts/chart88.xml" ContentType="application/vnd.openxmlformats-officedocument.drawingml.chart+xml"/>
  <Override PartName="/ppt/charts/style81.xml" ContentType="application/vnd.ms-office.chartstyle+xml"/>
  <Override PartName="/ppt/charts/colors81.xml" ContentType="application/vnd.ms-office.chartcolorstyle+xml"/>
  <Override PartName="/ppt/charts/chart89.xml" ContentType="application/vnd.openxmlformats-officedocument.drawingml.chart+xml"/>
  <Override PartName="/ppt/charts/style82.xml" ContentType="application/vnd.ms-office.chartstyle+xml"/>
  <Override PartName="/ppt/charts/colors82.xml" ContentType="application/vnd.ms-office.chartcolorstyle+xml"/>
  <Override PartName="/ppt/notesSlides/notesSlide99.xml" ContentType="application/vnd.openxmlformats-officedocument.presentationml.notesSlide+xml"/>
  <Override PartName="/ppt/charts/chart90.xml" ContentType="application/vnd.openxmlformats-officedocument.drawingml.chart+xml"/>
  <Override PartName="/ppt/charts/style83.xml" ContentType="application/vnd.ms-office.chartstyle+xml"/>
  <Override PartName="/ppt/charts/colors83.xml" ContentType="application/vnd.ms-office.chartcolorstyle+xml"/>
  <Override PartName="/ppt/charts/chart91.xml" ContentType="application/vnd.openxmlformats-officedocument.drawingml.chart+xml"/>
  <Override PartName="/ppt/charts/style84.xml" ContentType="application/vnd.ms-office.chartstyle+xml"/>
  <Override PartName="/ppt/charts/colors84.xml" ContentType="application/vnd.ms-office.chartcolorstyl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charts/chart92.xml" ContentType="application/vnd.openxmlformats-officedocument.drawingml.chart+xml"/>
  <Override PartName="/ppt/charts/style85.xml" ContentType="application/vnd.ms-office.chartstyle+xml"/>
  <Override PartName="/ppt/charts/colors85.xml" ContentType="application/vnd.ms-office.chartcolorstyle+xml"/>
  <Override PartName="/ppt/charts/chart93.xml" ContentType="application/vnd.openxmlformats-officedocument.drawingml.chart+xml"/>
  <Override PartName="/ppt/charts/style86.xml" ContentType="application/vnd.ms-office.chartstyle+xml"/>
  <Override PartName="/ppt/charts/colors86.xml" ContentType="application/vnd.ms-office.chartcolorstyle+xml"/>
  <Override PartName="/ppt/notesSlides/notesSlide102.xml" ContentType="application/vnd.openxmlformats-officedocument.presentationml.notesSlide+xml"/>
  <Override PartName="/ppt/charts/chart94.xml" ContentType="application/vnd.openxmlformats-officedocument.drawingml.chart+xml"/>
  <Override PartName="/ppt/charts/style87.xml" ContentType="application/vnd.ms-office.chartstyle+xml"/>
  <Override PartName="/ppt/charts/colors87.xml" ContentType="application/vnd.ms-office.chartcolorstyle+xml"/>
  <Override PartName="/ppt/notesSlides/notesSlide103.xml" ContentType="application/vnd.openxmlformats-officedocument.presentationml.notesSlide+xml"/>
  <Override PartName="/ppt/charts/chart95.xml" ContentType="application/vnd.openxmlformats-officedocument.drawingml.chart+xml"/>
  <Override PartName="/ppt/charts/style88.xml" ContentType="application/vnd.ms-office.chartstyle+xml"/>
  <Override PartName="/ppt/charts/colors88.xml" ContentType="application/vnd.ms-office.chartcolorstyle+xml"/>
  <Override PartName="/ppt/notesSlides/notesSlide104.xml" ContentType="application/vnd.openxmlformats-officedocument.presentationml.notesSlide+xml"/>
  <Override PartName="/ppt/charts/chart96.xml" ContentType="application/vnd.openxmlformats-officedocument.drawingml.chart+xml"/>
  <Override PartName="/ppt/charts/style89.xml" ContentType="application/vnd.ms-office.chartstyle+xml"/>
  <Override PartName="/ppt/charts/colors89.xml" ContentType="application/vnd.ms-office.chartcolorstyle+xml"/>
  <Override PartName="/ppt/charts/chart97.xml" ContentType="application/vnd.openxmlformats-officedocument.drawingml.chart+xml"/>
  <Override PartName="/ppt/charts/style90.xml" ContentType="application/vnd.ms-office.chartstyle+xml"/>
  <Override PartName="/ppt/charts/colors90.xml" ContentType="application/vnd.ms-office.chartcolorstyl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charts/chart98.xml" ContentType="application/vnd.openxmlformats-officedocument.drawingml.chart+xml"/>
  <Override PartName="/ppt/charts/style91.xml" ContentType="application/vnd.ms-office.chartstyle+xml"/>
  <Override PartName="/ppt/charts/colors91.xml" ContentType="application/vnd.ms-office.chartcolorstyle+xml"/>
  <Override PartName="/ppt/charts/chart99.xml" ContentType="application/vnd.openxmlformats-officedocument.drawingml.chart+xml"/>
  <Override PartName="/ppt/charts/style92.xml" ContentType="application/vnd.ms-office.chartstyle+xml"/>
  <Override PartName="/ppt/charts/colors92.xml" ContentType="application/vnd.ms-office.chartcolorstyle+xml"/>
  <Override PartName="/ppt/charts/chart100.xml" ContentType="application/vnd.openxmlformats-officedocument.drawingml.chart+xml"/>
  <Override PartName="/ppt/charts/style93.xml" ContentType="application/vnd.ms-office.chartstyle+xml"/>
  <Override PartName="/ppt/charts/colors93.xml" ContentType="application/vnd.ms-office.chartcolorstyle+xml"/>
  <Override PartName="/ppt/charts/chart101.xml" ContentType="application/vnd.openxmlformats-officedocument.drawingml.chart+xml"/>
  <Override PartName="/ppt/charts/style94.xml" ContentType="application/vnd.ms-office.chartstyle+xml"/>
  <Override PartName="/ppt/charts/colors94.xml" ContentType="application/vnd.ms-office.chartcolorstyle+xml"/>
  <Override PartName="/ppt/notesSlides/notesSlide107.xml" ContentType="application/vnd.openxmlformats-officedocument.presentationml.notesSlide+xml"/>
  <Override PartName="/ppt/charts/chart102.xml" ContentType="application/vnd.openxmlformats-officedocument.drawingml.chart+xml"/>
  <Override PartName="/ppt/charts/style95.xml" ContentType="application/vnd.ms-office.chartstyle+xml"/>
  <Override PartName="/ppt/charts/colors95.xml" ContentType="application/vnd.ms-office.chartcolorstyle+xml"/>
  <Override PartName="/ppt/charts/chart103.xml" ContentType="application/vnd.openxmlformats-officedocument.drawingml.chart+xml"/>
  <Override PartName="/ppt/charts/style96.xml" ContentType="application/vnd.ms-office.chartstyle+xml"/>
  <Override PartName="/ppt/charts/colors96.xml" ContentType="application/vnd.ms-office.chartcolorstyle+xml"/>
  <Override PartName="/ppt/charts/chart104.xml" ContentType="application/vnd.openxmlformats-officedocument.drawingml.chart+xml"/>
  <Override PartName="/ppt/charts/style97.xml" ContentType="application/vnd.ms-office.chartstyle+xml"/>
  <Override PartName="/ppt/charts/colors97.xml" ContentType="application/vnd.ms-office.chartcolorstyle+xml"/>
  <Override PartName="/ppt/notesSlides/notesSlide108.xml" ContentType="application/vnd.openxmlformats-officedocument.presentationml.notesSlide+xml"/>
  <Override PartName="/ppt/comments/modernComment_37D_D54D7420.xml" ContentType="application/vnd.ms-powerpoint.comments+xml"/>
  <Override PartName="/ppt/charts/chart105.xml" ContentType="application/vnd.openxmlformats-officedocument.drawingml.chart+xml"/>
  <Override PartName="/ppt/charts/style98.xml" ContentType="application/vnd.ms-office.chartstyle+xml"/>
  <Override PartName="/ppt/charts/colors98.xml" ContentType="application/vnd.ms-office.chartcolorstyle+xml"/>
  <Override PartName="/ppt/charts/chart106.xml" ContentType="application/vnd.openxmlformats-officedocument.drawingml.chart+xml"/>
  <Override PartName="/ppt/charts/style99.xml" ContentType="application/vnd.ms-office.chartstyle+xml"/>
  <Override PartName="/ppt/charts/colors99.xml" ContentType="application/vnd.ms-office.chartcolorstyle+xml"/>
  <Override PartName="/ppt/charts/chart107.xml" ContentType="application/vnd.openxmlformats-officedocument.drawingml.chart+xml"/>
  <Override PartName="/ppt/charts/style100.xml" ContentType="application/vnd.ms-office.chartstyle+xml"/>
  <Override PartName="/ppt/charts/colors100.xml" ContentType="application/vnd.ms-office.chartcolorstyle+xml"/>
  <Override PartName="/ppt/notesSlides/notesSlide109.xml" ContentType="application/vnd.openxmlformats-officedocument.presentationml.notesSlide+xml"/>
  <Override PartName="/ppt/charts/chart108.xml" ContentType="application/vnd.openxmlformats-officedocument.drawingml.chart+xml"/>
  <Override PartName="/ppt/charts/style101.xml" ContentType="application/vnd.ms-office.chartstyle+xml"/>
  <Override PartName="/ppt/charts/colors101.xml" ContentType="application/vnd.ms-office.chartcolorstyle+xml"/>
  <Override PartName="/ppt/charts/chart109.xml" ContentType="application/vnd.openxmlformats-officedocument.drawingml.chart+xml"/>
  <Override PartName="/ppt/charts/style102.xml" ContentType="application/vnd.ms-office.chartstyle+xml"/>
  <Override PartName="/ppt/charts/colors102.xml" ContentType="application/vnd.ms-office.chartcolorstyle+xml"/>
  <Override PartName="/ppt/charts/chart110.xml" ContentType="application/vnd.openxmlformats-officedocument.drawingml.chart+xml"/>
  <Override PartName="/ppt/charts/style103.xml" ContentType="application/vnd.ms-office.chartstyle+xml"/>
  <Override PartName="/ppt/charts/colors103.xml" ContentType="application/vnd.ms-office.chartcolorstyl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charts/chart111.xml" ContentType="application/vnd.openxmlformats-officedocument.drawingml.chart+xml"/>
  <Override PartName="/ppt/charts/style104.xml" ContentType="application/vnd.ms-office.chartstyle+xml"/>
  <Override PartName="/ppt/charts/colors104.xml" ContentType="application/vnd.ms-office.chartcolorstyle+xml"/>
  <Override PartName="/ppt/charts/chart112.xml" ContentType="application/vnd.openxmlformats-officedocument.drawingml.chart+xml"/>
  <Override PartName="/ppt/charts/style105.xml" ContentType="application/vnd.ms-office.chartstyle+xml"/>
  <Override PartName="/ppt/charts/colors105.xml" ContentType="application/vnd.ms-office.chartcolorstyle+xml"/>
  <Override PartName="/ppt/comments/modernComment_37E_9200FF36.xml" ContentType="application/vnd.ms-powerpoint.comments+xml"/>
  <Override PartName="/ppt/charts/chart113.xml" ContentType="application/vnd.openxmlformats-officedocument.drawingml.chart+xml"/>
  <Override PartName="/ppt/charts/style106.xml" ContentType="application/vnd.ms-office.chartstyle+xml"/>
  <Override PartName="/ppt/charts/colors106.xml" ContentType="application/vnd.ms-office.chartcolorstyle+xml"/>
  <Override PartName="/ppt/notesSlides/notesSlide112.xml" ContentType="application/vnd.openxmlformats-officedocument.presentationml.notesSlide+xml"/>
  <Override PartName="/ppt/charts/chart114.xml" ContentType="application/vnd.openxmlformats-officedocument.drawingml.chart+xml"/>
  <Override PartName="/ppt/charts/style107.xml" ContentType="application/vnd.ms-office.chartstyle+xml"/>
  <Override PartName="/ppt/charts/colors107.xml" ContentType="application/vnd.ms-office.chartcolorstyle+xml"/>
  <Override PartName="/ppt/notesSlides/notesSlide113.xml" ContentType="application/vnd.openxmlformats-officedocument.presentationml.notesSlide+xml"/>
  <Override PartName="/ppt/charts/chart115.xml" ContentType="application/vnd.openxmlformats-officedocument.drawingml.chart+xml"/>
  <Override PartName="/ppt/charts/style108.xml" ContentType="application/vnd.ms-office.chartstyle+xml"/>
  <Override PartName="/ppt/charts/colors108.xml" ContentType="application/vnd.ms-office.chartcolorstyle+xml"/>
  <Override PartName="/ppt/notesSlides/notesSlide114.xml" ContentType="application/vnd.openxmlformats-officedocument.presentationml.notesSlide+xml"/>
  <Override PartName="/ppt/charts/chart116.xml" ContentType="application/vnd.openxmlformats-officedocument.drawingml.chart+xml"/>
  <Override PartName="/ppt/charts/style109.xml" ContentType="application/vnd.ms-office.chartstyle+xml"/>
  <Override PartName="/ppt/charts/colors109.xml" ContentType="application/vnd.ms-office.chartcolorstyle+xml"/>
  <Override PartName="/ppt/notesSlides/notesSlide115.xml" ContentType="application/vnd.openxmlformats-officedocument.presentationml.notesSlide+xml"/>
  <Override PartName="/ppt/charts/chart117.xml" ContentType="application/vnd.openxmlformats-officedocument.drawingml.chart+xml"/>
  <Override PartName="/ppt/charts/style110.xml" ContentType="application/vnd.ms-office.chartstyle+xml"/>
  <Override PartName="/ppt/charts/colors110.xml" ContentType="application/vnd.ms-office.chartcolorstyle+xml"/>
  <Override PartName="/ppt/notesSlides/notesSlide116.xml" ContentType="application/vnd.openxmlformats-officedocument.presentationml.notesSlide+xml"/>
  <Override PartName="/ppt/charts/chart118.xml" ContentType="application/vnd.openxmlformats-officedocument.drawingml.chart+xml"/>
  <Override PartName="/ppt/charts/style111.xml" ContentType="application/vnd.ms-office.chartstyle+xml"/>
  <Override PartName="/ppt/charts/colors111.xml" ContentType="application/vnd.ms-office.chartcolorstyle+xml"/>
  <Override PartName="/ppt/charts/chart119.xml" ContentType="application/vnd.openxmlformats-officedocument.drawingml.chart+xml"/>
  <Override PartName="/ppt/charts/style112.xml" ContentType="application/vnd.ms-office.chartstyle+xml"/>
  <Override PartName="/ppt/charts/colors112.xml" ContentType="application/vnd.ms-office.chartcolorstyle+xml"/>
  <Override PartName="/ppt/notesSlides/notesSlide117.xml" ContentType="application/vnd.openxmlformats-officedocument.presentationml.notesSlide+xml"/>
  <Override PartName="/ppt/charts/chart120.xml" ContentType="application/vnd.openxmlformats-officedocument.drawingml.chart+xml"/>
  <Override PartName="/ppt/charts/style113.xml" ContentType="application/vnd.ms-office.chartstyle+xml"/>
  <Override PartName="/ppt/charts/colors113.xml" ContentType="application/vnd.ms-office.chartcolorstyl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charts/chart121.xml" ContentType="application/vnd.openxmlformats-officedocument.drawingml.chart+xml"/>
  <Override PartName="/ppt/charts/style114.xml" ContentType="application/vnd.ms-office.chartstyle+xml"/>
  <Override PartName="/ppt/charts/colors114.xml" ContentType="application/vnd.ms-office.chartcolorstyle+xml"/>
  <Override PartName="/ppt/charts/chart122.xml" ContentType="application/vnd.openxmlformats-officedocument.drawingml.chart+xml"/>
  <Override PartName="/ppt/charts/style115.xml" ContentType="application/vnd.ms-office.chartstyle+xml"/>
  <Override PartName="/ppt/charts/colors115.xml" ContentType="application/vnd.ms-office.chartcolorstyl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charts/chart123.xml" ContentType="application/vnd.openxmlformats-officedocument.drawingml.chart+xml"/>
  <Override PartName="/ppt/charts/style116.xml" ContentType="application/vnd.ms-office.chartstyle+xml"/>
  <Override PartName="/ppt/charts/colors116.xml" ContentType="application/vnd.ms-office.chartcolorstyle+xml"/>
  <Override PartName="/ppt/notesSlides/notesSlide123.xml" ContentType="application/vnd.openxmlformats-officedocument.presentationml.notesSlide+xml"/>
  <Override PartName="/ppt/charts/chart124.xml" ContentType="application/vnd.openxmlformats-officedocument.drawingml.chart+xml"/>
  <Override PartName="/ppt/charts/style117.xml" ContentType="application/vnd.ms-office.chartstyle+xml"/>
  <Override PartName="/ppt/charts/colors117.xml" ContentType="application/vnd.ms-office.chartcolorstyle+xml"/>
  <Override PartName="/ppt/notesSlides/notesSlide124.xml" ContentType="application/vnd.openxmlformats-officedocument.presentationml.notesSlide+xml"/>
  <Override PartName="/ppt/charts/chart125.xml" ContentType="application/vnd.openxmlformats-officedocument.drawingml.chart+xml"/>
  <Override PartName="/ppt/charts/style118.xml" ContentType="application/vnd.ms-office.chartstyle+xml"/>
  <Override PartName="/ppt/charts/colors118.xml" ContentType="application/vnd.ms-office.chartcolorstyl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charts/chart126.xml" ContentType="application/vnd.openxmlformats-officedocument.drawingml.chart+xml"/>
  <Override PartName="/ppt/charts/style119.xml" ContentType="application/vnd.ms-office.chartstyle+xml"/>
  <Override PartName="/ppt/charts/colors119.xml" ContentType="application/vnd.ms-office.chartcolorstyl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charts/chart127.xml" ContentType="application/vnd.openxmlformats-officedocument.drawingml.chart+xml"/>
  <Override PartName="/ppt/charts/style120.xml" ContentType="application/vnd.ms-office.chartstyle+xml"/>
  <Override PartName="/ppt/charts/colors120.xml" ContentType="application/vnd.ms-office.chartcolorstyle+xml"/>
  <Override PartName="/ppt/charts/chart128.xml" ContentType="application/vnd.openxmlformats-officedocument.drawingml.chart+xml"/>
  <Override PartName="/ppt/charts/style121.xml" ContentType="application/vnd.ms-office.chartstyle+xml"/>
  <Override PartName="/ppt/charts/colors121.xml" ContentType="application/vnd.ms-office.chartcolorstyle+xml"/>
  <Override PartName="/ppt/notesSlides/notesSlide129.xml" ContentType="application/vnd.openxmlformats-officedocument.presentationml.notesSlide+xml"/>
  <Override PartName="/ppt/charts/chart129.xml" ContentType="application/vnd.openxmlformats-officedocument.drawingml.chart+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charts/chart130.xml" ContentType="application/vnd.openxmlformats-officedocument.drawingml.chart+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charts/chart131.xml" ContentType="application/vnd.openxmlformats-officedocument.drawingml.chart+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charts/chart132.xml" ContentType="application/vnd.openxmlformats-officedocument.drawingml.chart+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comments/modernComment_2A8_ACD91DCE.xml" ContentType="application/vnd.ms-powerpoint.comments+xml"/>
  <Override PartName="/ppt/charts/chart133.xml" ContentType="application/vnd.openxmlformats-officedocument.drawingml.chart+xml"/>
  <Override PartName="/ppt/charts/style122.xml" ContentType="application/vnd.ms-office.chartstyle+xml"/>
  <Override PartName="/ppt/charts/colors122.xml" ContentType="application/vnd.ms-office.chartcolorstyle+xml"/>
  <Override PartName="/ppt/notesSlides/notesSlide138.xml" ContentType="application/vnd.openxmlformats-officedocument.presentationml.notesSlide+xml"/>
  <Override PartName="/ppt/charts/chart134.xml" ContentType="application/vnd.openxmlformats-officedocument.drawingml.chart+xml"/>
  <Override PartName="/ppt/charts/style123.xml" ContentType="application/vnd.ms-office.chartstyle+xml"/>
  <Override PartName="/ppt/charts/colors123.xml" ContentType="application/vnd.ms-office.chartcolorstyle+xml"/>
  <Override PartName="/ppt/drawings/drawing2.xml" ContentType="application/vnd.openxmlformats-officedocument.drawingml.chartshapes+xml"/>
  <Override PartName="/ppt/charts/chart135.xml" ContentType="application/vnd.openxmlformats-officedocument.drawingml.chart+xml"/>
  <Override PartName="/ppt/charts/chart136.xml" ContentType="application/vnd.openxmlformats-officedocument.drawingml.chart+xml"/>
  <Override PartName="/ppt/charts/chart137.xml" ContentType="application/vnd.openxmlformats-officedocument.drawingml.chart+xml"/>
  <Override PartName="/ppt/charts/chart138.xml" ContentType="application/vnd.openxmlformats-officedocument.drawingml.chart+xml"/>
  <Override PartName="/ppt/charts/chart139.xml" ContentType="application/vnd.openxmlformats-officedocument.drawingml.chart+xml"/>
  <Override PartName="/ppt/notesSlides/notesSlide139.xml" ContentType="application/vnd.openxmlformats-officedocument.presentationml.notesSlide+xml"/>
  <Override PartName="/ppt/charts/chart140.xml" ContentType="application/vnd.openxmlformats-officedocument.drawingml.chart+xml"/>
  <Override PartName="/ppt/charts/style124.xml" ContentType="application/vnd.ms-office.chartstyle+xml"/>
  <Override PartName="/ppt/charts/colors124.xml" ContentType="application/vnd.ms-office.chartcolorstyle+xml"/>
  <Override PartName="/ppt/charts/chart141.xml" ContentType="application/vnd.openxmlformats-officedocument.drawingml.chart+xml"/>
  <Override PartName="/ppt/charts/style125.xml" ContentType="application/vnd.ms-office.chartstyle+xml"/>
  <Override PartName="/ppt/charts/colors125.xml" ContentType="application/vnd.ms-office.chartcolorstyle+xml"/>
  <Override PartName="/ppt/drawings/drawing3.xml" ContentType="application/vnd.openxmlformats-officedocument.drawingml.chartshapes+xml"/>
  <Override PartName="/ppt/charts/chart142.xml" ContentType="application/vnd.openxmlformats-officedocument.drawingml.chart+xml"/>
  <Override PartName="/ppt/charts/style126.xml" ContentType="application/vnd.ms-office.chartstyle+xml"/>
  <Override PartName="/ppt/charts/colors126.xml" ContentType="application/vnd.ms-office.chartcolorstyle+xml"/>
  <Override PartName="/ppt/drawings/drawing4.xml" ContentType="application/vnd.openxmlformats-officedocument.drawingml.chartshapes+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charts/chart143.xml" ContentType="application/vnd.openxmlformats-officedocument.drawingml.chart+xml"/>
  <Override PartName="/ppt/charts/style127.xml" ContentType="application/vnd.ms-office.chartstyle+xml"/>
  <Override PartName="/ppt/charts/colors127.xml" ContentType="application/vnd.ms-office.chartcolorstyle+xml"/>
  <Override PartName="/ppt/charts/chart144.xml" ContentType="application/vnd.openxmlformats-officedocument.drawingml.chart+xml"/>
  <Override PartName="/ppt/charts/style128.xml" ContentType="application/vnd.ms-office.chartstyle+xml"/>
  <Override PartName="/ppt/charts/colors128.xml" ContentType="application/vnd.ms-office.chartcolorstyle+xml"/>
  <Override PartName="/ppt/notesSlides/notesSlide142.xml" ContentType="application/vnd.openxmlformats-officedocument.presentationml.notesSlide+xml"/>
  <Override PartName="/ppt/charts/chart145.xml" ContentType="application/vnd.openxmlformats-officedocument.drawingml.chart+xml"/>
  <Override PartName="/ppt/charts/chart146.xml" ContentType="application/vnd.openxmlformats-officedocument.drawingml.chart+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notesMasterIdLst>
    <p:notesMasterId r:id="rId232"/>
  </p:notesMasterIdLst>
  <p:handoutMasterIdLst>
    <p:handoutMasterId r:id="rId233"/>
  </p:handoutMasterIdLst>
  <p:sldIdLst>
    <p:sldId id="256" r:id="rId5"/>
    <p:sldId id="836" r:id="rId6"/>
    <p:sldId id="702" r:id="rId7"/>
    <p:sldId id="712" r:id="rId8"/>
    <p:sldId id="703" r:id="rId9"/>
    <p:sldId id="743" r:id="rId10"/>
    <p:sldId id="744" r:id="rId11"/>
    <p:sldId id="745" r:id="rId12"/>
    <p:sldId id="747" r:id="rId13"/>
    <p:sldId id="705" r:id="rId14"/>
    <p:sldId id="715" r:id="rId15"/>
    <p:sldId id="706" r:id="rId16"/>
    <p:sldId id="884" r:id="rId17"/>
    <p:sldId id="708" r:id="rId18"/>
    <p:sldId id="739" r:id="rId19"/>
    <p:sldId id="740" r:id="rId20"/>
    <p:sldId id="741" r:id="rId21"/>
    <p:sldId id="737" r:id="rId22"/>
    <p:sldId id="711" r:id="rId23"/>
    <p:sldId id="736" r:id="rId24"/>
    <p:sldId id="735" r:id="rId25"/>
    <p:sldId id="742" r:id="rId26"/>
    <p:sldId id="901" r:id="rId27"/>
    <p:sldId id="713" r:id="rId28"/>
    <p:sldId id="714" r:id="rId29"/>
    <p:sldId id="690" r:id="rId30"/>
    <p:sldId id="843" r:id="rId31"/>
    <p:sldId id="842" r:id="rId32"/>
    <p:sldId id="404" r:id="rId33"/>
    <p:sldId id="422" r:id="rId34"/>
    <p:sldId id="438" r:id="rId35"/>
    <p:sldId id="902" r:id="rId36"/>
    <p:sldId id="903" r:id="rId37"/>
    <p:sldId id="862" r:id="rId38"/>
    <p:sldId id="876" r:id="rId39"/>
    <p:sldId id="645" r:id="rId40"/>
    <p:sldId id="877" r:id="rId41"/>
    <p:sldId id="646" r:id="rId42"/>
    <p:sldId id="661" r:id="rId43"/>
    <p:sldId id="863" r:id="rId44"/>
    <p:sldId id="649" r:id="rId45"/>
    <p:sldId id="650" r:id="rId46"/>
    <p:sldId id="460" r:id="rId47"/>
    <p:sldId id="878" r:id="rId48"/>
    <p:sldId id="750" r:id="rId49"/>
    <p:sldId id="785" r:id="rId50"/>
    <p:sldId id="640" r:id="rId51"/>
    <p:sldId id="514" r:id="rId52"/>
    <p:sldId id="515" r:id="rId53"/>
    <p:sldId id="652" r:id="rId54"/>
    <p:sldId id="516" r:id="rId55"/>
    <p:sldId id="517" r:id="rId56"/>
    <p:sldId id="566" r:id="rId57"/>
    <p:sldId id="686" r:id="rId58"/>
    <p:sldId id="518" r:id="rId59"/>
    <p:sldId id="811" r:id="rId60"/>
    <p:sldId id="812" r:id="rId61"/>
    <p:sldId id="601" r:id="rId62"/>
    <p:sldId id="520" r:id="rId63"/>
    <p:sldId id="521" r:id="rId64"/>
    <p:sldId id="522" r:id="rId65"/>
    <p:sldId id="809" r:id="rId66"/>
    <p:sldId id="810" r:id="rId67"/>
    <p:sldId id="524" r:id="rId68"/>
    <p:sldId id="525" r:id="rId69"/>
    <p:sldId id="575" r:id="rId70"/>
    <p:sldId id="781" r:id="rId71"/>
    <p:sldId id="782" r:id="rId72"/>
    <p:sldId id="527" r:id="rId73"/>
    <p:sldId id="577" r:id="rId74"/>
    <p:sldId id="761" r:id="rId75"/>
    <p:sldId id="573" r:id="rId76"/>
    <p:sldId id="576" r:id="rId77"/>
    <p:sldId id="526" r:id="rId78"/>
    <p:sldId id="529" r:id="rId79"/>
    <p:sldId id="890" r:id="rId80"/>
    <p:sldId id="889" r:id="rId81"/>
    <p:sldId id="578" r:id="rId82"/>
    <p:sldId id="763" r:id="rId83"/>
    <p:sldId id="533" r:id="rId84"/>
    <p:sldId id="581" r:id="rId85"/>
    <p:sldId id="582" r:id="rId86"/>
    <p:sldId id="584" r:id="rId87"/>
    <p:sldId id="585" r:id="rId88"/>
    <p:sldId id="762" r:id="rId89"/>
    <p:sldId id="586" r:id="rId90"/>
    <p:sldId id="589" r:id="rId91"/>
    <p:sldId id="766" r:id="rId92"/>
    <p:sldId id="898" r:id="rId93"/>
    <p:sldId id="590" r:id="rId94"/>
    <p:sldId id="767" r:id="rId95"/>
    <p:sldId id="591" r:id="rId96"/>
    <p:sldId id="716" r:id="rId97"/>
    <p:sldId id="879" r:id="rId98"/>
    <p:sldId id="717" r:id="rId99"/>
    <p:sldId id="813" r:id="rId100"/>
    <p:sldId id="598" r:id="rId101"/>
    <p:sldId id="599" r:id="rId102"/>
    <p:sldId id="600" r:id="rId103"/>
    <p:sldId id="892" r:id="rId104"/>
    <p:sldId id="603" r:id="rId105"/>
    <p:sldId id="604" r:id="rId106"/>
    <p:sldId id="872" r:id="rId107"/>
    <p:sldId id="605" r:id="rId108"/>
    <p:sldId id="606" r:id="rId109"/>
    <p:sldId id="607" r:id="rId110"/>
    <p:sldId id="659" r:id="rId111"/>
    <p:sldId id="608" r:id="rId112"/>
    <p:sldId id="880" r:id="rId113"/>
    <p:sldId id="609" r:id="rId114"/>
    <p:sldId id="768" r:id="rId115"/>
    <p:sldId id="883" r:id="rId116"/>
    <p:sldId id="612" r:id="rId117"/>
    <p:sldId id="613" r:id="rId118"/>
    <p:sldId id="769" r:id="rId119"/>
    <p:sldId id="815" r:id="rId120"/>
    <p:sldId id="660" r:id="rId121"/>
    <p:sldId id="770" r:id="rId122"/>
    <p:sldId id="816" r:id="rId123"/>
    <p:sldId id="622" r:id="rId124"/>
    <p:sldId id="615" r:id="rId125"/>
    <p:sldId id="616" r:id="rId126"/>
    <p:sldId id="619" r:id="rId127"/>
    <p:sldId id="882" r:id="rId128"/>
    <p:sldId id="618" r:id="rId129"/>
    <p:sldId id="662" r:id="rId130"/>
    <p:sldId id="663" r:id="rId131"/>
    <p:sldId id="623" r:id="rId132"/>
    <p:sldId id="664" r:id="rId133"/>
    <p:sldId id="773" r:id="rId134"/>
    <p:sldId id="817" r:id="rId135"/>
    <p:sldId id="665" r:id="rId136"/>
    <p:sldId id="666" r:id="rId137"/>
    <p:sldId id="772" r:id="rId138"/>
    <p:sldId id="818" r:id="rId139"/>
    <p:sldId id="667" r:id="rId140"/>
    <p:sldId id="668" r:id="rId141"/>
    <p:sldId id="819" r:id="rId142"/>
    <p:sldId id="593" r:id="rId143"/>
    <p:sldId id="594" r:id="rId144"/>
    <p:sldId id="687" r:id="rId145"/>
    <p:sldId id="688" r:id="rId146"/>
    <p:sldId id="774" r:id="rId147"/>
    <p:sldId id="689" r:id="rId148"/>
    <p:sldId id="893" r:id="rId149"/>
    <p:sldId id="627" r:id="rId150"/>
    <p:sldId id="625" r:id="rId151"/>
    <p:sldId id="626" r:id="rId152"/>
    <p:sldId id="629" r:id="rId153"/>
    <p:sldId id="783" r:id="rId154"/>
    <p:sldId id="894" r:id="rId155"/>
    <p:sldId id="630" r:id="rId156"/>
    <p:sldId id="692" r:id="rId157"/>
    <p:sldId id="841" r:id="rId158"/>
    <p:sldId id="697" r:id="rId159"/>
    <p:sldId id="670" r:id="rId160"/>
    <p:sldId id="671" r:id="rId161"/>
    <p:sldId id="826" r:id="rId162"/>
    <p:sldId id="827" r:id="rId163"/>
    <p:sldId id="718" r:id="rId164"/>
    <p:sldId id="828" r:id="rId165"/>
    <p:sldId id="840" r:id="rId166"/>
    <p:sldId id="677" r:id="rId167"/>
    <p:sldId id="731" r:id="rId168"/>
    <p:sldId id="734" r:id="rId169"/>
    <p:sldId id="881" r:id="rId170"/>
    <p:sldId id="777" r:id="rId171"/>
    <p:sldId id="733" r:id="rId172"/>
    <p:sldId id="776" r:id="rId173"/>
    <p:sldId id="732" r:id="rId174"/>
    <p:sldId id="678" r:id="rId175"/>
    <p:sldId id="679" r:id="rId176"/>
    <p:sldId id="873" r:id="rId177"/>
    <p:sldId id="874" r:id="rId178"/>
    <p:sldId id="657" r:id="rId179"/>
    <p:sldId id="869" r:id="rId180"/>
    <p:sldId id="870" r:id="rId181"/>
    <p:sldId id="871" r:id="rId182"/>
    <p:sldId id="779" r:id="rId183"/>
    <p:sldId id="592" r:id="rId184"/>
    <p:sldId id="680" r:id="rId185"/>
    <p:sldId id="778" r:id="rId186"/>
    <p:sldId id="832" r:id="rId187"/>
    <p:sldId id="682" r:id="rId188"/>
    <p:sldId id="683" r:id="rId189"/>
    <p:sldId id="684" r:id="rId190"/>
    <p:sldId id="685" r:id="rId191"/>
    <p:sldId id="780" r:id="rId192"/>
    <p:sldId id="897" r:id="rId193"/>
    <p:sldId id="904" r:id="rId194"/>
    <p:sldId id="642" r:id="rId195"/>
    <p:sldId id="719" r:id="rId196"/>
    <p:sldId id="720" r:id="rId197"/>
    <p:sldId id="721" r:id="rId198"/>
    <p:sldId id="722" r:id="rId199"/>
    <p:sldId id="723" r:id="rId200"/>
    <p:sldId id="844" r:id="rId201"/>
    <p:sldId id="726" r:id="rId202"/>
    <p:sldId id="727" r:id="rId203"/>
    <p:sldId id="885" r:id="rId204"/>
    <p:sldId id="728" r:id="rId205"/>
    <p:sldId id="729" r:id="rId206"/>
    <p:sldId id="730" r:id="rId207"/>
    <p:sldId id="845" r:id="rId208"/>
    <p:sldId id="886" r:id="rId209"/>
    <p:sldId id="851" r:id="rId210"/>
    <p:sldId id="852" r:id="rId211"/>
    <p:sldId id="853" r:id="rId212"/>
    <p:sldId id="846" r:id="rId213"/>
    <p:sldId id="899" r:id="rId214"/>
    <p:sldId id="900" r:id="rId215"/>
    <p:sldId id="847" r:id="rId216"/>
    <p:sldId id="857" r:id="rId217"/>
    <p:sldId id="887" r:id="rId218"/>
    <p:sldId id="848" r:id="rId219"/>
    <p:sldId id="858" r:id="rId220"/>
    <p:sldId id="905" r:id="rId221"/>
    <p:sldId id="849" r:id="rId222"/>
    <p:sldId id="859" r:id="rId223"/>
    <p:sldId id="906" r:id="rId224"/>
    <p:sldId id="850" r:id="rId225"/>
    <p:sldId id="860" r:id="rId226"/>
    <p:sldId id="861" r:id="rId227"/>
    <p:sldId id="888" r:id="rId228"/>
    <p:sldId id="637" r:id="rId229"/>
    <p:sldId id="875" r:id="rId230"/>
    <p:sldId id="658" r:id="rId231"/>
  </p:sldIdLst>
  <p:sldSz cx="12192000" cy="6858000"/>
  <p:notesSz cx="7102475" cy="9388475"/>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AC0C543A-6599-475C-AD24-D7FDA4FE8C6B}">
          <p14:sldIdLst>
            <p14:sldId id="256"/>
            <p14:sldId id="836"/>
            <p14:sldId id="702"/>
            <p14:sldId id="712"/>
            <p14:sldId id="703"/>
            <p14:sldId id="743"/>
            <p14:sldId id="744"/>
            <p14:sldId id="745"/>
            <p14:sldId id="747"/>
            <p14:sldId id="705"/>
            <p14:sldId id="715"/>
            <p14:sldId id="706"/>
            <p14:sldId id="884"/>
            <p14:sldId id="708"/>
            <p14:sldId id="739"/>
            <p14:sldId id="740"/>
            <p14:sldId id="741"/>
            <p14:sldId id="737"/>
            <p14:sldId id="711"/>
            <p14:sldId id="736"/>
            <p14:sldId id="735"/>
            <p14:sldId id="742"/>
            <p14:sldId id="901"/>
            <p14:sldId id="713"/>
            <p14:sldId id="714"/>
            <p14:sldId id="690"/>
            <p14:sldId id="843"/>
            <p14:sldId id="842"/>
            <p14:sldId id="404"/>
            <p14:sldId id="422"/>
            <p14:sldId id="438"/>
            <p14:sldId id="902"/>
            <p14:sldId id="903"/>
            <p14:sldId id="862"/>
            <p14:sldId id="876"/>
            <p14:sldId id="645"/>
            <p14:sldId id="877"/>
            <p14:sldId id="646"/>
            <p14:sldId id="661"/>
            <p14:sldId id="863"/>
            <p14:sldId id="649"/>
            <p14:sldId id="650"/>
            <p14:sldId id="460"/>
            <p14:sldId id="878"/>
            <p14:sldId id="750"/>
            <p14:sldId id="785"/>
            <p14:sldId id="640"/>
            <p14:sldId id="514"/>
            <p14:sldId id="515"/>
            <p14:sldId id="652"/>
            <p14:sldId id="516"/>
            <p14:sldId id="517"/>
            <p14:sldId id="566"/>
            <p14:sldId id="686"/>
            <p14:sldId id="518"/>
            <p14:sldId id="811"/>
            <p14:sldId id="812"/>
            <p14:sldId id="601"/>
            <p14:sldId id="520"/>
            <p14:sldId id="521"/>
            <p14:sldId id="522"/>
            <p14:sldId id="809"/>
            <p14:sldId id="810"/>
            <p14:sldId id="524"/>
            <p14:sldId id="525"/>
            <p14:sldId id="575"/>
            <p14:sldId id="781"/>
            <p14:sldId id="782"/>
            <p14:sldId id="527"/>
            <p14:sldId id="577"/>
            <p14:sldId id="761"/>
            <p14:sldId id="573"/>
            <p14:sldId id="576"/>
            <p14:sldId id="526"/>
            <p14:sldId id="529"/>
            <p14:sldId id="890"/>
            <p14:sldId id="889"/>
            <p14:sldId id="578"/>
            <p14:sldId id="763"/>
            <p14:sldId id="533"/>
            <p14:sldId id="581"/>
            <p14:sldId id="582"/>
            <p14:sldId id="584"/>
            <p14:sldId id="585"/>
            <p14:sldId id="762"/>
            <p14:sldId id="586"/>
            <p14:sldId id="589"/>
            <p14:sldId id="766"/>
            <p14:sldId id="898"/>
            <p14:sldId id="590"/>
            <p14:sldId id="767"/>
            <p14:sldId id="591"/>
            <p14:sldId id="716"/>
            <p14:sldId id="879"/>
            <p14:sldId id="717"/>
            <p14:sldId id="813"/>
            <p14:sldId id="598"/>
            <p14:sldId id="599"/>
            <p14:sldId id="600"/>
            <p14:sldId id="892"/>
            <p14:sldId id="603"/>
            <p14:sldId id="604"/>
            <p14:sldId id="872"/>
            <p14:sldId id="605"/>
            <p14:sldId id="606"/>
            <p14:sldId id="607"/>
            <p14:sldId id="659"/>
            <p14:sldId id="608"/>
            <p14:sldId id="880"/>
            <p14:sldId id="609"/>
            <p14:sldId id="768"/>
            <p14:sldId id="883"/>
            <p14:sldId id="612"/>
            <p14:sldId id="613"/>
            <p14:sldId id="769"/>
            <p14:sldId id="815"/>
            <p14:sldId id="660"/>
            <p14:sldId id="770"/>
            <p14:sldId id="816"/>
            <p14:sldId id="622"/>
            <p14:sldId id="615"/>
            <p14:sldId id="616"/>
            <p14:sldId id="619"/>
            <p14:sldId id="882"/>
            <p14:sldId id="618"/>
            <p14:sldId id="662"/>
            <p14:sldId id="663"/>
            <p14:sldId id="623"/>
            <p14:sldId id="664"/>
            <p14:sldId id="773"/>
            <p14:sldId id="817"/>
            <p14:sldId id="665"/>
            <p14:sldId id="666"/>
            <p14:sldId id="772"/>
            <p14:sldId id="818"/>
            <p14:sldId id="667"/>
            <p14:sldId id="668"/>
            <p14:sldId id="819"/>
            <p14:sldId id="593"/>
            <p14:sldId id="594"/>
            <p14:sldId id="687"/>
            <p14:sldId id="688"/>
            <p14:sldId id="774"/>
            <p14:sldId id="689"/>
            <p14:sldId id="893"/>
            <p14:sldId id="627"/>
            <p14:sldId id="625"/>
            <p14:sldId id="626"/>
            <p14:sldId id="629"/>
            <p14:sldId id="783"/>
            <p14:sldId id="894"/>
            <p14:sldId id="630"/>
            <p14:sldId id="692"/>
            <p14:sldId id="841"/>
            <p14:sldId id="697"/>
            <p14:sldId id="670"/>
            <p14:sldId id="671"/>
            <p14:sldId id="826"/>
            <p14:sldId id="827"/>
            <p14:sldId id="718"/>
            <p14:sldId id="828"/>
            <p14:sldId id="840"/>
            <p14:sldId id="677"/>
            <p14:sldId id="731"/>
            <p14:sldId id="734"/>
            <p14:sldId id="881"/>
            <p14:sldId id="777"/>
            <p14:sldId id="733"/>
            <p14:sldId id="776"/>
            <p14:sldId id="732"/>
            <p14:sldId id="678"/>
            <p14:sldId id="679"/>
            <p14:sldId id="873"/>
            <p14:sldId id="874"/>
            <p14:sldId id="657"/>
            <p14:sldId id="869"/>
            <p14:sldId id="870"/>
            <p14:sldId id="871"/>
            <p14:sldId id="779"/>
            <p14:sldId id="592"/>
            <p14:sldId id="680"/>
            <p14:sldId id="778"/>
            <p14:sldId id="832"/>
            <p14:sldId id="682"/>
            <p14:sldId id="683"/>
            <p14:sldId id="684"/>
            <p14:sldId id="685"/>
            <p14:sldId id="780"/>
            <p14:sldId id="897"/>
            <p14:sldId id="904"/>
            <p14:sldId id="642"/>
            <p14:sldId id="719"/>
            <p14:sldId id="720"/>
            <p14:sldId id="721"/>
            <p14:sldId id="722"/>
            <p14:sldId id="723"/>
            <p14:sldId id="844"/>
            <p14:sldId id="726"/>
            <p14:sldId id="727"/>
            <p14:sldId id="885"/>
            <p14:sldId id="728"/>
            <p14:sldId id="729"/>
            <p14:sldId id="730"/>
            <p14:sldId id="845"/>
            <p14:sldId id="886"/>
            <p14:sldId id="851"/>
            <p14:sldId id="852"/>
            <p14:sldId id="853"/>
            <p14:sldId id="846"/>
            <p14:sldId id="899"/>
            <p14:sldId id="900"/>
            <p14:sldId id="847"/>
            <p14:sldId id="857"/>
            <p14:sldId id="887"/>
            <p14:sldId id="848"/>
            <p14:sldId id="858"/>
            <p14:sldId id="905"/>
            <p14:sldId id="849"/>
            <p14:sldId id="859"/>
            <p14:sldId id="906"/>
            <p14:sldId id="850"/>
            <p14:sldId id="860"/>
            <p14:sldId id="861"/>
            <p14:sldId id="888"/>
            <p14:sldId id="637"/>
            <p14:sldId id="875"/>
            <p14:sldId id="658"/>
          </p14:sldIdLst>
        </p14:section>
        <p14:section name="Untitled Section" id="{C6744AC1-8E57-4FC0-BE09-B15733D139BE}">
          <p14:sldIdLst/>
        </p14:section>
      </p14:sectionLst>
    </p:ex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441AC6E5-4FA3-4934-9497-046370C9AC69}" name="Joanna Knights" initials="JK" userId="S::Joanna.Knights@pfa-research.com::f5c782d8-e6da-424b-8808-98c5dae47917" providerId="AD"/>
  <p188:author id="{4561A5E7-99CD-973C-583D-F88E28111B64}" name="Lucy Rush" initials="LR" userId="S::Lucy.Rush@pfa-research.com::4d93d705-7574-4aa8-8867-afec4b440e5a"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Robert Rush" initials="RR" lastIdx="20" clrIdx="0"/>
  <p:cmAuthor id="2" name="Beate Galke" initials="BG" lastIdx="135" clrIdx="1"/>
  <p:cmAuthor id="3" name="Joanna Knights" initials="JK" lastIdx="4" clrIdx="2"/>
  <p:cmAuthor id="4" name="Emily Rush" initials="ER" lastIdx="188" clrIdx="3">
    <p:extLst>
      <p:ext uri="{19B8F6BF-5375-455C-9EA6-DF929625EA0E}">
        <p15:presenceInfo xmlns:p15="http://schemas.microsoft.com/office/powerpoint/2012/main" userId="540c18f3265fc328"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99"/>
    <a:srgbClr val="00A79B"/>
    <a:srgbClr val="5B9BD5"/>
    <a:srgbClr val="C00000"/>
    <a:srgbClr val="008E91"/>
    <a:srgbClr val="F23ECB"/>
    <a:srgbClr val="FFC000"/>
    <a:srgbClr val="F2851F"/>
    <a:srgbClr val="ED7D31"/>
    <a:srgbClr val="FF9999"/>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17292A2E-F333-43FB-9621-5CBBE7FDCDCB}" styleName="Light Style 2 - Accent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488" autoAdjust="0"/>
    <p:restoredTop sz="95942" autoAdjust="0"/>
  </p:normalViewPr>
  <p:slideViewPr>
    <p:cSldViewPr snapToGrid="0">
      <p:cViewPr varScale="1">
        <p:scale>
          <a:sx n="72" d="100"/>
          <a:sy n="72" d="100"/>
        </p:scale>
        <p:origin x="474" y="66"/>
      </p:cViewPr>
      <p:guideLst>
        <p:guide orient="horz" pos="2160"/>
        <p:guide pos="3840"/>
      </p:guideLst>
    </p:cSldViewPr>
  </p:slideViewPr>
  <p:notesTextViewPr>
    <p:cViewPr>
      <p:scale>
        <a:sx n="1" d="1"/>
        <a:sy n="1" d="1"/>
      </p:scale>
      <p:origin x="0" y="0"/>
    </p:cViewPr>
  </p:notesTextViewPr>
  <p:sorterViewPr>
    <p:cViewPr>
      <p:scale>
        <a:sx n="100" d="100"/>
        <a:sy n="100" d="100"/>
      </p:scale>
      <p:origin x="0" y="-10716"/>
    </p:cViewPr>
  </p:sorterViewPr>
  <p:notesViewPr>
    <p:cSldViewPr snapToGrid="0">
      <p:cViewPr>
        <p:scale>
          <a:sx n="100" d="100"/>
          <a:sy n="100" d="100"/>
        </p:scale>
        <p:origin x="3390" y="-78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1" Type="http://schemas.openxmlformats.org/officeDocument/2006/relationships/slide" Target="slides/slide17.xml"/><Relationship Id="rId42" Type="http://schemas.openxmlformats.org/officeDocument/2006/relationships/slide" Target="slides/slide38.xml"/><Relationship Id="rId63" Type="http://schemas.openxmlformats.org/officeDocument/2006/relationships/slide" Target="slides/slide59.xml"/><Relationship Id="rId84" Type="http://schemas.openxmlformats.org/officeDocument/2006/relationships/slide" Target="slides/slide80.xml"/><Relationship Id="rId138" Type="http://schemas.openxmlformats.org/officeDocument/2006/relationships/slide" Target="slides/slide134.xml"/><Relationship Id="rId159" Type="http://schemas.openxmlformats.org/officeDocument/2006/relationships/slide" Target="slides/slide155.xml"/><Relationship Id="rId170" Type="http://schemas.openxmlformats.org/officeDocument/2006/relationships/slide" Target="slides/slide166.xml"/><Relationship Id="rId191" Type="http://schemas.openxmlformats.org/officeDocument/2006/relationships/slide" Target="slides/slide187.xml"/><Relationship Id="rId205" Type="http://schemas.openxmlformats.org/officeDocument/2006/relationships/slide" Target="slides/slide201.xml"/><Relationship Id="rId226" Type="http://schemas.openxmlformats.org/officeDocument/2006/relationships/slide" Target="slides/slide222.xml"/><Relationship Id="rId107" Type="http://schemas.openxmlformats.org/officeDocument/2006/relationships/slide" Target="slides/slide103.xml"/><Relationship Id="rId11" Type="http://schemas.openxmlformats.org/officeDocument/2006/relationships/slide" Target="slides/slide7.xml"/><Relationship Id="rId32" Type="http://schemas.openxmlformats.org/officeDocument/2006/relationships/slide" Target="slides/slide28.xml"/><Relationship Id="rId53" Type="http://schemas.openxmlformats.org/officeDocument/2006/relationships/slide" Target="slides/slide49.xml"/><Relationship Id="rId74" Type="http://schemas.openxmlformats.org/officeDocument/2006/relationships/slide" Target="slides/slide70.xml"/><Relationship Id="rId128" Type="http://schemas.openxmlformats.org/officeDocument/2006/relationships/slide" Target="slides/slide124.xml"/><Relationship Id="rId149" Type="http://schemas.openxmlformats.org/officeDocument/2006/relationships/slide" Target="slides/slide145.xml"/><Relationship Id="rId5" Type="http://schemas.openxmlformats.org/officeDocument/2006/relationships/slide" Target="slides/slide1.xml"/><Relationship Id="rId95" Type="http://schemas.openxmlformats.org/officeDocument/2006/relationships/slide" Target="slides/slide91.xml"/><Relationship Id="rId160" Type="http://schemas.openxmlformats.org/officeDocument/2006/relationships/slide" Target="slides/slide156.xml"/><Relationship Id="rId181" Type="http://schemas.openxmlformats.org/officeDocument/2006/relationships/slide" Target="slides/slide177.xml"/><Relationship Id="rId216" Type="http://schemas.openxmlformats.org/officeDocument/2006/relationships/slide" Target="slides/slide212.xml"/><Relationship Id="rId237" Type="http://schemas.openxmlformats.org/officeDocument/2006/relationships/theme" Target="theme/theme1.xml"/><Relationship Id="rId22" Type="http://schemas.openxmlformats.org/officeDocument/2006/relationships/slide" Target="slides/slide18.xml"/><Relationship Id="rId43" Type="http://schemas.openxmlformats.org/officeDocument/2006/relationships/slide" Target="slides/slide39.xml"/><Relationship Id="rId64" Type="http://schemas.openxmlformats.org/officeDocument/2006/relationships/slide" Target="slides/slide60.xml"/><Relationship Id="rId118" Type="http://schemas.openxmlformats.org/officeDocument/2006/relationships/slide" Target="slides/slide114.xml"/><Relationship Id="rId139" Type="http://schemas.openxmlformats.org/officeDocument/2006/relationships/slide" Target="slides/slide135.xml"/><Relationship Id="rId80" Type="http://schemas.openxmlformats.org/officeDocument/2006/relationships/slide" Target="slides/slide76.xml"/><Relationship Id="rId85" Type="http://schemas.openxmlformats.org/officeDocument/2006/relationships/slide" Target="slides/slide81.xml"/><Relationship Id="rId150" Type="http://schemas.openxmlformats.org/officeDocument/2006/relationships/slide" Target="slides/slide146.xml"/><Relationship Id="rId155" Type="http://schemas.openxmlformats.org/officeDocument/2006/relationships/slide" Target="slides/slide151.xml"/><Relationship Id="rId171" Type="http://schemas.openxmlformats.org/officeDocument/2006/relationships/slide" Target="slides/slide167.xml"/><Relationship Id="rId176" Type="http://schemas.openxmlformats.org/officeDocument/2006/relationships/slide" Target="slides/slide172.xml"/><Relationship Id="rId192" Type="http://schemas.openxmlformats.org/officeDocument/2006/relationships/slide" Target="slides/slide188.xml"/><Relationship Id="rId197" Type="http://schemas.openxmlformats.org/officeDocument/2006/relationships/slide" Target="slides/slide193.xml"/><Relationship Id="rId206" Type="http://schemas.openxmlformats.org/officeDocument/2006/relationships/slide" Target="slides/slide202.xml"/><Relationship Id="rId227" Type="http://schemas.openxmlformats.org/officeDocument/2006/relationships/slide" Target="slides/slide223.xml"/><Relationship Id="rId201" Type="http://schemas.openxmlformats.org/officeDocument/2006/relationships/slide" Target="slides/slide197.xml"/><Relationship Id="rId222" Type="http://schemas.openxmlformats.org/officeDocument/2006/relationships/slide" Target="slides/slide218.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08" Type="http://schemas.openxmlformats.org/officeDocument/2006/relationships/slide" Target="slides/slide104.xml"/><Relationship Id="rId124" Type="http://schemas.openxmlformats.org/officeDocument/2006/relationships/slide" Target="slides/slide120.xml"/><Relationship Id="rId129" Type="http://schemas.openxmlformats.org/officeDocument/2006/relationships/slide" Target="slides/slide125.xml"/><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slide" Target="slides/slide92.xml"/><Relationship Id="rId140" Type="http://schemas.openxmlformats.org/officeDocument/2006/relationships/slide" Target="slides/slide136.xml"/><Relationship Id="rId145" Type="http://schemas.openxmlformats.org/officeDocument/2006/relationships/slide" Target="slides/slide141.xml"/><Relationship Id="rId161" Type="http://schemas.openxmlformats.org/officeDocument/2006/relationships/slide" Target="slides/slide157.xml"/><Relationship Id="rId166" Type="http://schemas.openxmlformats.org/officeDocument/2006/relationships/slide" Target="slides/slide162.xml"/><Relationship Id="rId182" Type="http://schemas.openxmlformats.org/officeDocument/2006/relationships/slide" Target="slides/slide178.xml"/><Relationship Id="rId187" Type="http://schemas.openxmlformats.org/officeDocument/2006/relationships/slide" Target="slides/slide183.xml"/><Relationship Id="rId217" Type="http://schemas.openxmlformats.org/officeDocument/2006/relationships/slide" Target="slides/slide213.xml"/><Relationship Id="rId1" Type="http://schemas.openxmlformats.org/officeDocument/2006/relationships/customXml" Target="../customXml/item1.xml"/><Relationship Id="rId6" Type="http://schemas.openxmlformats.org/officeDocument/2006/relationships/slide" Target="slides/slide2.xml"/><Relationship Id="rId212" Type="http://schemas.openxmlformats.org/officeDocument/2006/relationships/slide" Target="slides/slide208.xml"/><Relationship Id="rId233" Type="http://schemas.openxmlformats.org/officeDocument/2006/relationships/handoutMaster" Target="handoutMasters/handoutMaster1.xml"/><Relationship Id="rId238" Type="http://schemas.openxmlformats.org/officeDocument/2006/relationships/tableStyles" Target="tableStyles.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119" Type="http://schemas.openxmlformats.org/officeDocument/2006/relationships/slide" Target="slides/slide115.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130" Type="http://schemas.openxmlformats.org/officeDocument/2006/relationships/slide" Target="slides/slide126.xml"/><Relationship Id="rId135" Type="http://schemas.openxmlformats.org/officeDocument/2006/relationships/slide" Target="slides/slide131.xml"/><Relationship Id="rId151" Type="http://schemas.openxmlformats.org/officeDocument/2006/relationships/slide" Target="slides/slide147.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172" Type="http://schemas.openxmlformats.org/officeDocument/2006/relationships/slide" Target="slides/slide168.xml"/><Relationship Id="rId193" Type="http://schemas.openxmlformats.org/officeDocument/2006/relationships/slide" Target="slides/slide189.xml"/><Relationship Id="rId202" Type="http://schemas.openxmlformats.org/officeDocument/2006/relationships/slide" Target="slides/slide198.xml"/><Relationship Id="rId207" Type="http://schemas.openxmlformats.org/officeDocument/2006/relationships/slide" Target="slides/slide203.xml"/><Relationship Id="rId223" Type="http://schemas.openxmlformats.org/officeDocument/2006/relationships/slide" Target="slides/slide219.xml"/><Relationship Id="rId228" Type="http://schemas.openxmlformats.org/officeDocument/2006/relationships/slide" Target="slides/slide224.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slide" Target="slides/slide105.xml"/><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04" Type="http://schemas.openxmlformats.org/officeDocument/2006/relationships/slide" Target="slides/slide100.xml"/><Relationship Id="rId120" Type="http://schemas.openxmlformats.org/officeDocument/2006/relationships/slide" Target="slides/slide116.xml"/><Relationship Id="rId125" Type="http://schemas.openxmlformats.org/officeDocument/2006/relationships/slide" Target="slides/slide121.xml"/><Relationship Id="rId141" Type="http://schemas.openxmlformats.org/officeDocument/2006/relationships/slide" Target="slides/slide137.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162" Type="http://schemas.openxmlformats.org/officeDocument/2006/relationships/slide" Target="slides/slide158.xml"/><Relationship Id="rId183" Type="http://schemas.openxmlformats.org/officeDocument/2006/relationships/slide" Target="slides/slide179.xml"/><Relationship Id="rId213" Type="http://schemas.openxmlformats.org/officeDocument/2006/relationships/slide" Target="slides/slide209.xml"/><Relationship Id="rId218" Type="http://schemas.openxmlformats.org/officeDocument/2006/relationships/slide" Target="slides/slide214.xml"/><Relationship Id="rId234" Type="http://schemas.openxmlformats.org/officeDocument/2006/relationships/commentAuthors" Target="commentAuthors.xml"/><Relationship Id="rId239" Type="http://schemas.microsoft.com/office/2016/11/relationships/changesInfo" Target="changesInfos/changesInfo1.xml"/><Relationship Id="rId2" Type="http://schemas.openxmlformats.org/officeDocument/2006/relationships/customXml" Target="../customXml/item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15" Type="http://schemas.openxmlformats.org/officeDocument/2006/relationships/slide" Target="slides/slide111.xml"/><Relationship Id="rId131" Type="http://schemas.openxmlformats.org/officeDocument/2006/relationships/slide" Target="slides/slide127.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61" Type="http://schemas.openxmlformats.org/officeDocument/2006/relationships/slide" Target="slides/slide57.xml"/><Relationship Id="rId82" Type="http://schemas.openxmlformats.org/officeDocument/2006/relationships/slide" Target="slides/slide78.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199" Type="http://schemas.openxmlformats.org/officeDocument/2006/relationships/slide" Target="slides/slide195.xml"/><Relationship Id="rId203" Type="http://schemas.openxmlformats.org/officeDocument/2006/relationships/slide" Target="slides/slide199.xml"/><Relationship Id="rId208" Type="http://schemas.openxmlformats.org/officeDocument/2006/relationships/slide" Target="slides/slide204.xml"/><Relationship Id="rId229" Type="http://schemas.openxmlformats.org/officeDocument/2006/relationships/slide" Target="slides/slide225.xml"/><Relationship Id="rId19" Type="http://schemas.openxmlformats.org/officeDocument/2006/relationships/slide" Target="slides/slide15.xml"/><Relationship Id="rId224" Type="http://schemas.openxmlformats.org/officeDocument/2006/relationships/slide" Target="slides/slide220.xml"/><Relationship Id="rId240" Type="http://schemas.microsoft.com/office/2018/10/relationships/authors" Target="authors.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189" Type="http://schemas.openxmlformats.org/officeDocument/2006/relationships/slide" Target="slides/slide185.xml"/><Relationship Id="rId219" Type="http://schemas.openxmlformats.org/officeDocument/2006/relationships/slide" Target="slides/slide215.xml"/><Relationship Id="rId3" Type="http://schemas.openxmlformats.org/officeDocument/2006/relationships/customXml" Target="../customXml/item3.xml"/><Relationship Id="rId214" Type="http://schemas.openxmlformats.org/officeDocument/2006/relationships/slide" Target="slides/slide210.xml"/><Relationship Id="rId230" Type="http://schemas.openxmlformats.org/officeDocument/2006/relationships/slide" Target="slides/slide226.xml"/><Relationship Id="rId235" Type="http://schemas.openxmlformats.org/officeDocument/2006/relationships/presProps" Target="presProps.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79" Type="http://schemas.openxmlformats.org/officeDocument/2006/relationships/slide" Target="slides/slide175.xml"/><Relationship Id="rId195" Type="http://schemas.openxmlformats.org/officeDocument/2006/relationships/slide" Target="slides/slide191.xml"/><Relationship Id="rId209" Type="http://schemas.openxmlformats.org/officeDocument/2006/relationships/slide" Target="slides/slide205.xml"/><Relationship Id="rId190" Type="http://schemas.openxmlformats.org/officeDocument/2006/relationships/slide" Target="slides/slide186.xml"/><Relationship Id="rId204" Type="http://schemas.openxmlformats.org/officeDocument/2006/relationships/slide" Target="slides/slide200.xml"/><Relationship Id="rId220" Type="http://schemas.openxmlformats.org/officeDocument/2006/relationships/slide" Target="slides/slide216.xml"/><Relationship Id="rId225" Type="http://schemas.openxmlformats.org/officeDocument/2006/relationships/slide" Target="slides/slide221.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48" Type="http://schemas.openxmlformats.org/officeDocument/2006/relationships/slide" Target="slides/slide144.xml"/><Relationship Id="rId164" Type="http://schemas.openxmlformats.org/officeDocument/2006/relationships/slide" Target="slides/slide160.xml"/><Relationship Id="rId169" Type="http://schemas.openxmlformats.org/officeDocument/2006/relationships/slide" Target="slides/slide165.xml"/><Relationship Id="rId185" Type="http://schemas.openxmlformats.org/officeDocument/2006/relationships/slide" Target="slides/slide181.xml"/><Relationship Id="rId4" Type="http://schemas.openxmlformats.org/officeDocument/2006/relationships/slideMaster" Target="slideMasters/slideMaster1.xml"/><Relationship Id="rId9" Type="http://schemas.openxmlformats.org/officeDocument/2006/relationships/slide" Target="slides/slide5.xml"/><Relationship Id="rId180" Type="http://schemas.openxmlformats.org/officeDocument/2006/relationships/slide" Target="slides/slide176.xml"/><Relationship Id="rId210" Type="http://schemas.openxmlformats.org/officeDocument/2006/relationships/slide" Target="slides/slide206.xml"/><Relationship Id="rId215" Type="http://schemas.openxmlformats.org/officeDocument/2006/relationships/slide" Target="slides/slide211.xml"/><Relationship Id="rId236" Type="http://schemas.openxmlformats.org/officeDocument/2006/relationships/viewProps" Target="viewProps.xml"/><Relationship Id="rId26" Type="http://schemas.openxmlformats.org/officeDocument/2006/relationships/slide" Target="slides/slide22.xml"/><Relationship Id="rId231" Type="http://schemas.openxmlformats.org/officeDocument/2006/relationships/slide" Target="slides/slide227.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notesMaster" Target="notesMasters/notesMaster1.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Nazir-Desforges, Saima" userId="979fcca0-4de8-419f-b730-ade10dd90f26" providerId="ADAL" clId="{5968C2E4-86AF-456E-8EC0-BAB9680DAAA6}"/>
    <pc:docChg chg="modSld">
      <pc:chgData name="Nazir-Desforges, Saima" userId="979fcca0-4de8-419f-b730-ade10dd90f26" providerId="ADAL" clId="{5968C2E4-86AF-456E-8EC0-BAB9680DAAA6}" dt="2024-08-22T15:52:22.946" v="0" actId="14734"/>
      <pc:docMkLst>
        <pc:docMk/>
      </pc:docMkLst>
      <pc:sldChg chg="modSp mod">
        <pc:chgData name="Nazir-Desforges, Saima" userId="979fcca0-4de8-419f-b730-ade10dd90f26" providerId="ADAL" clId="{5968C2E4-86AF-456E-8EC0-BAB9680DAAA6}" dt="2024-08-22T15:52:22.946" v="0" actId="14734"/>
        <pc:sldMkLst>
          <pc:docMk/>
          <pc:sldMk cId="3115062778" sldId="769"/>
        </pc:sldMkLst>
        <pc:graphicFrameChg chg="modGraphic">
          <ac:chgData name="Nazir-Desforges, Saima" userId="979fcca0-4de8-419f-b730-ade10dd90f26" providerId="ADAL" clId="{5968C2E4-86AF-456E-8EC0-BAB9680DAAA6}" dt="2024-08-22T15:52:22.946" v="0" actId="14734"/>
          <ac:graphicFrameMkLst>
            <pc:docMk/>
            <pc:sldMk cId="3115062778" sldId="769"/>
            <ac:graphicFrameMk id="6" creationId="{00000000-0000-0000-0000-000000000000}"/>
          </ac:graphicFrameMkLst>
        </pc:graphicFrameChg>
      </pc:sldChg>
    </pc:docChg>
  </pc:docChgLst>
  <pc:docChgLst>
    <pc:chgData name="Gillan, Katie" userId="1fc080ce-474f-4ea3-bc76-d9354bc81f19" providerId="ADAL" clId="{E11F517F-7611-4D5A-95A4-D1E9FD80E356}"/>
    <pc:docChg chg="modSld">
      <pc:chgData name="Gillan, Katie" userId="1fc080ce-474f-4ea3-bc76-d9354bc81f19" providerId="ADAL" clId="{E11F517F-7611-4D5A-95A4-D1E9FD80E356}" dt="2023-12-07T12:39:03.077" v="0" actId="1076"/>
      <pc:docMkLst>
        <pc:docMk/>
      </pc:docMkLst>
      <pc:sldChg chg="modSp mod">
        <pc:chgData name="Gillan, Katie" userId="1fc080ce-474f-4ea3-bc76-d9354bc81f19" providerId="ADAL" clId="{E11F517F-7611-4D5A-95A4-D1E9FD80E356}" dt="2023-12-07T12:39:03.077" v="0" actId="1076"/>
        <pc:sldMkLst>
          <pc:docMk/>
          <pc:sldMk cId="138245873" sldId="863"/>
        </pc:sldMkLst>
        <pc:spChg chg="mod">
          <ac:chgData name="Gillan, Katie" userId="1fc080ce-474f-4ea3-bc76-d9354bc81f19" providerId="ADAL" clId="{E11F517F-7611-4D5A-95A4-D1E9FD80E356}" dt="2023-12-07T12:39:03.077" v="0" actId="1076"/>
          <ac:spMkLst>
            <pc:docMk/>
            <pc:sldMk cId="138245873" sldId="863"/>
            <ac:spMk id="8" creationId="{00000000-0000-0000-0000-000000000000}"/>
          </ac:spMkLst>
        </pc:spChg>
      </pc:sldChg>
    </pc:docChg>
  </pc:docChgLst>
  <pc:docChgLst>
    <pc:chgData name="Booth, Laura" userId="4b203f8f-6aa2-483f-bb66-86097edf0136" providerId="ADAL" clId="{0FA54614-D433-4B72-8D54-D05D7E7CC3BA}"/>
    <pc:docChg chg="modSld">
      <pc:chgData name="Booth, Laura" userId="4b203f8f-6aa2-483f-bb66-86097edf0136" providerId="ADAL" clId="{0FA54614-D433-4B72-8D54-D05D7E7CC3BA}" dt="2024-02-06T16:34:30.502" v="0" actId="14100"/>
      <pc:docMkLst>
        <pc:docMk/>
      </pc:docMkLst>
      <pc:sldChg chg="modSp mod">
        <pc:chgData name="Booth, Laura" userId="4b203f8f-6aa2-483f-bb66-86097edf0136" providerId="ADAL" clId="{0FA54614-D433-4B72-8D54-D05D7E7CC3BA}" dt="2024-02-06T16:34:30.502" v="0" actId="14100"/>
        <pc:sldMkLst>
          <pc:docMk/>
          <pc:sldMk cId="1286175930" sldId="740"/>
        </pc:sldMkLst>
        <pc:spChg chg="mod">
          <ac:chgData name="Booth, Laura" userId="4b203f8f-6aa2-483f-bb66-86097edf0136" providerId="ADAL" clId="{0FA54614-D433-4B72-8D54-D05D7E7CC3BA}" dt="2024-02-06T16:34:30.502" v="0" actId="14100"/>
          <ac:spMkLst>
            <pc:docMk/>
            <pc:sldMk cId="1286175930" sldId="740"/>
            <ac:spMk id="3" creationId="{00000000-0000-0000-0000-000000000000}"/>
          </ac:spMkLst>
        </pc:sp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_rels/chart100.xml.rels><?xml version="1.0" encoding="UTF-8" standalone="yes"?>
<Relationships xmlns="http://schemas.openxmlformats.org/package/2006/relationships"><Relationship Id="rId3" Type="http://schemas.openxmlformats.org/officeDocument/2006/relationships/package" Target="../embeddings/Microsoft_Excel_Worksheet99.xlsx"/><Relationship Id="rId2" Type="http://schemas.microsoft.com/office/2011/relationships/chartColorStyle" Target="colors93.xml"/><Relationship Id="rId1" Type="http://schemas.microsoft.com/office/2011/relationships/chartStyle" Target="style93.xml"/></Relationships>
</file>

<file path=ppt/charts/_rels/chart101.xml.rels><?xml version="1.0" encoding="UTF-8" standalone="yes"?>
<Relationships xmlns="http://schemas.openxmlformats.org/package/2006/relationships"><Relationship Id="rId3" Type="http://schemas.openxmlformats.org/officeDocument/2006/relationships/package" Target="../embeddings/Microsoft_Excel_Worksheet100.xlsx"/><Relationship Id="rId2" Type="http://schemas.microsoft.com/office/2011/relationships/chartColorStyle" Target="colors94.xml"/><Relationship Id="rId1" Type="http://schemas.microsoft.com/office/2011/relationships/chartStyle" Target="style94.xml"/></Relationships>
</file>

<file path=ppt/charts/_rels/chart102.xml.rels><?xml version="1.0" encoding="UTF-8" standalone="yes"?>
<Relationships xmlns="http://schemas.openxmlformats.org/package/2006/relationships"><Relationship Id="rId3" Type="http://schemas.openxmlformats.org/officeDocument/2006/relationships/package" Target="../embeddings/Microsoft_Excel_Worksheet101.xlsx"/><Relationship Id="rId2" Type="http://schemas.microsoft.com/office/2011/relationships/chartColorStyle" Target="colors95.xml"/><Relationship Id="rId1" Type="http://schemas.microsoft.com/office/2011/relationships/chartStyle" Target="style95.xml"/></Relationships>
</file>

<file path=ppt/charts/_rels/chart103.xml.rels><?xml version="1.0" encoding="UTF-8" standalone="yes"?>
<Relationships xmlns="http://schemas.openxmlformats.org/package/2006/relationships"><Relationship Id="rId3" Type="http://schemas.openxmlformats.org/officeDocument/2006/relationships/package" Target="../embeddings/Microsoft_Excel_Worksheet102.xlsx"/><Relationship Id="rId2" Type="http://schemas.microsoft.com/office/2011/relationships/chartColorStyle" Target="colors96.xml"/><Relationship Id="rId1" Type="http://schemas.microsoft.com/office/2011/relationships/chartStyle" Target="style96.xml"/></Relationships>
</file>

<file path=ppt/charts/_rels/chart104.xml.rels><?xml version="1.0" encoding="UTF-8" standalone="yes"?>
<Relationships xmlns="http://schemas.openxmlformats.org/package/2006/relationships"><Relationship Id="rId3" Type="http://schemas.openxmlformats.org/officeDocument/2006/relationships/package" Target="../embeddings/Microsoft_Excel_Worksheet103.xlsx"/><Relationship Id="rId2" Type="http://schemas.microsoft.com/office/2011/relationships/chartColorStyle" Target="colors97.xml"/><Relationship Id="rId1" Type="http://schemas.microsoft.com/office/2011/relationships/chartStyle" Target="style97.xml"/></Relationships>
</file>

<file path=ppt/charts/_rels/chart105.xml.rels><?xml version="1.0" encoding="UTF-8" standalone="yes"?>
<Relationships xmlns="http://schemas.openxmlformats.org/package/2006/relationships"><Relationship Id="rId3" Type="http://schemas.openxmlformats.org/officeDocument/2006/relationships/package" Target="../embeddings/Microsoft_Excel_Worksheet104.xlsx"/><Relationship Id="rId2" Type="http://schemas.microsoft.com/office/2011/relationships/chartColorStyle" Target="colors98.xml"/><Relationship Id="rId1" Type="http://schemas.microsoft.com/office/2011/relationships/chartStyle" Target="style98.xml"/></Relationships>
</file>

<file path=ppt/charts/_rels/chart106.xml.rels><?xml version="1.0" encoding="UTF-8" standalone="yes"?>
<Relationships xmlns="http://schemas.openxmlformats.org/package/2006/relationships"><Relationship Id="rId3" Type="http://schemas.openxmlformats.org/officeDocument/2006/relationships/package" Target="../embeddings/Microsoft_Excel_Worksheet105.xlsx"/><Relationship Id="rId2" Type="http://schemas.microsoft.com/office/2011/relationships/chartColorStyle" Target="colors99.xml"/><Relationship Id="rId1" Type="http://schemas.microsoft.com/office/2011/relationships/chartStyle" Target="style99.xml"/></Relationships>
</file>

<file path=ppt/charts/_rels/chart107.xml.rels><?xml version="1.0" encoding="UTF-8" standalone="yes"?>
<Relationships xmlns="http://schemas.openxmlformats.org/package/2006/relationships"><Relationship Id="rId3" Type="http://schemas.openxmlformats.org/officeDocument/2006/relationships/package" Target="../embeddings/Microsoft_Excel_Worksheet106.xlsx"/><Relationship Id="rId2" Type="http://schemas.microsoft.com/office/2011/relationships/chartColorStyle" Target="colors100.xml"/><Relationship Id="rId1" Type="http://schemas.microsoft.com/office/2011/relationships/chartStyle" Target="style100.xml"/></Relationships>
</file>

<file path=ppt/charts/_rels/chart108.xml.rels><?xml version="1.0" encoding="UTF-8" standalone="yes"?>
<Relationships xmlns="http://schemas.openxmlformats.org/package/2006/relationships"><Relationship Id="rId3" Type="http://schemas.openxmlformats.org/officeDocument/2006/relationships/package" Target="../embeddings/Microsoft_Excel_Worksheet107.xlsx"/><Relationship Id="rId2" Type="http://schemas.microsoft.com/office/2011/relationships/chartColorStyle" Target="colors101.xml"/><Relationship Id="rId1" Type="http://schemas.microsoft.com/office/2011/relationships/chartStyle" Target="style101.xml"/></Relationships>
</file>

<file path=ppt/charts/_rels/chart109.xml.rels><?xml version="1.0" encoding="UTF-8" standalone="yes"?>
<Relationships xmlns="http://schemas.openxmlformats.org/package/2006/relationships"><Relationship Id="rId3" Type="http://schemas.openxmlformats.org/officeDocument/2006/relationships/package" Target="../embeddings/Microsoft_Excel_Worksheet108.xlsx"/><Relationship Id="rId2" Type="http://schemas.microsoft.com/office/2011/relationships/chartColorStyle" Target="colors102.xml"/><Relationship Id="rId1" Type="http://schemas.microsoft.com/office/2011/relationships/chartStyle" Target="style102.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10.xml.rels><?xml version="1.0" encoding="UTF-8" standalone="yes"?>
<Relationships xmlns="http://schemas.openxmlformats.org/package/2006/relationships"><Relationship Id="rId3" Type="http://schemas.openxmlformats.org/officeDocument/2006/relationships/package" Target="../embeddings/Microsoft_Excel_Worksheet109.xlsx"/><Relationship Id="rId2" Type="http://schemas.microsoft.com/office/2011/relationships/chartColorStyle" Target="colors103.xml"/><Relationship Id="rId1" Type="http://schemas.microsoft.com/office/2011/relationships/chartStyle" Target="style103.xml"/></Relationships>
</file>

<file path=ppt/charts/_rels/chart111.xml.rels><?xml version="1.0" encoding="UTF-8" standalone="yes"?>
<Relationships xmlns="http://schemas.openxmlformats.org/package/2006/relationships"><Relationship Id="rId3" Type="http://schemas.openxmlformats.org/officeDocument/2006/relationships/package" Target="../embeddings/Microsoft_Excel_Worksheet110.xlsx"/><Relationship Id="rId2" Type="http://schemas.microsoft.com/office/2011/relationships/chartColorStyle" Target="colors104.xml"/><Relationship Id="rId1" Type="http://schemas.microsoft.com/office/2011/relationships/chartStyle" Target="style104.xml"/></Relationships>
</file>

<file path=ppt/charts/_rels/chart112.xml.rels><?xml version="1.0" encoding="UTF-8" standalone="yes"?>
<Relationships xmlns="http://schemas.openxmlformats.org/package/2006/relationships"><Relationship Id="rId3" Type="http://schemas.openxmlformats.org/officeDocument/2006/relationships/package" Target="../embeddings/Microsoft_Excel_Worksheet111.xlsx"/><Relationship Id="rId2" Type="http://schemas.microsoft.com/office/2011/relationships/chartColorStyle" Target="colors105.xml"/><Relationship Id="rId1" Type="http://schemas.microsoft.com/office/2011/relationships/chartStyle" Target="style105.xml"/></Relationships>
</file>

<file path=ppt/charts/_rels/chart113.xml.rels><?xml version="1.0" encoding="UTF-8" standalone="yes"?>
<Relationships xmlns="http://schemas.openxmlformats.org/package/2006/relationships"><Relationship Id="rId3" Type="http://schemas.openxmlformats.org/officeDocument/2006/relationships/package" Target="../embeddings/Microsoft_Excel_Worksheet112.xlsx"/><Relationship Id="rId2" Type="http://schemas.microsoft.com/office/2011/relationships/chartColorStyle" Target="colors106.xml"/><Relationship Id="rId1" Type="http://schemas.microsoft.com/office/2011/relationships/chartStyle" Target="style106.xml"/></Relationships>
</file>

<file path=ppt/charts/_rels/chart114.xml.rels><?xml version="1.0" encoding="UTF-8" standalone="yes"?>
<Relationships xmlns="http://schemas.openxmlformats.org/package/2006/relationships"><Relationship Id="rId3" Type="http://schemas.openxmlformats.org/officeDocument/2006/relationships/package" Target="../embeddings/Microsoft_Excel_Worksheet113.xlsx"/><Relationship Id="rId2" Type="http://schemas.microsoft.com/office/2011/relationships/chartColorStyle" Target="colors107.xml"/><Relationship Id="rId1" Type="http://schemas.microsoft.com/office/2011/relationships/chartStyle" Target="style107.xml"/></Relationships>
</file>

<file path=ppt/charts/_rels/chart115.xml.rels><?xml version="1.0" encoding="UTF-8" standalone="yes"?>
<Relationships xmlns="http://schemas.openxmlformats.org/package/2006/relationships"><Relationship Id="rId3" Type="http://schemas.openxmlformats.org/officeDocument/2006/relationships/package" Target="../embeddings/Microsoft_Excel_Worksheet114.xlsx"/><Relationship Id="rId2" Type="http://schemas.microsoft.com/office/2011/relationships/chartColorStyle" Target="colors108.xml"/><Relationship Id="rId1" Type="http://schemas.microsoft.com/office/2011/relationships/chartStyle" Target="style108.xml"/></Relationships>
</file>

<file path=ppt/charts/_rels/chart116.xml.rels><?xml version="1.0" encoding="UTF-8" standalone="yes"?>
<Relationships xmlns="http://schemas.openxmlformats.org/package/2006/relationships"><Relationship Id="rId3" Type="http://schemas.openxmlformats.org/officeDocument/2006/relationships/package" Target="../embeddings/Microsoft_Excel_Worksheet115.xlsx"/><Relationship Id="rId2" Type="http://schemas.microsoft.com/office/2011/relationships/chartColorStyle" Target="colors109.xml"/><Relationship Id="rId1" Type="http://schemas.microsoft.com/office/2011/relationships/chartStyle" Target="style109.xml"/></Relationships>
</file>

<file path=ppt/charts/_rels/chart117.xml.rels><?xml version="1.0" encoding="UTF-8" standalone="yes"?>
<Relationships xmlns="http://schemas.openxmlformats.org/package/2006/relationships"><Relationship Id="rId3" Type="http://schemas.openxmlformats.org/officeDocument/2006/relationships/package" Target="../embeddings/Microsoft_Excel_Worksheet116.xlsx"/><Relationship Id="rId2" Type="http://schemas.microsoft.com/office/2011/relationships/chartColorStyle" Target="colors110.xml"/><Relationship Id="rId1" Type="http://schemas.microsoft.com/office/2011/relationships/chartStyle" Target="style110.xml"/></Relationships>
</file>

<file path=ppt/charts/_rels/chart118.xml.rels><?xml version="1.0" encoding="UTF-8" standalone="yes"?>
<Relationships xmlns="http://schemas.openxmlformats.org/package/2006/relationships"><Relationship Id="rId3" Type="http://schemas.openxmlformats.org/officeDocument/2006/relationships/package" Target="../embeddings/Microsoft_Excel_Worksheet117.xlsx"/><Relationship Id="rId2" Type="http://schemas.microsoft.com/office/2011/relationships/chartColorStyle" Target="colors111.xml"/><Relationship Id="rId1" Type="http://schemas.microsoft.com/office/2011/relationships/chartStyle" Target="style111.xml"/></Relationships>
</file>

<file path=ppt/charts/_rels/chart119.xml.rels><?xml version="1.0" encoding="UTF-8" standalone="yes"?>
<Relationships xmlns="http://schemas.openxmlformats.org/package/2006/relationships"><Relationship Id="rId3" Type="http://schemas.openxmlformats.org/officeDocument/2006/relationships/package" Target="../embeddings/Microsoft_Excel_Worksheet118.xlsx"/><Relationship Id="rId2" Type="http://schemas.microsoft.com/office/2011/relationships/chartColorStyle" Target="colors112.xml"/><Relationship Id="rId1" Type="http://schemas.microsoft.com/office/2011/relationships/chartStyle" Target="style112.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s>
</file>

<file path=ppt/charts/_rels/chart120.xml.rels><?xml version="1.0" encoding="UTF-8" standalone="yes"?>
<Relationships xmlns="http://schemas.openxmlformats.org/package/2006/relationships"><Relationship Id="rId3" Type="http://schemas.openxmlformats.org/officeDocument/2006/relationships/package" Target="../embeddings/Microsoft_Excel_Worksheet119.xlsx"/><Relationship Id="rId2" Type="http://schemas.microsoft.com/office/2011/relationships/chartColorStyle" Target="colors113.xml"/><Relationship Id="rId1" Type="http://schemas.microsoft.com/office/2011/relationships/chartStyle" Target="style113.xml"/></Relationships>
</file>

<file path=ppt/charts/_rels/chart121.xml.rels><?xml version="1.0" encoding="UTF-8" standalone="yes"?>
<Relationships xmlns="http://schemas.openxmlformats.org/package/2006/relationships"><Relationship Id="rId3" Type="http://schemas.openxmlformats.org/officeDocument/2006/relationships/package" Target="../embeddings/Microsoft_Excel_Worksheet120.xlsx"/><Relationship Id="rId2" Type="http://schemas.microsoft.com/office/2011/relationships/chartColorStyle" Target="colors114.xml"/><Relationship Id="rId1" Type="http://schemas.microsoft.com/office/2011/relationships/chartStyle" Target="style114.xml"/></Relationships>
</file>

<file path=ppt/charts/_rels/chart122.xml.rels><?xml version="1.0" encoding="UTF-8" standalone="yes"?>
<Relationships xmlns="http://schemas.openxmlformats.org/package/2006/relationships"><Relationship Id="rId3" Type="http://schemas.openxmlformats.org/officeDocument/2006/relationships/package" Target="../embeddings/Microsoft_Excel_Worksheet121.xlsx"/><Relationship Id="rId2" Type="http://schemas.microsoft.com/office/2011/relationships/chartColorStyle" Target="colors115.xml"/><Relationship Id="rId1" Type="http://schemas.microsoft.com/office/2011/relationships/chartStyle" Target="style115.xml"/></Relationships>
</file>

<file path=ppt/charts/_rels/chart123.xml.rels><?xml version="1.0" encoding="UTF-8" standalone="yes"?>
<Relationships xmlns="http://schemas.openxmlformats.org/package/2006/relationships"><Relationship Id="rId3" Type="http://schemas.openxmlformats.org/officeDocument/2006/relationships/package" Target="../embeddings/Microsoft_Excel_Worksheet122.xlsx"/><Relationship Id="rId2" Type="http://schemas.microsoft.com/office/2011/relationships/chartColorStyle" Target="colors116.xml"/><Relationship Id="rId1" Type="http://schemas.microsoft.com/office/2011/relationships/chartStyle" Target="style116.xml"/></Relationships>
</file>

<file path=ppt/charts/_rels/chart124.xml.rels><?xml version="1.0" encoding="UTF-8" standalone="yes"?>
<Relationships xmlns="http://schemas.openxmlformats.org/package/2006/relationships"><Relationship Id="rId3" Type="http://schemas.openxmlformats.org/officeDocument/2006/relationships/package" Target="../embeddings/Microsoft_Excel_Worksheet123.xlsx"/><Relationship Id="rId2" Type="http://schemas.microsoft.com/office/2011/relationships/chartColorStyle" Target="colors117.xml"/><Relationship Id="rId1" Type="http://schemas.microsoft.com/office/2011/relationships/chartStyle" Target="style117.xml"/></Relationships>
</file>

<file path=ppt/charts/_rels/chart125.xml.rels><?xml version="1.0" encoding="UTF-8" standalone="yes"?>
<Relationships xmlns="http://schemas.openxmlformats.org/package/2006/relationships"><Relationship Id="rId3" Type="http://schemas.openxmlformats.org/officeDocument/2006/relationships/package" Target="../embeddings/Microsoft_Excel_Worksheet124.xlsx"/><Relationship Id="rId2" Type="http://schemas.microsoft.com/office/2011/relationships/chartColorStyle" Target="colors118.xml"/><Relationship Id="rId1" Type="http://schemas.microsoft.com/office/2011/relationships/chartStyle" Target="style118.xml"/></Relationships>
</file>

<file path=ppt/charts/_rels/chart126.xml.rels><?xml version="1.0" encoding="UTF-8" standalone="yes"?>
<Relationships xmlns="http://schemas.openxmlformats.org/package/2006/relationships"><Relationship Id="rId3" Type="http://schemas.openxmlformats.org/officeDocument/2006/relationships/package" Target="../embeddings/Microsoft_Excel_Worksheet125.xlsx"/><Relationship Id="rId2" Type="http://schemas.microsoft.com/office/2011/relationships/chartColorStyle" Target="colors119.xml"/><Relationship Id="rId1" Type="http://schemas.microsoft.com/office/2011/relationships/chartStyle" Target="style119.xml"/></Relationships>
</file>

<file path=ppt/charts/_rels/chart127.xml.rels><?xml version="1.0" encoding="UTF-8" standalone="yes"?>
<Relationships xmlns="http://schemas.openxmlformats.org/package/2006/relationships"><Relationship Id="rId3" Type="http://schemas.openxmlformats.org/officeDocument/2006/relationships/package" Target="../embeddings/Microsoft_Excel_Worksheet126.xlsx"/><Relationship Id="rId2" Type="http://schemas.microsoft.com/office/2011/relationships/chartColorStyle" Target="colors120.xml"/><Relationship Id="rId1" Type="http://schemas.microsoft.com/office/2011/relationships/chartStyle" Target="style120.xml"/></Relationships>
</file>

<file path=ppt/charts/_rels/chart128.xml.rels><?xml version="1.0" encoding="UTF-8" standalone="yes"?>
<Relationships xmlns="http://schemas.openxmlformats.org/package/2006/relationships"><Relationship Id="rId3" Type="http://schemas.openxmlformats.org/officeDocument/2006/relationships/package" Target="../embeddings/Microsoft_Excel_Worksheet127.xlsx"/><Relationship Id="rId2" Type="http://schemas.microsoft.com/office/2011/relationships/chartColorStyle" Target="colors121.xml"/><Relationship Id="rId1" Type="http://schemas.microsoft.com/office/2011/relationships/chartStyle" Target="style121.xml"/></Relationships>
</file>

<file path=ppt/charts/_rels/chart129.xml.rels><?xml version="1.0" encoding="UTF-8" standalone="yes"?>
<Relationships xmlns="http://schemas.openxmlformats.org/package/2006/relationships"><Relationship Id="rId1" Type="http://schemas.openxmlformats.org/officeDocument/2006/relationships/package" Target="../embeddings/Microsoft_Excel_Worksheet128.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30.xml.rels><?xml version="1.0" encoding="UTF-8" standalone="yes"?>
<Relationships xmlns="http://schemas.openxmlformats.org/package/2006/relationships"><Relationship Id="rId1" Type="http://schemas.openxmlformats.org/officeDocument/2006/relationships/package" Target="../embeddings/Microsoft_Excel_Worksheet129.xlsx"/></Relationships>
</file>

<file path=ppt/charts/_rels/chart131.xml.rels><?xml version="1.0" encoding="UTF-8" standalone="yes"?>
<Relationships xmlns="http://schemas.openxmlformats.org/package/2006/relationships"><Relationship Id="rId1" Type="http://schemas.openxmlformats.org/officeDocument/2006/relationships/package" Target="../embeddings/Microsoft_Excel_Worksheet130.xlsx"/></Relationships>
</file>

<file path=ppt/charts/_rels/chart132.xml.rels><?xml version="1.0" encoding="UTF-8" standalone="yes"?>
<Relationships xmlns="http://schemas.openxmlformats.org/package/2006/relationships"><Relationship Id="rId1" Type="http://schemas.openxmlformats.org/officeDocument/2006/relationships/package" Target="../embeddings/Microsoft_Excel_Worksheet131.xlsx"/></Relationships>
</file>

<file path=ppt/charts/_rels/chart133.xml.rels><?xml version="1.0" encoding="UTF-8" standalone="yes"?>
<Relationships xmlns="http://schemas.openxmlformats.org/package/2006/relationships"><Relationship Id="rId3" Type="http://schemas.openxmlformats.org/officeDocument/2006/relationships/package" Target="../embeddings/Microsoft_Excel_Worksheet132.xlsx"/><Relationship Id="rId2" Type="http://schemas.microsoft.com/office/2011/relationships/chartColorStyle" Target="colors122.xml"/><Relationship Id="rId1" Type="http://schemas.microsoft.com/office/2011/relationships/chartStyle" Target="style122.xml"/></Relationships>
</file>

<file path=ppt/charts/_rels/chart134.xml.rels><?xml version="1.0" encoding="UTF-8" standalone="yes"?>
<Relationships xmlns="http://schemas.openxmlformats.org/package/2006/relationships"><Relationship Id="rId3" Type="http://schemas.openxmlformats.org/officeDocument/2006/relationships/package" Target="../embeddings/Microsoft_Excel_Worksheet133.xlsx"/><Relationship Id="rId2" Type="http://schemas.microsoft.com/office/2011/relationships/chartColorStyle" Target="colors123.xml"/><Relationship Id="rId1" Type="http://schemas.microsoft.com/office/2011/relationships/chartStyle" Target="style123.xml"/><Relationship Id="rId4" Type="http://schemas.openxmlformats.org/officeDocument/2006/relationships/chartUserShapes" Target="../drawings/drawing2.xml"/></Relationships>
</file>

<file path=ppt/charts/_rels/chart135.xml.rels><?xml version="1.0" encoding="UTF-8" standalone="yes"?>
<Relationships xmlns="http://schemas.openxmlformats.org/package/2006/relationships"><Relationship Id="rId1" Type="http://schemas.openxmlformats.org/officeDocument/2006/relationships/package" Target="../embeddings/Microsoft_Excel_Worksheet134.xlsx"/></Relationships>
</file>

<file path=ppt/charts/_rels/chart136.xml.rels><?xml version="1.0" encoding="UTF-8" standalone="yes"?>
<Relationships xmlns="http://schemas.openxmlformats.org/package/2006/relationships"><Relationship Id="rId1" Type="http://schemas.openxmlformats.org/officeDocument/2006/relationships/package" Target="../embeddings/Microsoft_Excel_Worksheet135.xlsx"/></Relationships>
</file>

<file path=ppt/charts/_rels/chart137.xml.rels><?xml version="1.0" encoding="UTF-8" standalone="yes"?>
<Relationships xmlns="http://schemas.openxmlformats.org/package/2006/relationships"><Relationship Id="rId1" Type="http://schemas.openxmlformats.org/officeDocument/2006/relationships/package" Target="../embeddings/Microsoft_Excel_Worksheet136.xlsx"/></Relationships>
</file>

<file path=ppt/charts/_rels/chart138.xml.rels><?xml version="1.0" encoding="UTF-8" standalone="yes"?>
<Relationships xmlns="http://schemas.openxmlformats.org/package/2006/relationships"><Relationship Id="rId1" Type="http://schemas.openxmlformats.org/officeDocument/2006/relationships/package" Target="../embeddings/Microsoft_Excel_Worksheet137.xlsx"/></Relationships>
</file>

<file path=ppt/charts/_rels/chart139.xml.rels><?xml version="1.0" encoding="UTF-8" standalone="yes"?>
<Relationships xmlns="http://schemas.openxmlformats.org/package/2006/relationships"><Relationship Id="rId1" Type="http://schemas.openxmlformats.org/officeDocument/2006/relationships/package" Target="../embeddings/Microsoft_Excel_Worksheet138.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40.xml.rels><?xml version="1.0" encoding="UTF-8" standalone="yes"?>
<Relationships xmlns="http://schemas.openxmlformats.org/package/2006/relationships"><Relationship Id="rId3" Type="http://schemas.openxmlformats.org/officeDocument/2006/relationships/package" Target="../embeddings/Microsoft_Excel_Worksheet139.xlsx"/><Relationship Id="rId2" Type="http://schemas.microsoft.com/office/2011/relationships/chartColorStyle" Target="colors124.xml"/><Relationship Id="rId1" Type="http://schemas.microsoft.com/office/2011/relationships/chartStyle" Target="style124.xml"/></Relationships>
</file>

<file path=ppt/charts/_rels/chart141.xml.rels><?xml version="1.0" encoding="UTF-8" standalone="yes"?>
<Relationships xmlns="http://schemas.openxmlformats.org/package/2006/relationships"><Relationship Id="rId3" Type="http://schemas.openxmlformats.org/officeDocument/2006/relationships/package" Target="../embeddings/Microsoft_Excel_Worksheet140.xlsx"/><Relationship Id="rId2" Type="http://schemas.microsoft.com/office/2011/relationships/chartColorStyle" Target="colors125.xml"/><Relationship Id="rId1" Type="http://schemas.microsoft.com/office/2011/relationships/chartStyle" Target="style125.xml"/><Relationship Id="rId4" Type="http://schemas.openxmlformats.org/officeDocument/2006/relationships/chartUserShapes" Target="../drawings/drawing3.xml"/></Relationships>
</file>

<file path=ppt/charts/_rels/chart142.xml.rels><?xml version="1.0" encoding="UTF-8" standalone="yes"?>
<Relationships xmlns="http://schemas.openxmlformats.org/package/2006/relationships"><Relationship Id="rId3" Type="http://schemas.openxmlformats.org/officeDocument/2006/relationships/package" Target="../embeddings/Microsoft_Excel_Worksheet141.xlsx"/><Relationship Id="rId2" Type="http://schemas.microsoft.com/office/2011/relationships/chartColorStyle" Target="colors126.xml"/><Relationship Id="rId1" Type="http://schemas.microsoft.com/office/2011/relationships/chartStyle" Target="style126.xml"/><Relationship Id="rId4" Type="http://schemas.openxmlformats.org/officeDocument/2006/relationships/chartUserShapes" Target="../drawings/drawing4.xml"/></Relationships>
</file>

<file path=ppt/charts/_rels/chart143.xml.rels><?xml version="1.0" encoding="UTF-8" standalone="yes"?>
<Relationships xmlns="http://schemas.openxmlformats.org/package/2006/relationships"><Relationship Id="rId3" Type="http://schemas.openxmlformats.org/officeDocument/2006/relationships/package" Target="../embeddings/Microsoft_Excel_Worksheet142.xlsx"/><Relationship Id="rId2" Type="http://schemas.microsoft.com/office/2011/relationships/chartColorStyle" Target="colors127.xml"/><Relationship Id="rId1" Type="http://schemas.microsoft.com/office/2011/relationships/chartStyle" Target="style127.xml"/></Relationships>
</file>

<file path=ppt/charts/_rels/chart144.xml.rels><?xml version="1.0" encoding="UTF-8" standalone="yes"?>
<Relationships xmlns="http://schemas.openxmlformats.org/package/2006/relationships"><Relationship Id="rId3" Type="http://schemas.openxmlformats.org/officeDocument/2006/relationships/package" Target="../embeddings/Microsoft_Excel_Worksheet143.xlsx"/><Relationship Id="rId2" Type="http://schemas.microsoft.com/office/2011/relationships/chartColorStyle" Target="colors128.xml"/><Relationship Id="rId1" Type="http://schemas.microsoft.com/office/2011/relationships/chartStyle" Target="style128.xml"/></Relationships>
</file>

<file path=ppt/charts/_rels/chart145.xml.rels><?xml version="1.0" encoding="UTF-8" standalone="yes"?>
<Relationships xmlns="http://schemas.openxmlformats.org/package/2006/relationships"><Relationship Id="rId1" Type="http://schemas.openxmlformats.org/officeDocument/2006/relationships/package" Target="../embeddings/Microsoft_Excel_Worksheet144.xlsx"/></Relationships>
</file>

<file path=ppt/charts/_rels/chart146.xml.rels><?xml version="1.0" encoding="UTF-8" standalone="yes"?>
<Relationships xmlns="http://schemas.openxmlformats.org/package/2006/relationships"><Relationship Id="rId1" Type="http://schemas.openxmlformats.org/officeDocument/2006/relationships/package" Target="../embeddings/Microsoft_Excel_Worksheet145.xlsx"/></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3" Type="http://schemas.openxmlformats.org/officeDocument/2006/relationships/package" Target="../embeddings/Microsoft_Excel_Worksheet18.xlsx"/><Relationship Id="rId2" Type="http://schemas.microsoft.com/office/2011/relationships/chartColorStyle" Target="colors16.xml"/><Relationship Id="rId1" Type="http://schemas.microsoft.com/office/2011/relationships/chartStyle" Target="style16.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3" Type="http://schemas.openxmlformats.org/officeDocument/2006/relationships/package" Target="../embeddings/Microsoft_Excel_Worksheet20.xlsx"/><Relationship Id="rId2" Type="http://schemas.microsoft.com/office/2011/relationships/chartColorStyle" Target="colors17.xml"/><Relationship Id="rId1" Type="http://schemas.microsoft.com/office/2011/relationships/chartStyle" Target="style17.xml"/></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18.xml"/><Relationship Id="rId1" Type="http://schemas.microsoft.com/office/2011/relationships/chartStyle" Target="style18.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19.xml"/><Relationship Id="rId1" Type="http://schemas.microsoft.com/office/2011/relationships/chartStyle" Target="style19.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4.xlsx"/><Relationship Id="rId2" Type="http://schemas.microsoft.com/office/2011/relationships/chartColorStyle" Target="colors20.xml"/><Relationship Id="rId1" Type="http://schemas.microsoft.com/office/2011/relationships/chartStyle" Target="style20.xml"/></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1.xml"/><Relationship Id="rId1" Type="http://schemas.microsoft.com/office/2011/relationships/chartStyle" Target="style21.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2.xml"/><Relationship Id="rId1" Type="http://schemas.microsoft.com/office/2011/relationships/chartStyle" Target="style22.xml"/></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23.xml"/><Relationship Id="rId1" Type="http://schemas.microsoft.com/office/2011/relationships/chartStyle" Target="style23.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24.xml"/><Relationship Id="rId1" Type="http://schemas.microsoft.com/office/2011/relationships/chartStyle" Target="style24.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25.xml"/><Relationship Id="rId1" Type="http://schemas.microsoft.com/office/2011/relationships/chartStyle" Target="style25.xml"/></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26.xml"/><Relationship Id="rId1" Type="http://schemas.microsoft.com/office/2011/relationships/chartStyle" Target="style26.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27.xml"/><Relationship Id="rId1" Type="http://schemas.microsoft.com/office/2011/relationships/chartStyle" Target="style27.xml"/></Relationships>
</file>

<file path=ppt/charts/_rels/chart35.xml.rels><?xml version="1.0" encoding="UTF-8" standalone="yes"?>
<Relationships xmlns="http://schemas.openxmlformats.org/package/2006/relationships"><Relationship Id="rId3" Type="http://schemas.openxmlformats.org/officeDocument/2006/relationships/package" Target="../embeddings/Microsoft_Excel_Worksheet34.xlsx"/><Relationship Id="rId2" Type="http://schemas.microsoft.com/office/2011/relationships/chartColorStyle" Target="colors28.xml"/><Relationship Id="rId1" Type="http://schemas.microsoft.com/office/2011/relationships/chartStyle" Target="style28.xml"/></Relationships>
</file>

<file path=ppt/charts/_rels/chart36.xml.rels><?xml version="1.0" encoding="UTF-8" standalone="yes"?>
<Relationships xmlns="http://schemas.openxmlformats.org/package/2006/relationships"><Relationship Id="rId3" Type="http://schemas.openxmlformats.org/officeDocument/2006/relationships/package" Target="../embeddings/Microsoft_Excel_Worksheet35.xlsx"/><Relationship Id="rId2" Type="http://schemas.microsoft.com/office/2011/relationships/chartColorStyle" Target="colors29.xml"/><Relationship Id="rId1" Type="http://schemas.microsoft.com/office/2011/relationships/chartStyle" Target="style29.xml"/></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0.xml"/><Relationship Id="rId1" Type="http://schemas.microsoft.com/office/2011/relationships/chartStyle" Target="style30.xml"/></Relationships>
</file>

<file path=ppt/charts/_rels/chart38.xml.rels><?xml version="1.0" encoding="UTF-8" standalone="yes"?>
<Relationships xmlns="http://schemas.openxmlformats.org/package/2006/relationships"><Relationship Id="rId3" Type="http://schemas.openxmlformats.org/officeDocument/2006/relationships/package" Target="../embeddings/Microsoft_Excel_Worksheet37.xlsx"/><Relationship Id="rId2" Type="http://schemas.microsoft.com/office/2011/relationships/chartColorStyle" Target="colors31.xml"/><Relationship Id="rId1" Type="http://schemas.microsoft.com/office/2011/relationships/chartStyle" Target="style31.xml"/></Relationships>
</file>

<file path=ppt/charts/_rels/chart39.xml.rels><?xml version="1.0" encoding="UTF-8" standalone="yes"?>
<Relationships xmlns="http://schemas.openxmlformats.org/package/2006/relationships"><Relationship Id="rId3" Type="http://schemas.openxmlformats.org/officeDocument/2006/relationships/package" Target="../embeddings/Microsoft_Excel_Worksheet38.xlsx"/><Relationship Id="rId2" Type="http://schemas.microsoft.com/office/2011/relationships/chartColorStyle" Target="colors32.xml"/><Relationship Id="rId1" Type="http://schemas.microsoft.com/office/2011/relationships/chartStyle" Target="style32.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33.xml"/><Relationship Id="rId1" Type="http://schemas.microsoft.com/office/2011/relationships/chartStyle" Target="style33.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34.xml"/><Relationship Id="rId1" Type="http://schemas.microsoft.com/office/2011/relationships/chartStyle" Target="style34.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35.xml"/><Relationship Id="rId1" Type="http://schemas.microsoft.com/office/2011/relationships/chartStyle" Target="style35.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36.xml"/><Relationship Id="rId1" Type="http://schemas.microsoft.com/office/2011/relationships/chartStyle" Target="style36.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3.xlsx"/><Relationship Id="rId2" Type="http://schemas.microsoft.com/office/2011/relationships/chartColorStyle" Target="colors37.xml"/><Relationship Id="rId1" Type="http://schemas.microsoft.com/office/2011/relationships/chartStyle" Target="style37.xml"/></Relationships>
</file>

<file path=ppt/charts/_rels/chart45.xml.rels><?xml version="1.0" encoding="UTF-8" standalone="yes"?>
<Relationships xmlns="http://schemas.openxmlformats.org/package/2006/relationships"><Relationship Id="rId3" Type="http://schemas.openxmlformats.org/officeDocument/2006/relationships/package" Target="../embeddings/Microsoft_Excel_Worksheet44.xlsx"/><Relationship Id="rId2" Type="http://schemas.microsoft.com/office/2011/relationships/chartColorStyle" Target="colors38.xml"/><Relationship Id="rId1" Type="http://schemas.microsoft.com/office/2011/relationships/chartStyle" Target="style38.xml"/></Relationships>
</file>

<file path=ppt/charts/_rels/chart46.xml.rels><?xml version="1.0" encoding="UTF-8" standalone="yes"?>
<Relationships xmlns="http://schemas.openxmlformats.org/package/2006/relationships"><Relationship Id="rId3" Type="http://schemas.openxmlformats.org/officeDocument/2006/relationships/package" Target="../embeddings/Microsoft_Excel_Worksheet45.xlsx"/><Relationship Id="rId2" Type="http://schemas.microsoft.com/office/2011/relationships/chartColorStyle" Target="colors39.xml"/><Relationship Id="rId1" Type="http://schemas.microsoft.com/office/2011/relationships/chartStyle" Target="style39.xml"/></Relationships>
</file>

<file path=ppt/charts/_rels/chart47.xml.rels><?xml version="1.0" encoding="UTF-8" standalone="yes"?>
<Relationships xmlns="http://schemas.openxmlformats.org/package/2006/relationships"><Relationship Id="rId3" Type="http://schemas.openxmlformats.org/officeDocument/2006/relationships/package" Target="../embeddings/Microsoft_Excel_Worksheet46.xlsx"/><Relationship Id="rId2" Type="http://schemas.microsoft.com/office/2011/relationships/chartColorStyle" Target="colors40.xml"/><Relationship Id="rId1" Type="http://schemas.microsoft.com/office/2011/relationships/chartStyle" Target="style40.xml"/></Relationships>
</file>

<file path=ppt/charts/_rels/chart48.xml.rels><?xml version="1.0" encoding="UTF-8" standalone="yes"?>
<Relationships xmlns="http://schemas.openxmlformats.org/package/2006/relationships"><Relationship Id="rId3" Type="http://schemas.openxmlformats.org/officeDocument/2006/relationships/package" Target="../embeddings/Microsoft_Excel_Worksheet47.xlsx"/><Relationship Id="rId2" Type="http://schemas.microsoft.com/office/2011/relationships/chartColorStyle" Target="colors41.xml"/><Relationship Id="rId1" Type="http://schemas.microsoft.com/office/2011/relationships/chartStyle" Target="style41.xml"/></Relationships>
</file>

<file path=ppt/charts/_rels/chart49.xml.rels><?xml version="1.0" encoding="UTF-8" standalone="yes"?>
<Relationships xmlns="http://schemas.openxmlformats.org/package/2006/relationships"><Relationship Id="rId3" Type="http://schemas.openxmlformats.org/officeDocument/2006/relationships/package" Target="../embeddings/Microsoft_Excel_Worksheet48.xlsx"/><Relationship Id="rId2" Type="http://schemas.microsoft.com/office/2011/relationships/chartColorStyle" Target="colors42.xml"/><Relationship Id="rId1" Type="http://schemas.microsoft.com/office/2011/relationships/chartStyle" Target="style42.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0.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43.xml"/><Relationship Id="rId1" Type="http://schemas.microsoft.com/office/2011/relationships/chartStyle" Target="style43.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44.xml"/><Relationship Id="rId1" Type="http://schemas.microsoft.com/office/2011/relationships/chartStyle" Target="style44.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45.xml"/><Relationship Id="rId1" Type="http://schemas.microsoft.com/office/2011/relationships/chartStyle" Target="style45.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46.xml"/><Relationship Id="rId1" Type="http://schemas.microsoft.com/office/2011/relationships/chartStyle" Target="style46.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47.xml"/><Relationship Id="rId1" Type="http://schemas.microsoft.com/office/2011/relationships/chartStyle" Target="style47.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48.xml"/><Relationship Id="rId1" Type="http://schemas.microsoft.com/office/2011/relationships/chartStyle" Target="style48.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49.xml"/><Relationship Id="rId1" Type="http://schemas.microsoft.com/office/2011/relationships/chartStyle" Target="style49.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0.xml"/><Relationship Id="rId1" Type="http://schemas.microsoft.com/office/2011/relationships/chartStyle" Target="style50.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1.xml"/><Relationship Id="rId1" Type="http://schemas.microsoft.com/office/2011/relationships/chartStyle" Target="style51.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2.xml"/><Relationship Id="rId1" Type="http://schemas.microsoft.com/office/2011/relationships/chartStyle" Target="style52.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53.xml"/><Relationship Id="rId1" Type="http://schemas.microsoft.com/office/2011/relationships/chartStyle" Target="style53.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60.xlsx"/><Relationship Id="rId2" Type="http://schemas.microsoft.com/office/2011/relationships/chartColorStyle" Target="colors54.xml"/><Relationship Id="rId1" Type="http://schemas.microsoft.com/office/2011/relationships/chartStyle" Target="style54.xml"/></Relationships>
</file>

<file path=ppt/charts/_rels/chart62.xml.rels><?xml version="1.0" encoding="UTF-8" standalone="yes"?>
<Relationships xmlns="http://schemas.openxmlformats.org/package/2006/relationships"><Relationship Id="rId3" Type="http://schemas.openxmlformats.org/officeDocument/2006/relationships/package" Target="../embeddings/Microsoft_Excel_Worksheet61.xlsx"/><Relationship Id="rId2" Type="http://schemas.microsoft.com/office/2011/relationships/chartColorStyle" Target="colors55.xml"/><Relationship Id="rId1" Type="http://schemas.microsoft.com/office/2011/relationships/chartStyle" Target="style55.xml"/></Relationships>
</file>

<file path=ppt/charts/_rels/chart63.xml.rels><?xml version="1.0" encoding="UTF-8" standalone="yes"?>
<Relationships xmlns="http://schemas.openxmlformats.org/package/2006/relationships"><Relationship Id="rId3" Type="http://schemas.openxmlformats.org/officeDocument/2006/relationships/package" Target="../embeddings/Microsoft_Excel_Worksheet62.xlsx"/><Relationship Id="rId2" Type="http://schemas.microsoft.com/office/2011/relationships/chartColorStyle" Target="colors56.xml"/><Relationship Id="rId1" Type="http://schemas.microsoft.com/office/2011/relationships/chartStyle" Target="style56.xml"/></Relationships>
</file>

<file path=ppt/charts/_rels/chart64.xml.rels><?xml version="1.0" encoding="UTF-8" standalone="yes"?>
<Relationships xmlns="http://schemas.openxmlformats.org/package/2006/relationships"><Relationship Id="rId3" Type="http://schemas.openxmlformats.org/officeDocument/2006/relationships/package" Target="../embeddings/Microsoft_Excel_Worksheet63.xlsx"/><Relationship Id="rId2" Type="http://schemas.microsoft.com/office/2011/relationships/chartColorStyle" Target="colors57.xml"/><Relationship Id="rId1" Type="http://schemas.microsoft.com/office/2011/relationships/chartStyle" Target="style57.xml"/></Relationships>
</file>

<file path=ppt/charts/_rels/chart65.xml.rels><?xml version="1.0" encoding="UTF-8" standalone="yes"?>
<Relationships xmlns="http://schemas.openxmlformats.org/package/2006/relationships"><Relationship Id="rId3" Type="http://schemas.openxmlformats.org/officeDocument/2006/relationships/package" Target="../embeddings/Microsoft_Excel_Worksheet64.xlsx"/><Relationship Id="rId2" Type="http://schemas.microsoft.com/office/2011/relationships/chartColorStyle" Target="colors58.xml"/><Relationship Id="rId1" Type="http://schemas.microsoft.com/office/2011/relationships/chartStyle" Target="style58.xml"/></Relationships>
</file>

<file path=ppt/charts/_rels/chart66.xml.rels><?xml version="1.0" encoding="UTF-8" standalone="yes"?>
<Relationships xmlns="http://schemas.openxmlformats.org/package/2006/relationships"><Relationship Id="rId3" Type="http://schemas.openxmlformats.org/officeDocument/2006/relationships/package" Target="../embeddings/Microsoft_Excel_Worksheet65.xlsx"/><Relationship Id="rId2" Type="http://schemas.microsoft.com/office/2011/relationships/chartColorStyle" Target="colors59.xml"/><Relationship Id="rId1" Type="http://schemas.microsoft.com/office/2011/relationships/chartStyle" Target="style59.xml"/></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0.xml"/><Relationship Id="rId1" Type="http://schemas.microsoft.com/office/2011/relationships/chartStyle" Target="style60.xml"/></Relationships>
</file>

<file path=ppt/charts/_rels/chart68.xml.rels><?xml version="1.0" encoding="UTF-8" standalone="yes"?>
<Relationships xmlns="http://schemas.openxmlformats.org/package/2006/relationships"><Relationship Id="rId3" Type="http://schemas.openxmlformats.org/officeDocument/2006/relationships/package" Target="../embeddings/Microsoft_Excel_Worksheet67.xlsx"/><Relationship Id="rId2" Type="http://schemas.microsoft.com/office/2011/relationships/chartColorStyle" Target="colors61.xml"/><Relationship Id="rId1" Type="http://schemas.microsoft.com/office/2011/relationships/chartStyle" Target="style61.xml"/></Relationships>
</file>

<file path=ppt/charts/_rels/chart69.xml.rels><?xml version="1.0" encoding="UTF-8" standalone="yes"?>
<Relationships xmlns="http://schemas.openxmlformats.org/package/2006/relationships"><Relationship Id="rId3" Type="http://schemas.openxmlformats.org/officeDocument/2006/relationships/package" Target="../embeddings/Microsoft_Excel_Worksheet68.xlsx"/><Relationship Id="rId2" Type="http://schemas.microsoft.com/office/2011/relationships/chartColorStyle" Target="colors62.xml"/><Relationship Id="rId1" Type="http://schemas.microsoft.com/office/2011/relationships/chartStyle" Target="style62.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70.xml.rels><?xml version="1.0" encoding="UTF-8" standalone="yes"?>
<Relationships xmlns="http://schemas.openxmlformats.org/package/2006/relationships"><Relationship Id="rId3" Type="http://schemas.openxmlformats.org/officeDocument/2006/relationships/package" Target="../embeddings/Microsoft_Excel_Worksheet69.xlsx"/><Relationship Id="rId2" Type="http://schemas.microsoft.com/office/2011/relationships/chartColorStyle" Target="colors63.xml"/><Relationship Id="rId1" Type="http://schemas.microsoft.com/office/2011/relationships/chartStyle" Target="style63.xml"/></Relationships>
</file>

<file path=ppt/charts/_rels/chart71.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64.xml"/><Relationship Id="rId1" Type="http://schemas.microsoft.com/office/2011/relationships/chartStyle" Target="style64.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1.xlsx"/><Relationship Id="rId2" Type="http://schemas.microsoft.com/office/2011/relationships/chartColorStyle" Target="colors65.xml"/><Relationship Id="rId1" Type="http://schemas.microsoft.com/office/2011/relationships/chartStyle" Target="style65.xml"/></Relationships>
</file>

<file path=ppt/charts/_rels/chart73.xml.rels><?xml version="1.0" encoding="UTF-8" standalone="yes"?>
<Relationships xmlns="http://schemas.openxmlformats.org/package/2006/relationships"><Relationship Id="rId3" Type="http://schemas.openxmlformats.org/officeDocument/2006/relationships/package" Target="../embeddings/Microsoft_Excel_Worksheet72.xlsx"/><Relationship Id="rId2" Type="http://schemas.microsoft.com/office/2011/relationships/chartColorStyle" Target="colors66.xml"/><Relationship Id="rId1" Type="http://schemas.microsoft.com/office/2011/relationships/chartStyle" Target="style66.xml"/></Relationships>
</file>

<file path=ppt/charts/_rels/chart74.xml.rels><?xml version="1.0" encoding="UTF-8" standalone="yes"?>
<Relationships xmlns="http://schemas.openxmlformats.org/package/2006/relationships"><Relationship Id="rId3" Type="http://schemas.openxmlformats.org/officeDocument/2006/relationships/package" Target="../embeddings/Microsoft_Excel_Worksheet73.xlsx"/><Relationship Id="rId2" Type="http://schemas.microsoft.com/office/2011/relationships/chartColorStyle" Target="colors67.xml"/><Relationship Id="rId1" Type="http://schemas.microsoft.com/office/2011/relationships/chartStyle" Target="style67.xml"/></Relationships>
</file>

<file path=ppt/charts/_rels/chart75.xml.rels><?xml version="1.0" encoding="UTF-8" standalone="yes"?>
<Relationships xmlns="http://schemas.openxmlformats.org/package/2006/relationships"><Relationship Id="rId3" Type="http://schemas.openxmlformats.org/officeDocument/2006/relationships/package" Target="../embeddings/Microsoft_Excel_Worksheet74.xlsx"/><Relationship Id="rId2" Type="http://schemas.microsoft.com/office/2011/relationships/chartColorStyle" Target="colors68.xml"/><Relationship Id="rId1" Type="http://schemas.microsoft.com/office/2011/relationships/chartStyle" Target="style68.xml"/></Relationships>
</file>

<file path=ppt/charts/_rels/chart76.xml.rels><?xml version="1.0" encoding="UTF-8" standalone="yes"?>
<Relationships xmlns="http://schemas.openxmlformats.org/package/2006/relationships"><Relationship Id="rId3" Type="http://schemas.openxmlformats.org/officeDocument/2006/relationships/package" Target="../embeddings/Microsoft_Excel_Worksheet75.xlsx"/><Relationship Id="rId2" Type="http://schemas.microsoft.com/office/2011/relationships/chartColorStyle" Target="colors69.xml"/><Relationship Id="rId1" Type="http://schemas.microsoft.com/office/2011/relationships/chartStyle" Target="style69.xml"/><Relationship Id="rId4" Type="http://schemas.openxmlformats.org/officeDocument/2006/relationships/chartUserShapes" Target="../drawings/drawing1.xml"/></Relationships>
</file>

<file path=ppt/charts/_rels/chart77.xml.rels><?xml version="1.0" encoding="UTF-8" standalone="yes"?>
<Relationships xmlns="http://schemas.openxmlformats.org/package/2006/relationships"><Relationship Id="rId3" Type="http://schemas.openxmlformats.org/officeDocument/2006/relationships/package" Target="../embeddings/Microsoft_Excel_Worksheet76.xlsx"/><Relationship Id="rId2" Type="http://schemas.microsoft.com/office/2011/relationships/chartColorStyle" Target="colors70.xml"/><Relationship Id="rId1" Type="http://schemas.microsoft.com/office/2011/relationships/chartStyle" Target="style70.xml"/></Relationships>
</file>

<file path=ppt/charts/_rels/chart78.xml.rels><?xml version="1.0" encoding="UTF-8" standalone="yes"?>
<Relationships xmlns="http://schemas.openxmlformats.org/package/2006/relationships"><Relationship Id="rId3" Type="http://schemas.openxmlformats.org/officeDocument/2006/relationships/package" Target="../embeddings/Microsoft_Excel_Worksheet77.xlsx"/><Relationship Id="rId2" Type="http://schemas.microsoft.com/office/2011/relationships/chartColorStyle" Target="colors71.xml"/><Relationship Id="rId1" Type="http://schemas.microsoft.com/office/2011/relationships/chartStyle" Target="style71.xml"/></Relationships>
</file>

<file path=ppt/charts/_rels/chart79.xml.rels><?xml version="1.0" encoding="UTF-8" standalone="yes"?>
<Relationships xmlns="http://schemas.openxmlformats.org/package/2006/relationships"><Relationship Id="rId3" Type="http://schemas.openxmlformats.org/officeDocument/2006/relationships/package" Target="../embeddings/Microsoft_Excel_Worksheet78.xlsx"/><Relationship Id="rId2" Type="http://schemas.microsoft.com/office/2011/relationships/chartColorStyle" Target="colors72.xml"/><Relationship Id="rId1" Type="http://schemas.microsoft.com/office/2011/relationships/chartStyle" Target="style72.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80.xml.rels><?xml version="1.0" encoding="UTF-8" standalone="yes"?>
<Relationships xmlns="http://schemas.openxmlformats.org/package/2006/relationships"><Relationship Id="rId3" Type="http://schemas.openxmlformats.org/officeDocument/2006/relationships/package" Target="../embeddings/Microsoft_Excel_Worksheet79.xlsx"/><Relationship Id="rId2" Type="http://schemas.microsoft.com/office/2011/relationships/chartColorStyle" Target="colors73.xml"/><Relationship Id="rId1" Type="http://schemas.microsoft.com/office/2011/relationships/chartStyle" Target="style73.xml"/></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74.xml"/><Relationship Id="rId1" Type="http://schemas.microsoft.com/office/2011/relationships/chartStyle" Target="style74.xml"/></Relationships>
</file>

<file path=ppt/charts/_rels/chart82.xml.rels><?xml version="1.0" encoding="UTF-8" standalone="yes"?>
<Relationships xmlns="http://schemas.openxmlformats.org/package/2006/relationships"><Relationship Id="rId3" Type="http://schemas.openxmlformats.org/officeDocument/2006/relationships/package" Target="../embeddings/Microsoft_Excel_Worksheet81.xlsx"/><Relationship Id="rId2" Type="http://schemas.microsoft.com/office/2011/relationships/chartColorStyle" Target="colors75.xml"/><Relationship Id="rId1" Type="http://schemas.microsoft.com/office/2011/relationships/chartStyle" Target="style75.xml"/></Relationships>
</file>

<file path=ppt/charts/_rels/chart83.xml.rels><?xml version="1.0" encoding="UTF-8" standalone="yes"?>
<Relationships xmlns="http://schemas.openxmlformats.org/package/2006/relationships"><Relationship Id="rId3" Type="http://schemas.openxmlformats.org/officeDocument/2006/relationships/package" Target="../embeddings/Microsoft_Excel_Worksheet82.xlsx"/><Relationship Id="rId2" Type="http://schemas.microsoft.com/office/2011/relationships/chartColorStyle" Target="colors76.xml"/><Relationship Id="rId1" Type="http://schemas.microsoft.com/office/2011/relationships/chartStyle" Target="style76.xml"/></Relationships>
</file>

<file path=ppt/charts/_rels/chart84.xml.rels><?xml version="1.0" encoding="UTF-8" standalone="yes"?>
<Relationships xmlns="http://schemas.openxmlformats.org/package/2006/relationships"><Relationship Id="rId3" Type="http://schemas.openxmlformats.org/officeDocument/2006/relationships/package" Target="../embeddings/Microsoft_Excel_Worksheet83.xlsx"/><Relationship Id="rId2" Type="http://schemas.microsoft.com/office/2011/relationships/chartColorStyle" Target="colors77.xml"/><Relationship Id="rId1" Type="http://schemas.microsoft.com/office/2011/relationships/chartStyle" Target="style77.xml"/></Relationships>
</file>

<file path=ppt/charts/_rels/chart85.xml.rels><?xml version="1.0" encoding="UTF-8" standalone="yes"?>
<Relationships xmlns="http://schemas.openxmlformats.org/package/2006/relationships"><Relationship Id="rId3" Type="http://schemas.openxmlformats.org/officeDocument/2006/relationships/package" Target="../embeddings/Microsoft_Excel_Worksheet84.xlsx"/><Relationship Id="rId2" Type="http://schemas.microsoft.com/office/2011/relationships/chartColorStyle" Target="colors78.xml"/><Relationship Id="rId1" Type="http://schemas.microsoft.com/office/2011/relationships/chartStyle" Target="style78.xml"/></Relationships>
</file>

<file path=ppt/charts/_rels/chart86.xml.rels><?xml version="1.0" encoding="UTF-8" standalone="yes"?>
<Relationships xmlns="http://schemas.openxmlformats.org/package/2006/relationships"><Relationship Id="rId3" Type="http://schemas.openxmlformats.org/officeDocument/2006/relationships/package" Target="../embeddings/Microsoft_Excel_Worksheet85.xlsx"/><Relationship Id="rId2" Type="http://schemas.microsoft.com/office/2011/relationships/chartColorStyle" Target="colors79.xml"/><Relationship Id="rId1" Type="http://schemas.microsoft.com/office/2011/relationships/chartStyle" Target="style79.xml"/></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80.xml"/><Relationship Id="rId1" Type="http://schemas.microsoft.com/office/2011/relationships/chartStyle" Target="style80.xml"/></Relationships>
</file>

<file path=ppt/charts/_rels/chart88.xml.rels><?xml version="1.0" encoding="UTF-8" standalone="yes"?>
<Relationships xmlns="http://schemas.openxmlformats.org/package/2006/relationships"><Relationship Id="rId3" Type="http://schemas.openxmlformats.org/officeDocument/2006/relationships/package" Target="../embeddings/Microsoft_Excel_Worksheet87.xlsx"/><Relationship Id="rId2" Type="http://schemas.microsoft.com/office/2011/relationships/chartColorStyle" Target="colors81.xml"/><Relationship Id="rId1" Type="http://schemas.microsoft.com/office/2011/relationships/chartStyle" Target="style81.xml"/></Relationships>
</file>

<file path=ppt/charts/_rels/chart89.xml.rels><?xml version="1.0" encoding="UTF-8" standalone="yes"?>
<Relationships xmlns="http://schemas.openxmlformats.org/package/2006/relationships"><Relationship Id="rId3" Type="http://schemas.openxmlformats.org/officeDocument/2006/relationships/package" Target="../embeddings/Microsoft_Excel_Worksheet88.xlsx"/><Relationship Id="rId2" Type="http://schemas.microsoft.com/office/2011/relationships/chartColorStyle" Target="colors82.xml"/><Relationship Id="rId1" Type="http://schemas.microsoft.com/office/2011/relationships/chartStyle" Target="style82.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_rels/chart90.xml.rels><?xml version="1.0" encoding="UTF-8" standalone="yes"?>
<Relationships xmlns="http://schemas.openxmlformats.org/package/2006/relationships"><Relationship Id="rId3" Type="http://schemas.openxmlformats.org/officeDocument/2006/relationships/package" Target="../embeddings/Microsoft_Excel_Worksheet89.xlsx"/><Relationship Id="rId2" Type="http://schemas.microsoft.com/office/2011/relationships/chartColorStyle" Target="colors83.xml"/><Relationship Id="rId1" Type="http://schemas.microsoft.com/office/2011/relationships/chartStyle" Target="style83.xml"/></Relationships>
</file>

<file path=ppt/charts/_rels/chart91.xml.rels><?xml version="1.0" encoding="UTF-8" standalone="yes"?>
<Relationships xmlns="http://schemas.openxmlformats.org/package/2006/relationships"><Relationship Id="rId3" Type="http://schemas.openxmlformats.org/officeDocument/2006/relationships/package" Target="../embeddings/Microsoft_Excel_Worksheet90.xlsx"/><Relationship Id="rId2" Type="http://schemas.microsoft.com/office/2011/relationships/chartColorStyle" Target="colors84.xml"/><Relationship Id="rId1" Type="http://schemas.microsoft.com/office/2011/relationships/chartStyle" Target="style84.xml"/></Relationships>
</file>

<file path=ppt/charts/_rels/chart92.xml.rels><?xml version="1.0" encoding="UTF-8" standalone="yes"?>
<Relationships xmlns="http://schemas.openxmlformats.org/package/2006/relationships"><Relationship Id="rId3" Type="http://schemas.openxmlformats.org/officeDocument/2006/relationships/package" Target="../embeddings/Microsoft_Excel_Worksheet91.xlsx"/><Relationship Id="rId2" Type="http://schemas.microsoft.com/office/2011/relationships/chartColorStyle" Target="colors85.xml"/><Relationship Id="rId1" Type="http://schemas.microsoft.com/office/2011/relationships/chartStyle" Target="style85.xml"/></Relationships>
</file>

<file path=ppt/charts/_rels/chart93.xml.rels><?xml version="1.0" encoding="UTF-8" standalone="yes"?>
<Relationships xmlns="http://schemas.openxmlformats.org/package/2006/relationships"><Relationship Id="rId3" Type="http://schemas.openxmlformats.org/officeDocument/2006/relationships/package" Target="../embeddings/Microsoft_Excel_Worksheet92.xlsx"/><Relationship Id="rId2" Type="http://schemas.microsoft.com/office/2011/relationships/chartColorStyle" Target="colors86.xml"/><Relationship Id="rId1" Type="http://schemas.microsoft.com/office/2011/relationships/chartStyle" Target="style86.xml"/></Relationships>
</file>

<file path=ppt/charts/_rels/chart94.xml.rels><?xml version="1.0" encoding="UTF-8" standalone="yes"?>
<Relationships xmlns="http://schemas.openxmlformats.org/package/2006/relationships"><Relationship Id="rId3" Type="http://schemas.openxmlformats.org/officeDocument/2006/relationships/package" Target="../embeddings/Microsoft_Excel_Worksheet93.xlsx"/><Relationship Id="rId2" Type="http://schemas.microsoft.com/office/2011/relationships/chartColorStyle" Target="colors87.xml"/><Relationship Id="rId1" Type="http://schemas.microsoft.com/office/2011/relationships/chartStyle" Target="style87.xml"/></Relationships>
</file>

<file path=ppt/charts/_rels/chart95.xml.rels><?xml version="1.0" encoding="UTF-8" standalone="yes"?>
<Relationships xmlns="http://schemas.openxmlformats.org/package/2006/relationships"><Relationship Id="rId3" Type="http://schemas.openxmlformats.org/officeDocument/2006/relationships/package" Target="../embeddings/Microsoft_Excel_Worksheet94.xlsx"/><Relationship Id="rId2" Type="http://schemas.microsoft.com/office/2011/relationships/chartColorStyle" Target="colors88.xml"/><Relationship Id="rId1" Type="http://schemas.microsoft.com/office/2011/relationships/chartStyle" Target="style88.xml"/></Relationships>
</file>

<file path=ppt/charts/_rels/chart96.xml.rels><?xml version="1.0" encoding="UTF-8" standalone="yes"?>
<Relationships xmlns="http://schemas.openxmlformats.org/package/2006/relationships"><Relationship Id="rId3" Type="http://schemas.openxmlformats.org/officeDocument/2006/relationships/package" Target="../embeddings/Microsoft_Excel_Worksheet95.xlsx"/><Relationship Id="rId2" Type="http://schemas.microsoft.com/office/2011/relationships/chartColorStyle" Target="colors89.xml"/><Relationship Id="rId1" Type="http://schemas.microsoft.com/office/2011/relationships/chartStyle" Target="style89.xml"/></Relationships>
</file>

<file path=ppt/charts/_rels/chart97.xml.rels><?xml version="1.0" encoding="UTF-8" standalone="yes"?>
<Relationships xmlns="http://schemas.openxmlformats.org/package/2006/relationships"><Relationship Id="rId3" Type="http://schemas.openxmlformats.org/officeDocument/2006/relationships/package" Target="../embeddings/Microsoft_Excel_Worksheet96.xlsx"/><Relationship Id="rId2" Type="http://schemas.microsoft.com/office/2011/relationships/chartColorStyle" Target="colors90.xml"/><Relationship Id="rId1" Type="http://schemas.microsoft.com/office/2011/relationships/chartStyle" Target="style90.xml"/></Relationships>
</file>

<file path=ppt/charts/_rels/chart98.xml.rels><?xml version="1.0" encoding="UTF-8" standalone="yes"?>
<Relationships xmlns="http://schemas.openxmlformats.org/package/2006/relationships"><Relationship Id="rId3" Type="http://schemas.openxmlformats.org/officeDocument/2006/relationships/package" Target="../embeddings/Microsoft_Excel_Worksheet97.xlsx"/><Relationship Id="rId2" Type="http://schemas.microsoft.com/office/2011/relationships/chartColorStyle" Target="colors91.xml"/><Relationship Id="rId1" Type="http://schemas.microsoft.com/office/2011/relationships/chartStyle" Target="style91.xml"/></Relationships>
</file>

<file path=ppt/charts/_rels/chart99.xml.rels><?xml version="1.0" encoding="UTF-8" standalone="yes"?>
<Relationships xmlns="http://schemas.openxmlformats.org/package/2006/relationships"><Relationship Id="rId3" Type="http://schemas.openxmlformats.org/officeDocument/2006/relationships/package" Target="../embeddings/Microsoft_Excel_Worksheet98.xlsx"/><Relationship Id="rId2" Type="http://schemas.microsoft.com/office/2011/relationships/chartColorStyle" Target="colors92.xml"/><Relationship Id="rId1" Type="http://schemas.microsoft.com/office/2011/relationships/chartStyle" Target="style92.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27086170067573"/>
          <c:y val="5.2917154598536222E-2"/>
          <c:w val="0.76906395372002112"/>
          <c:h val="0.8552063634292042"/>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Sheet1!$B$2:$B$9</c:f>
              <c:numCache>
                <c:formatCode>0%</c:formatCode>
                <c:ptCount val="8"/>
                <c:pt idx="0">
                  <c:v>0.04</c:v>
                </c:pt>
                <c:pt idx="1">
                  <c:v>0.27</c:v>
                </c:pt>
                <c:pt idx="2">
                  <c:v>0.08</c:v>
                </c:pt>
                <c:pt idx="3">
                  <c:v>0.14000000000000001</c:v>
                </c:pt>
                <c:pt idx="4">
                  <c:v>0.12</c:v>
                </c:pt>
                <c:pt idx="5">
                  <c:v>0.13</c:v>
                </c:pt>
                <c:pt idx="6">
                  <c:v>0.12</c:v>
                </c:pt>
                <c:pt idx="7">
                  <c:v>0.11</c:v>
                </c:pt>
              </c:numCache>
            </c:numRef>
          </c:val>
          <c:extLst>
            <c:ext xmlns:c16="http://schemas.microsoft.com/office/drawing/2014/chart" uri="{C3380CC4-5D6E-409C-BE32-E72D297353CC}">
              <c16:uniqueId val="{00000002-E34C-47A7-914F-7E89D14A417E}"/>
            </c:ext>
          </c:extLst>
        </c:ser>
        <c:ser>
          <c:idx val="1"/>
          <c:order val="1"/>
          <c:tx>
            <c:strRef>
              <c:f>Sheet1!$C$1</c:f>
              <c:strCache>
                <c:ptCount val="1"/>
                <c:pt idx="0">
                  <c:v>2022</c:v>
                </c:pt>
              </c:strCache>
            </c:strRef>
          </c:tx>
          <c:spPr>
            <a:solidFill>
              <a:srgbClr val="008E91"/>
            </a:solidFill>
            <a:ln>
              <a:noFill/>
            </a:ln>
            <a:effectLst/>
          </c:spPr>
          <c:invertIfNegative val="0"/>
          <c:dPt>
            <c:idx val="0"/>
            <c:invertIfNegative val="0"/>
            <c:bubble3D val="0"/>
            <c:spPr>
              <a:solidFill>
                <a:srgbClr val="008E91"/>
              </a:solidFill>
              <a:ln>
                <a:noFill/>
              </a:ln>
              <a:effectLst/>
            </c:spPr>
            <c:extLst>
              <c:ext xmlns:c16="http://schemas.microsoft.com/office/drawing/2014/chart" uri="{C3380CC4-5D6E-409C-BE32-E72D297353CC}">
                <c16:uniqueId val="{00000001-D12F-4CE1-AFE4-8DA454CC2350}"/>
              </c:ext>
            </c:extLst>
          </c:dPt>
          <c:dPt>
            <c:idx val="1"/>
            <c:invertIfNegative val="0"/>
            <c:bubble3D val="0"/>
            <c:spPr>
              <a:solidFill>
                <a:srgbClr val="008E91"/>
              </a:solidFill>
              <a:ln>
                <a:noFill/>
              </a:ln>
              <a:effectLst/>
            </c:spPr>
            <c:extLst>
              <c:ext xmlns:c16="http://schemas.microsoft.com/office/drawing/2014/chart" uri="{C3380CC4-5D6E-409C-BE32-E72D297353CC}">
                <c16:uniqueId val="{00000003-D12F-4CE1-AFE4-8DA454CC2350}"/>
              </c:ext>
            </c:extLst>
          </c:dPt>
          <c:dPt>
            <c:idx val="2"/>
            <c:invertIfNegative val="0"/>
            <c:bubble3D val="0"/>
            <c:spPr>
              <a:solidFill>
                <a:srgbClr val="008E91"/>
              </a:solidFill>
              <a:ln>
                <a:noFill/>
              </a:ln>
              <a:effectLst/>
            </c:spPr>
            <c:extLst>
              <c:ext xmlns:c16="http://schemas.microsoft.com/office/drawing/2014/chart" uri="{C3380CC4-5D6E-409C-BE32-E72D297353CC}">
                <c16:uniqueId val="{00000005-D12F-4CE1-AFE4-8DA454CC2350}"/>
              </c:ext>
            </c:extLst>
          </c:dPt>
          <c:dPt>
            <c:idx val="3"/>
            <c:invertIfNegative val="0"/>
            <c:bubble3D val="0"/>
            <c:spPr>
              <a:solidFill>
                <a:srgbClr val="008E91"/>
              </a:solidFill>
              <a:ln>
                <a:noFill/>
              </a:ln>
              <a:effectLst/>
            </c:spPr>
            <c:extLst>
              <c:ext xmlns:c16="http://schemas.microsoft.com/office/drawing/2014/chart" uri="{C3380CC4-5D6E-409C-BE32-E72D297353CC}">
                <c16:uniqueId val="{00000007-D12F-4CE1-AFE4-8DA454CC2350}"/>
              </c:ext>
            </c:extLst>
          </c:dPt>
          <c:dPt>
            <c:idx val="4"/>
            <c:invertIfNegative val="0"/>
            <c:bubble3D val="0"/>
            <c:spPr>
              <a:solidFill>
                <a:srgbClr val="008E91"/>
              </a:solidFill>
              <a:ln>
                <a:noFill/>
              </a:ln>
              <a:effectLst/>
            </c:spPr>
            <c:extLst>
              <c:ext xmlns:c16="http://schemas.microsoft.com/office/drawing/2014/chart" uri="{C3380CC4-5D6E-409C-BE32-E72D297353CC}">
                <c16:uniqueId val="{00000009-D12F-4CE1-AFE4-8DA454CC2350}"/>
              </c:ext>
            </c:extLst>
          </c:dPt>
          <c:dPt>
            <c:idx val="5"/>
            <c:invertIfNegative val="0"/>
            <c:bubble3D val="0"/>
            <c:spPr>
              <a:solidFill>
                <a:srgbClr val="008E91"/>
              </a:solidFill>
              <a:ln>
                <a:noFill/>
              </a:ln>
              <a:effectLst/>
            </c:spPr>
            <c:extLst>
              <c:ext xmlns:c16="http://schemas.microsoft.com/office/drawing/2014/chart" uri="{C3380CC4-5D6E-409C-BE32-E72D297353CC}">
                <c16:uniqueId val="{0000000B-D12F-4CE1-AFE4-8DA454CC2350}"/>
              </c:ext>
            </c:extLst>
          </c:dPt>
          <c:dPt>
            <c:idx val="6"/>
            <c:invertIfNegative val="0"/>
            <c:bubble3D val="0"/>
            <c:spPr>
              <a:solidFill>
                <a:srgbClr val="008E91"/>
              </a:solidFill>
              <a:ln>
                <a:noFill/>
              </a:ln>
              <a:effectLst/>
            </c:spPr>
            <c:extLst>
              <c:ext xmlns:c16="http://schemas.microsoft.com/office/drawing/2014/chart" uri="{C3380CC4-5D6E-409C-BE32-E72D297353CC}">
                <c16:uniqueId val="{0000000D-D12F-4CE1-AFE4-8DA454CC2350}"/>
              </c:ext>
            </c:extLst>
          </c:dPt>
          <c:dPt>
            <c:idx val="7"/>
            <c:invertIfNegative val="0"/>
            <c:bubble3D val="0"/>
            <c:spPr>
              <a:solidFill>
                <a:srgbClr val="008E91"/>
              </a:solidFill>
              <a:ln>
                <a:noFill/>
              </a:ln>
              <a:effectLst/>
            </c:spPr>
            <c:extLst>
              <c:ext xmlns:c16="http://schemas.microsoft.com/office/drawing/2014/chart" uri="{C3380CC4-5D6E-409C-BE32-E72D297353CC}">
                <c16:uniqueId val="{0000000F-D12F-4CE1-AFE4-8DA454CC2350}"/>
              </c:ext>
            </c:extLst>
          </c:dPt>
          <c:dLbls>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Sheet1!$C$2:$C$9</c:f>
              <c:numCache>
                <c:formatCode>0%</c:formatCode>
                <c:ptCount val="8"/>
                <c:pt idx="0">
                  <c:v>0.04</c:v>
                </c:pt>
                <c:pt idx="1">
                  <c:v>0.26</c:v>
                </c:pt>
                <c:pt idx="2">
                  <c:v>0.09</c:v>
                </c:pt>
                <c:pt idx="3">
                  <c:v>0.11</c:v>
                </c:pt>
                <c:pt idx="4">
                  <c:v>0.11</c:v>
                </c:pt>
                <c:pt idx="5">
                  <c:v>0.1</c:v>
                </c:pt>
                <c:pt idx="6">
                  <c:v>0.15</c:v>
                </c:pt>
                <c:pt idx="7">
                  <c:v>0.13</c:v>
                </c:pt>
              </c:numCache>
            </c:numRef>
          </c:val>
          <c:extLst>
            <c:ext xmlns:c16="http://schemas.microsoft.com/office/drawing/2014/chart" uri="{C3380CC4-5D6E-409C-BE32-E72D297353CC}">
              <c16:uniqueId val="{00000011-BA12-41B2-BFE6-399420C6497D}"/>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Sheet1!$D$2:$D$9</c:f>
              <c:numCache>
                <c:formatCode>0%</c:formatCode>
                <c:ptCount val="8"/>
                <c:pt idx="0">
                  <c:v>0.08</c:v>
                </c:pt>
                <c:pt idx="1">
                  <c:v>0.18</c:v>
                </c:pt>
                <c:pt idx="2">
                  <c:v>7.0000000000000007E-2</c:v>
                </c:pt>
                <c:pt idx="3">
                  <c:v>0.11</c:v>
                </c:pt>
                <c:pt idx="4">
                  <c:v>0.11</c:v>
                </c:pt>
                <c:pt idx="5">
                  <c:v>0.14000000000000001</c:v>
                </c:pt>
                <c:pt idx="6">
                  <c:v>0.18</c:v>
                </c:pt>
                <c:pt idx="7">
                  <c:v>0.13</c:v>
                </c:pt>
              </c:numCache>
            </c:numRef>
          </c:val>
          <c:extLst>
            <c:ext xmlns:c16="http://schemas.microsoft.com/office/drawing/2014/chart" uri="{C3380CC4-5D6E-409C-BE32-E72D297353CC}">
              <c16:uniqueId val="{00000012-BA12-41B2-BFE6-399420C6497D}"/>
            </c:ext>
          </c:extLst>
        </c:ser>
        <c:dLbls>
          <c:showLegendKey val="0"/>
          <c:showVal val="0"/>
          <c:showCatName val="0"/>
          <c:showSerName val="0"/>
          <c:showPercent val="0"/>
          <c:showBubbleSize val="0"/>
        </c:dLbls>
        <c:gapWidth val="80"/>
        <c:overlap val="-12"/>
        <c:axId val="311823456"/>
        <c:axId val="311825808"/>
      </c:barChart>
      <c:catAx>
        <c:axId val="3118234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311825808"/>
        <c:crosses val="autoZero"/>
        <c:auto val="1"/>
        <c:lblAlgn val="ctr"/>
        <c:lblOffset val="100"/>
        <c:noMultiLvlLbl val="0"/>
      </c:catAx>
      <c:valAx>
        <c:axId val="311825808"/>
        <c:scaling>
          <c:orientation val="minMax"/>
          <c:max val="0.30000000000000004"/>
          <c:min val="0"/>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1823456"/>
        <c:crosses val="autoZero"/>
        <c:crossBetween val="between"/>
      </c:valAx>
      <c:spPr>
        <a:noFill/>
        <a:ln>
          <a:noFill/>
        </a:ln>
        <a:effectLst/>
      </c:spPr>
    </c:plotArea>
    <c:legend>
      <c:legendPos val="b"/>
      <c:layout>
        <c:manualLayout>
          <c:xMode val="edge"/>
          <c:yMode val="edge"/>
          <c:x val="0.32320197078971574"/>
          <c:y val="0.90432473603821528"/>
          <c:w val="0.30456132904726629"/>
          <c:h val="8.45432387092166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7650929873535854"/>
          <c:y val="2.5849118173450709E-2"/>
          <c:w val="0.57630331991362771"/>
          <c:h val="0.87575122835617136"/>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22F2-4D76-96D4-5E62E533C55C}"/>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Sheet1!$B$2:$B$7</c:f>
              <c:numCache>
                <c:formatCode>0%</c:formatCode>
                <c:ptCount val="6"/>
                <c:pt idx="0">
                  <c:v>0.01</c:v>
                </c:pt>
                <c:pt idx="1">
                  <c:v>0.02</c:v>
                </c:pt>
                <c:pt idx="2">
                  <c:v>0.02</c:v>
                </c:pt>
                <c:pt idx="3">
                  <c:v>0.02</c:v>
                </c:pt>
                <c:pt idx="4">
                  <c:v>0.08</c:v>
                </c:pt>
                <c:pt idx="5">
                  <c:v>0.86</c:v>
                </c:pt>
              </c:numCache>
            </c:numRef>
          </c:val>
          <c:extLst>
            <c:ext xmlns:c16="http://schemas.microsoft.com/office/drawing/2014/chart" uri="{C3380CC4-5D6E-409C-BE32-E72D297353CC}">
              <c16:uniqueId val="{00000002-65A8-406F-BBC2-427EFC242207}"/>
            </c:ext>
          </c:extLst>
        </c:ser>
        <c:ser>
          <c:idx val="1"/>
          <c:order val="1"/>
          <c:tx>
            <c:strRef>
              <c:f>Sheet1!$C$1</c:f>
              <c:strCache>
                <c:ptCount val="1"/>
                <c:pt idx="0">
                  <c:v>2022</c:v>
                </c:pt>
              </c:strCache>
            </c:strRef>
          </c:tx>
          <c:spPr>
            <a:solidFill>
              <a:srgbClr val="008E91"/>
            </a:solidFill>
            <a:ln w="19050">
              <a:no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5A8-406F-BBC2-427EFC242207}"/>
                </c:ext>
              </c:extLst>
            </c:dLbl>
            <c:dLbl>
              <c:idx val="5"/>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5A8-406F-BBC2-427EFC242207}"/>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Sheet1!$C$2:$C$7</c:f>
              <c:numCache>
                <c:formatCode>0%</c:formatCode>
                <c:ptCount val="6"/>
                <c:pt idx="0">
                  <c:v>0.01</c:v>
                </c:pt>
                <c:pt idx="1">
                  <c:v>0.03</c:v>
                </c:pt>
                <c:pt idx="2">
                  <c:v>0.01</c:v>
                </c:pt>
                <c:pt idx="3">
                  <c:v>0.03</c:v>
                </c:pt>
                <c:pt idx="4">
                  <c:v>0.09</c:v>
                </c:pt>
                <c:pt idx="5">
                  <c:v>0.83</c:v>
                </c:pt>
              </c:numCache>
            </c:numRef>
          </c:val>
          <c:extLst>
            <c:ext xmlns:c16="http://schemas.microsoft.com/office/drawing/2014/chart" uri="{C3380CC4-5D6E-409C-BE32-E72D297353CC}">
              <c16:uniqueId val="{00000006-65A8-406F-BBC2-427EFC242207}"/>
            </c:ext>
          </c:extLst>
        </c:ser>
        <c:ser>
          <c:idx val="2"/>
          <c:order val="2"/>
          <c:tx>
            <c:strRef>
              <c:f>Sheet1!$D$1</c:f>
              <c:strCache>
                <c:ptCount val="1"/>
                <c:pt idx="0">
                  <c:v>2021</c:v>
                </c:pt>
              </c:strCache>
            </c:strRef>
          </c:tx>
          <c:spPr>
            <a:solidFill>
              <a:srgbClr val="002060"/>
            </a:solidFill>
            <a:ln w="19050">
              <a:noFill/>
            </a:ln>
            <a:effectLst/>
          </c:spPr>
          <c:invertIfNegative val="0"/>
          <c:dPt>
            <c:idx val="3"/>
            <c:invertIfNegative val="0"/>
            <c:bubble3D val="0"/>
            <c:extLst>
              <c:ext xmlns:c16="http://schemas.microsoft.com/office/drawing/2014/chart" uri="{C3380CC4-5D6E-409C-BE32-E72D297353CC}">
                <c16:uniqueId val="{00000008-65A8-406F-BBC2-427EFC242207}"/>
              </c:ext>
            </c:extLst>
          </c:dPt>
          <c:dPt>
            <c:idx val="4"/>
            <c:invertIfNegative val="0"/>
            <c:bubble3D val="0"/>
            <c:extLst>
              <c:ext xmlns:c16="http://schemas.microsoft.com/office/drawing/2014/chart" uri="{C3380CC4-5D6E-409C-BE32-E72D297353CC}">
                <c16:uniqueId val="{00000009-65A8-406F-BBC2-427EFC242207}"/>
              </c:ext>
            </c:extLst>
          </c:dPt>
          <c:dPt>
            <c:idx val="5"/>
            <c:invertIfNegative val="0"/>
            <c:bubble3D val="0"/>
            <c:extLst>
              <c:ext xmlns:c16="http://schemas.microsoft.com/office/drawing/2014/chart" uri="{C3380CC4-5D6E-409C-BE32-E72D297353CC}">
                <c16:uniqueId val="{00000003-489D-4A1D-9CA0-EABD8A8AC6A6}"/>
              </c:ext>
            </c:extLst>
          </c:dPt>
          <c:dLbls>
            <c:dLbl>
              <c:idx val="3"/>
              <c:layout>
                <c:manualLayout>
                  <c:x val="-5.5909237266046205E-3"/>
                  <c:y val="-5.2824824502834677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65A8-406F-BBC2-427EFC242207}"/>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5A8-406F-BBC2-427EFC242207}"/>
                </c:ext>
              </c:extLst>
            </c:dLbl>
            <c:dLbl>
              <c:idx val="5"/>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489D-4A1D-9CA0-EABD8A8AC6A6}"/>
                </c:ext>
              </c:extLst>
            </c:dLbl>
            <c:spPr>
              <a:noFill/>
              <a:ln>
                <a:noFill/>
              </a:ln>
              <a:effectLst/>
            </c:spPr>
            <c:txPr>
              <a:bodyPr rot="0" spcFirstLastPara="1" vertOverflow="ellipsis" vert="horz" wrap="square" anchor="ctr" anchorCtr="1"/>
              <a:lstStyle/>
              <a:p>
                <a:pPr>
                  <a:defRPr sz="900" b="0" i="0" u="none" strike="noStrike" kern="1200" baseline="0">
                    <a:solidFill>
                      <a:schemeClr val="tx1">
                        <a:lumMod val="85000"/>
                        <a:lumOff val="15000"/>
                      </a:schemeClr>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regularly and don't want to give up</c:v>
                </c:pt>
                <c:pt idx="2">
                  <c:v>I smoke occasionally (less than 1 cigarette a week)</c:v>
                </c:pt>
                <c:pt idx="3">
                  <c:v>I used to smoke, but I don't now</c:v>
                </c:pt>
                <c:pt idx="4">
                  <c:v>I have tried smoking once or twice</c:v>
                </c:pt>
                <c:pt idx="5">
                  <c:v>I have never smoked at all</c:v>
                </c:pt>
              </c:strCache>
            </c:strRef>
          </c:cat>
          <c:val>
            <c:numRef>
              <c:f>Sheet1!$D$2:$D$7</c:f>
              <c:numCache>
                <c:formatCode>0%</c:formatCode>
                <c:ptCount val="6"/>
                <c:pt idx="0">
                  <c:v>0.01</c:v>
                </c:pt>
                <c:pt idx="1">
                  <c:v>0.01</c:v>
                </c:pt>
                <c:pt idx="2">
                  <c:v>0.01</c:v>
                </c:pt>
                <c:pt idx="3">
                  <c:v>0.02</c:v>
                </c:pt>
                <c:pt idx="4">
                  <c:v>7.0000000000000007E-2</c:v>
                </c:pt>
                <c:pt idx="5">
                  <c:v>0.88</c:v>
                </c:pt>
              </c:numCache>
            </c:numRef>
          </c:val>
          <c:extLst>
            <c:ext xmlns:c16="http://schemas.microsoft.com/office/drawing/2014/chart" uri="{C3380CC4-5D6E-409C-BE32-E72D297353CC}">
              <c16:uniqueId val="{0000000B-65A8-406F-BBC2-427EFC242207}"/>
            </c:ext>
          </c:extLst>
        </c:ser>
        <c:dLbls>
          <c:showLegendKey val="0"/>
          <c:showVal val="0"/>
          <c:showCatName val="0"/>
          <c:showSerName val="0"/>
          <c:showPercent val="0"/>
          <c:showBubbleSize val="0"/>
        </c:dLbls>
        <c:gapWidth val="80"/>
        <c:overlap val="-25"/>
        <c:axId val="195097784"/>
        <c:axId val="316480824"/>
      </c:barChart>
      <c:valAx>
        <c:axId val="316480824"/>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195097784"/>
        <c:crosses val="autoZero"/>
        <c:crossBetween val="between"/>
      </c:valAx>
      <c:catAx>
        <c:axId val="1950977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316480824"/>
        <c:crosses val="autoZero"/>
        <c:auto val="1"/>
        <c:lblAlgn val="ctr"/>
        <c:lblOffset val="100"/>
        <c:noMultiLvlLbl val="0"/>
      </c:catAx>
      <c:spPr>
        <a:noFill/>
        <a:ln>
          <a:noFill/>
        </a:ln>
        <a:effectLst/>
      </c:spPr>
    </c:plotArea>
    <c:legend>
      <c:legendPos val="b"/>
      <c:layout>
        <c:manualLayout>
          <c:xMode val="edge"/>
          <c:yMode val="edge"/>
          <c:x val="0.41961013720213353"/>
          <c:y val="0.92399417802924222"/>
          <c:w val="0.29885160325618815"/>
          <c:h val="7.600589121163092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632871381729069"/>
          <c:y val="2.5849118173450709E-2"/>
          <c:w val="0.54648373542206818"/>
          <c:h val="0.83990488468823676"/>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0DA-458E-BC4C-396FC4E4845A}"/>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10DA-458E-BC4C-396FC4E4845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Sheet1!$B$2:$B$7</c:f>
              <c:numCache>
                <c:formatCode>0%</c:formatCode>
                <c:ptCount val="6"/>
                <c:pt idx="0">
                  <c:v>0.01</c:v>
                </c:pt>
                <c:pt idx="1">
                  <c:v>0.02</c:v>
                </c:pt>
                <c:pt idx="2">
                  <c:v>0.02</c:v>
                </c:pt>
                <c:pt idx="3">
                  <c:v>0.02</c:v>
                </c:pt>
                <c:pt idx="4">
                  <c:v>0.08</c:v>
                </c:pt>
                <c:pt idx="5">
                  <c:v>0.86</c:v>
                </c:pt>
              </c:numCache>
            </c:numRef>
          </c:val>
          <c:extLst>
            <c:ext xmlns:c16="http://schemas.microsoft.com/office/drawing/2014/chart" uri="{C3380CC4-5D6E-409C-BE32-E72D297353CC}">
              <c16:uniqueId val="{00000003-8E27-40CD-843D-9BD69FAB5C41}"/>
            </c:ext>
          </c:extLst>
        </c:ser>
        <c:ser>
          <c:idx val="1"/>
          <c:order val="1"/>
          <c:tx>
            <c:strRef>
              <c:f>Sheet1!$C$1</c:f>
              <c:strCache>
                <c:ptCount val="1"/>
                <c:pt idx="0">
                  <c:v>2022</c:v>
                </c:pt>
              </c:strCache>
            </c:strRef>
          </c:tx>
          <c:spPr>
            <a:solidFill>
              <a:srgbClr val="008E91"/>
            </a:solidFill>
            <a:ln w="19050">
              <a:noFill/>
            </a:ln>
            <a:effectLst/>
          </c:spPr>
          <c:invertIfNegative val="0"/>
          <c:dLbls>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BB3-4BDB-BC0D-D0F592609AE0}"/>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BB3-4BDB-BC0D-D0F592609AE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Sheet1!$C$2:$C$7</c:f>
              <c:numCache>
                <c:formatCode>0%</c:formatCode>
                <c:ptCount val="6"/>
                <c:pt idx="0">
                  <c:v>0.01</c:v>
                </c:pt>
                <c:pt idx="1">
                  <c:v>0.01</c:v>
                </c:pt>
                <c:pt idx="2">
                  <c:v>0.03</c:v>
                </c:pt>
                <c:pt idx="3">
                  <c:v>0.03</c:v>
                </c:pt>
                <c:pt idx="4">
                  <c:v>0.09</c:v>
                </c:pt>
                <c:pt idx="5">
                  <c:v>0.83</c:v>
                </c:pt>
              </c:numCache>
            </c:numRef>
          </c:val>
          <c:extLst>
            <c:ext xmlns:c16="http://schemas.microsoft.com/office/drawing/2014/chart" uri="{C3380CC4-5D6E-409C-BE32-E72D297353CC}">
              <c16:uniqueId val="{00000003-B3DB-4736-B9CD-13599C474ECC}"/>
            </c:ext>
          </c:extLst>
        </c:ser>
        <c:ser>
          <c:idx val="2"/>
          <c:order val="2"/>
          <c:tx>
            <c:strRef>
              <c:f>Sheet1!$D$1</c:f>
              <c:strCache>
                <c:ptCount val="1"/>
                <c:pt idx="0">
                  <c:v>2021</c:v>
                </c:pt>
              </c:strCache>
            </c:strRef>
          </c:tx>
          <c:spPr>
            <a:solidFill>
              <a:srgbClr val="002060"/>
            </a:solidFill>
            <a:ln w="19050">
              <a:noFill/>
            </a:ln>
            <a:effectLst/>
          </c:spPr>
          <c:invertIfNegative val="0"/>
          <c:dPt>
            <c:idx val="3"/>
            <c:invertIfNegative val="0"/>
            <c:bubble3D val="0"/>
            <c:extLst>
              <c:ext xmlns:c16="http://schemas.microsoft.com/office/drawing/2014/chart" uri="{C3380CC4-5D6E-409C-BE32-E72D297353CC}">
                <c16:uniqueId val="{00000004-5C76-46F2-AD3E-00D98EDD3D10}"/>
              </c:ext>
            </c:extLst>
          </c:dPt>
          <c:dPt>
            <c:idx val="4"/>
            <c:invertIfNegative val="0"/>
            <c:bubble3D val="0"/>
            <c:extLst>
              <c:ext xmlns:c16="http://schemas.microsoft.com/office/drawing/2014/chart" uri="{C3380CC4-5D6E-409C-BE32-E72D297353CC}">
                <c16:uniqueId val="{00000003-44B6-45EE-BF04-9B3599784F63}"/>
              </c:ext>
            </c:extLst>
          </c:dPt>
          <c:dPt>
            <c:idx val="5"/>
            <c:invertIfNegative val="0"/>
            <c:bubble3D val="0"/>
            <c:extLst>
              <c:ext xmlns:c16="http://schemas.microsoft.com/office/drawing/2014/chart" uri="{C3380CC4-5D6E-409C-BE32-E72D297353CC}">
                <c16:uniqueId val="{00000004-44B6-45EE-BF04-9B3599784F63}"/>
              </c:ext>
            </c:extLst>
          </c:dPt>
          <c:dLbls>
            <c:dLbl>
              <c:idx val="3"/>
              <c:layout>
                <c:manualLayout>
                  <c:x val="-5.5909237266046205E-3"/>
                  <c:y val="-5.2824824502834677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C76-46F2-AD3E-00D98EDD3D10}"/>
                </c:ext>
              </c:extLst>
            </c:dLbl>
            <c:dLbl>
              <c:idx val="4"/>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44B6-45EE-BF04-9B3599784F63}"/>
                </c:ext>
              </c:extLst>
            </c:dLbl>
            <c:dLbl>
              <c:idx val="5"/>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4-44B6-45EE-BF04-9B3599784F63}"/>
                </c:ext>
              </c:extLst>
            </c:dLbl>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smoke regularly but would like to give up</c:v>
                </c:pt>
                <c:pt idx="1">
                  <c:v>I smoke occasionally (less than 1 cigarette a week)</c:v>
                </c:pt>
                <c:pt idx="2">
                  <c:v>I smoke regularly and don't want to give up</c:v>
                </c:pt>
                <c:pt idx="3">
                  <c:v>I used to smoke, but I don't now</c:v>
                </c:pt>
                <c:pt idx="4">
                  <c:v>I have tried smoking once or twice</c:v>
                </c:pt>
                <c:pt idx="5">
                  <c:v>I have never smoked at all</c:v>
                </c:pt>
              </c:strCache>
            </c:strRef>
          </c:cat>
          <c:val>
            <c:numRef>
              <c:f>Sheet1!$D$2:$D$7</c:f>
              <c:numCache>
                <c:formatCode>0%</c:formatCode>
                <c:ptCount val="6"/>
                <c:pt idx="0">
                  <c:v>0.01</c:v>
                </c:pt>
                <c:pt idx="1">
                  <c:v>0.01</c:v>
                </c:pt>
                <c:pt idx="2">
                  <c:v>0.01</c:v>
                </c:pt>
                <c:pt idx="3">
                  <c:v>0.02</c:v>
                </c:pt>
                <c:pt idx="4">
                  <c:v>7.0000000000000007E-2</c:v>
                </c:pt>
                <c:pt idx="5">
                  <c:v>0.88</c:v>
                </c:pt>
              </c:numCache>
            </c:numRef>
          </c:val>
          <c:extLst>
            <c:ext xmlns:c16="http://schemas.microsoft.com/office/drawing/2014/chart" uri="{C3380CC4-5D6E-409C-BE32-E72D297353CC}">
              <c16:uniqueId val="{00000004-4334-4259-B1C8-043E0D577D81}"/>
            </c:ext>
          </c:extLst>
        </c:ser>
        <c:dLbls>
          <c:showLegendKey val="0"/>
          <c:showVal val="0"/>
          <c:showCatName val="0"/>
          <c:showSerName val="0"/>
          <c:showPercent val="0"/>
          <c:showBubbleSize val="0"/>
        </c:dLbls>
        <c:gapWidth val="80"/>
        <c:overlap val="-25"/>
        <c:axId val="516867480"/>
        <c:axId val="516869440"/>
      </c:barChart>
      <c:valAx>
        <c:axId val="51686944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6867480"/>
        <c:crosses val="autoZero"/>
        <c:crossBetween val="between"/>
      </c:valAx>
      <c:catAx>
        <c:axId val="51686748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69440"/>
        <c:crosses val="autoZero"/>
        <c:auto val="1"/>
        <c:lblAlgn val="ctr"/>
        <c:lblOffset val="100"/>
        <c:noMultiLvlLbl val="0"/>
      </c:catAx>
      <c:spPr>
        <a:noFill/>
        <a:ln>
          <a:noFill/>
        </a:ln>
        <a:effectLst/>
      </c:spPr>
    </c:plotArea>
    <c:legend>
      <c:legendPos val="b"/>
      <c:layout>
        <c:manualLayout>
          <c:xMode val="edge"/>
          <c:yMode val="edge"/>
          <c:x val="0.40630131372308154"/>
          <c:y val="0.9343903846442615"/>
          <c:w val="0.20611439001818502"/>
          <c:h val="5.2567620036424394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8823258853538826"/>
          <c:y val="2.5849118173450709E-2"/>
          <c:w val="0.47104007880459259"/>
          <c:h val="0.83742968283864017"/>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From friends or family aged under 18</c:v>
                </c:pt>
                <c:pt idx="6">
                  <c:v>I bought them myself from a newsagent or off-licence</c:v>
                </c:pt>
                <c:pt idx="7">
                  <c:v>Stolen</c:v>
                </c:pt>
                <c:pt idx="8">
                  <c:v>Given them</c:v>
                </c:pt>
                <c:pt idx="9">
                  <c:v>From friends or family aged over 18</c:v>
                </c:pt>
              </c:strCache>
            </c:strRef>
          </c:cat>
          <c:val>
            <c:numRef>
              <c:f>Sheet1!$B$2:$B$11</c:f>
              <c:numCache>
                <c:formatCode>0%</c:formatCode>
                <c:ptCount val="10"/>
                <c:pt idx="0">
                  <c:v>0.36</c:v>
                </c:pt>
                <c:pt idx="1">
                  <c:v>0.14000000000000001</c:v>
                </c:pt>
                <c:pt idx="2">
                  <c:v>0.14000000000000001</c:v>
                </c:pt>
                <c:pt idx="3">
                  <c:v>0.14000000000000001</c:v>
                </c:pt>
                <c:pt idx="4">
                  <c:v>0.19</c:v>
                </c:pt>
                <c:pt idx="5">
                  <c:v>0.21</c:v>
                </c:pt>
                <c:pt idx="6">
                  <c:v>0.24</c:v>
                </c:pt>
                <c:pt idx="7">
                  <c:v>0.24</c:v>
                </c:pt>
                <c:pt idx="8">
                  <c:v>0.24</c:v>
                </c:pt>
                <c:pt idx="9">
                  <c:v>0.26</c:v>
                </c:pt>
              </c:numCache>
            </c:numRef>
          </c:val>
          <c:extLst>
            <c:ext xmlns:c16="http://schemas.microsoft.com/office/drawing/2014/chart" uri="{C3380CC4-5D6E-409C-BE32-E72D297353CC}">
              <c16:uniqueId val="{00000004-61B6-47D1-9332-F09EF4481E32}"/>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From friends or family aged under 18</c:v>
                </c:pt>
                <c:pt idx="6">
                  <c:v>I bought them myself from a newsagent or off-licence</c:v>
                </c:pt>
                <c:pt idx="7">
                  <c:v>Stolen</c:v>
                </c:pt>
                <c:pt idx="8">
                  <c:v>Given them</c:v>
                </c:pt>
                <c:pt idx="9">
                  <c:v>From friends or family aged over 18</c:v>
                </c:pt>
              </c:strCache>
            </c:strRef>
          </c:cat>
          <c:val>
            <c:numRef>
              <c:f>Sheet1!$C$2:$C$11</c:f>
              <c:numCache>
                <c:formatCode>0%</c:formatCode>
                <c:ptCount val="10"/>
                <c:pt idx="0">
                  <c:v>0.26</c:v>
                </c:pt>
                <c:pt idx="1">
                  <c:v>0</c:v>
                </c:pt>
                <c:pt idx="2">
                  <c:v>0.05</c:v>
                </c:pt>
                <c:pt idx="3">
                  <c:v>0.08</c:v>
                </c:pt>
                <c:pt idx="4">
                  <c:v>0.16</c:v>
                </c:pt>
                <c:pt idx="5">
                  <c:v>0.16</c:v>
                </c:pt>
                <c:pt idx="6">
                  <c:v>0.11</c:v>
                </c:pt>
                <c:pt idx="7">
                  <c:v>0.11</c:v>
                </c:pt>
                <c:pt idx="8">
                  <c:v>0.37</c:v>
                </c:pt>
                <c:pt idx="9">
                  <c:v>0.24</c:v>
                </c:pt>
              </c:numCache>
            </c:numRef>
          </c:val>
          <c:extLst>
            <c:ext xmlns:c16="http://schemas.microsoft.com/office/drawing/2014/chart" uri="{C3380CC4-5D6E-409C-BE32-E72D297353CC}">
              <c16:uniqueId val="{00000004-ECA2-479A-9D76-13584E2F401E}"/>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1-5592-4D24-A5C6-27366ECA14D8}"/>
              </c:ext>
            </c:extLst>
          </c:dPt>
          <c:dPt>
            <c:idx val="3"/>
            <c:invertIfNegative val="0"/>
            <c:bubble3D val="0"/>
            <c:spPr>
              <a:solidFill>
                <a:srgbClr val="002060"/>
              </a:solidFill>
              <a:ln w="19050">
                <a:noFill/>
              </a:ln>
              <a:effectLst/>
            </c:spPr>
            <c:extLst>
              <c:ext xmlns:c16="http://schemas.microsoft.com/office/drawing/2014/chart" uri="{C3380CC4-5D6E-409C-BE32-E72D297353CC}">
                <c16:uniqueId val="{00000003-5592-4D24-A5C6-27366ECA14D8}"/>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From somewhere else</c:v>
                </c:pt>
                <c:pt idx="1">
                  <c:v>I bought them myself from a pub/nightclub</c:v>
                </c:pt>
                <c:pt idx="2">
                  <c:v>Brought back from abroad</c:v>
                </c:pt>
                <c:pt idx="3">
                  <c:v>I bought them myself from a street seller, neighbour, private house, van</c:v>
                </c:pt>
                <c:pt idx="4">
                  <c:v>I bought them myself from a supermarket</c:v>
                </c:pt>
                <c:pt idx="5">
                  <c:v>From friends or family aged under 18</c:v>
                </c:pt>
                <c:pt idx="6">
                  <c:v>I bought them myself from a newsagent or off-licence</c:v>
                </c:pt>
                <c:pt idx="7">
                  <c:v>Stolen</c:v>
                </c:pt>
                <c:pt idx="8">
                  <c:v>Given them</c:v>
                </c:pt>
                <c:pt idx="9">
                  <c:v>From friends or family aged over 18</c:v>
                </c:pt>
              </c:strCache>
            </c:strRef>
          </c:cat>
          <c:val>
            <c:numRef>
              <c:f>Sheet1!$D$2:$D$11</c:f>
              <c:numCache>
                <c:formatCode>0%</c:formatCode>
                <c:ptCount val="10"/>
                <c:pt idx="0">
                  <c:v>0.14000000000000001</c:v>
                </c:pt>
                <c:pt idx="1">
                  <c:v>0.14000000000000001</c:v>
                </c:pt>
                <c:pt idx="2">
                  <c:v>0.14000000000000001</c:v>
                </c:pt>
                <c:pt idx="3">
                  <c:v>0.28999999999999998</c:v>
                </c:pt>
                <c:pt idx="4">
                  <c:v>0.14000000000000001</c:v>
                </c:pt>
                <c:pt idx="5">
                  <c:v>0.43</c:v>
                </c:pt>
                <c:pt idx="6">
                  <c:v>0.21</c:v>
                </c:pt>
                <c:pt idx="7">
                  <c:v>0.28999999999999998</c:v>
                </c:pt>
                <c:pt idx="8">
                  <c:v>0.43</c:v>
                </c:pt>
                <c:pt idx="9">
                  <c:v>0.21</c:v>
                </c:pt>
              </c:numCache>
            </c:numRef>
          </c:val>
          <c:extLst>
            <c:ext xmlns:c16="http://schemas.microsoft.com/office/drawing/2014/chart" uri="{C3380CC4-5D6E-409C-BE32-E72D297353CC}">
              <c16:uniqueId val="{00000005-CD51-40C9-AB78-193D791CB246}"/>
            </c:ext>
          </c:extLst>
        </c:ser>
        <c:dLbls>
          <c:dLblPos val="inEnd"/>
          <c:showLegendKey val="0"/>
          <c:showVal val="1"/>
          <c:showCatName val="0"/>
          <c:showSerName val="0"/>
          <c:showPercent val="0"/>
          <c:showBubbleSize val="0"/>
        </c:dLbls>
        <c:gapWidth val="80"/>
        <c:overlap val="-25"/>
        <c:axId val="527170776"/>
        <c:axId val="527169992"/>
      </c:barChart>
      <c:valAx>
        <c:axId val="527169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70776"/>
        <c:crosses val="autoZero"/>
        <c:crossBetween val="between"/>
      </c:valAx>
      <c:catAx>
        <c:axId val="527170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6999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8823258853538826"/>
          <c:y val="2.5849118173450709E-2"/>
          <c:w val="0.47104007880459259"/>
          <c:h val="0.8033977971301193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Cigarettes from other sellers (i.e. from neighbours, market stalls, car boot, ice cream van etc.)</c:v>
                </c:pt>
                <c:pt idx="1">
                  <c:v>Fake cigarettes (e.g. counterfeit in packaging that looks like well-known brands)</c:v>
                </c:pt>
                <c:pt idx="2">
                  <c:v>Single cigarettes (not in a packet)</c:v>
                </c:pt>
                <c:pt idx="3">
                  <c:v>Cigarettes with health warnings in a different language</c:v>
                </c:pt>
                <c:pt idx="4">
                  <c:v>E-cigs/Vapes ordered on the internet or through social media </c:v>
                </c:pt>
                <c:pt idx="5">
                  <c:v>E-cigs/Vapes from a petrol station/convenience store/supermarket</c:v>
                </c:pt>
                <c:pt idx="6">
                  <c:v>E-cigs/Vapes from a Vape store</c:v>
                </c:pt>
              </c:strCache>
            </c:strRef>
          </c:cat>
          <c:val>
            <c:numRef>
              <c:f>Sheet1!$B$2:$B$8</c:f>
              <c:numCache>
                <c:formatCode>0%</c:formatCode>
                <c:ptCount val="7"/>
                <c:pt idx="0">
                  <c:v>0.02</c:v>
                </c:pt>
                <c:pt idx="1">
                  <c:v>0.02</c:v>
                </c:pt>
                <c:pt idx="2">
                  <c:v>0.01</c:v>
                </c:pt>
                <c:pt idx="3">
                  <c:v>0.02</c:v>
                </c:pt>
                <c:pt idx="4">
                  <c:v>0.03</c:v>
                </c:pt>
                <c:pt idx="5">
                  <c:v>0.06</c:v>
                </c:pt>
                <c:pt idx="6">
                  <c:v>7.0000000000000007E-2</c:v>
                </c:pt>
              </c:numCache>
            </c:numRef>
          </c:val>
          <c:extLst>
            <c:ext xmlns:c16="http://schemas.microsoft.com/office/drawing/2014/chart" uri="{C3380CC4-5D6E-409C-BE32-E72D297353CC}">
              <c16:uniqueId val="{00000000-700A-47BB-81D0-87AABF906F15}"/>
            </c:ext>
          </c:extLst>
        </c:ser>
        <c:dLbls>
          <c:showLegendKey val="0"/>
          <c:showVal val="0"/>
          <c:showCatName val="0"/>
          <c:showSerName val="0"/>
          <c:showPercent val="0"/>
          <c:showBubbleSize val="0"/>
        </c:dLbls>
        <c:gapWidth val="80"/>
        <c:overlap val="-25"/>
        <c:axId val="527171168"/>
        <c:axId val="527163720"/>
      </c:barChart>
      <c:valAx>
        <c:axId val="527163720"/>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r>
                  <a:rPr lang="en-GB" sz="1000" dirty="0"/>
                  <a:t>Number of respondents</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title>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71168"/>
        <c:crosses val="autoZero"/>
        <c:crossBetween val="between"/>
      </c:valAx>
      <c:catAx>
        <c:axId val="5271711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crossAx val="5271637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924224485332356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j-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0.1</c:v>
                </c:pt>
                <c:pt idx="1">
                  <c:v>0.25</c:v>
                </c:pt>
                <c:pt idx="2">
                  <c:v>0.4</c:v>
                </c:pt>
                <c:pt idx="3">
                  <c:v>0.25</c:v>
                </c:pt>
              </c:numCache>
            </c:numRef>
          </c:val>
          <c:extLst>
            <c:ext xmlns:c16="http://schemas.microsoft.com/office/drawing/2014/chart" uri="{C3380CC4-5D6E-409C-BE32-E72D297353CC}">
              <c16:uniqueId val="{00000007-90F4-40EA-BD9F-2BA4982AA438}"/>
            </c:ext>
          </c:extLst>
        </c:ser>
        <c:dLbls>
          <c:showLegendKey val="0"/>
          <c:showVal val="0"/>
          <c:showCatName val="0"/>
          <c:showSerName val="0"/>
          <c:showPercent val="0"/>
          <c:showBubbleSize val="0"/>
        </c:dLbls>
        <c:gapWidth val="80"/>
        <c:overlap val="-25"/>
        <c:axId val="516865912"/>
        <c:axId val="516872184"/>
      </c:barChart>
      <c:valAx>
        <c:axId val="5168721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6865912"/>
        <c:crosses val="autoZero"/>
        <c:crossBetween val="between"/>
      </c:valAx>
      <c:catAx>
        <c:axId val="516865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72184"/>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734277665709897"/>
          <c:y val="0.12491007168524948"/>
          <c:w val="0.73296171170596214"/>
          <c:h val="0.80720617328792998"/>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DC4-47E1-AE9D-6BC884A99EDC}"/>
                </c:ext>
              </c:extLst>
            </c:dLbl>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DC4-47E1-AE9D-6BC884A99ED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c:v>
                </c:pt>
                <c:pt idx="1">
                  <c:v>I use one regularly</c:v>
                </c:pt>
                <c:pt idx="2">
                  <c:v>I have never heard of them</c:v>
                </c:pt>
                <c:pt idx="3">
                  <c:v>I have tried them</c:v>
                </c:pt>
                <c:pt idx="4">
                  <c:v>I have never used them</c:v>
                </c:pt>
              </c:strCache>
            </c:strRef>
          </c:cat>
          <c:val>
            <c:numRef>
              <c:f>Sheet1!$B$2:$B$6</c:f>
              <c:numCache>
                <c:formatCode>0%</c:formatCode>
                <c:ptCount val="5"/>
                <c:pt idx="0">
                  <c:v>0.05</c:v>
                </c:pt>
                <c:pt idx="1">
                  <c:v>7.0000000000000007E-2</c:v>
                </c:pt>
                <c:pt idx="2">
                  <c:v>7.0000000000000007E-2</c:v>
                </c:pt>
                <c:pt idx="3">
                  <c:v>0.15</c:v>
                </c:pt>
                <c:pt idx="4">
                  <c:v>0.66</c:v>
                </c:pt>
              </c:numCache>
            </c:numRef>
          </c:val>
          <c:extLst>
            <c:ext xmlns:c16="http://schemas.microsoft.com/office/drawing/2014/chart" uri="{C3380CC4-5D6E-409C-BE32-E72D297353CC}">
              <c16:uniqueId val="{00000004-EFA9-49A2-A372-73CC131C7626}"/>
            </c:ext>
          </c:extLst>
        </c:ser>
        <c:ser>
          <c:idx val="1"/>
          <c:order val="1"/>
          <c:tx>
            <c:strRef>
              <c:f>Sheet1!$C$1</c:f>
              <c:strCache>
                <c:ptCount val="1"/>
                <c:pt idx="0">
                  <c:v>2022</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6EF-4E10-B31D-9E2CD0ACC04E}"/>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6EF-4E10-B31D-9E2CD0ACC04E}"/>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6EF-4E10-B31D-9E2CD0ACC04E}"/>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c:v>
                </c:pt>
                <c:pt idx="1">
                  <c:v>I use one regularly</c:v>
                </c:pt>
                <c:pt idx="2">
                  <c:v>I have never heard of them</c:v>
                </c:pt>
                <c:pt idx="3">
                  <c:v>I have tried them</c:v>
                </c:pt>
                <c:pt idx="4">
                  <c:v>I have never used them</c:v>
                </c:pt>
              </c:strCache>
            </c:strRef>
          </c:cat>
          <c:val>
            <c:numRef>
              <c:f>Sheet1!$C$2:$C$6</c:f>
              <c:numCache>
                <c:formatCode>0%</c:formatCode>
                <c:ptCount val="5"/>
                <c:pt idx="0">
                  <c:v>0.06</c:v>
                </c:pt>
                <c:pt idx="1">
                  <c:v>7.0000000000000007E-2</c:v>
                </c:pt>
                <c:pt idx="2">
                  <c:v>0.09</c:v>
                </c:pt>
                <c:pt idx="3">
                  <c:v>0.16</c:v>
                </c:pt>
                <c:pt idx="4">
                  <c:v>0.61</c:v>
                </c:pt>
              </c:numCache>
            </c:numRef>
          </c:val>
          <c:extLst>
            <c:ext xmlns:c16="http://schemas.microsoft.com/office/drawing/2014/chart" uri="{C3380CC4-5D6E-409C-BE32-E72D297353CC}">
              <c16:uniqueId val="{00000004-A44C-45C9-A4DA-33DF7D863904}"/>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5-007A-4EA2-B809-8CBCAF4B3DDA}"/>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4-F4CB-42EA-B6EC-BB502CC3468C}"/>
              </c:ext>
            </c:extLst>
          </c:dPt>
          <c:dLbls>
            <c:dLbl>
              <c:idx val="0"/>
              <c:layout>
                <c:manualLayout>
                  <c:x val="-4.8895168639950077E-4"/>
                  <c:y val="-3.7791624126292563E-3"/>
                </c:manualLayout>
              </c:layout>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07A-4EA2-B809-8CBCAF4B3DDA}"/>
                </c:ext>
              </c:extLst>
            </c:dLbl>
            <c:dLbl>
              <c:idx val="1"/>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4CB-42EA-B6EC-BB502CC3468C}"/>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use one occasionally</c:v>
                </c:pt>
                <c:pt idx="1">
                  <c:v>I use one regularly</c:v>
                </c:pt>
                <c:pt idx="2">
                  <c:v>I have never heard of them</c:v>
                </c:pt>
                <c:pt idx="3">
                  <c:v>I have tried them</c:v>
                </c:pt>
                <c:pt idx="4">
                  <c:v>I have never used them</c:v>
                </c:pt>
              </c:strCache>
            </c:strRef>
          </c:cat>
          <c:val>
            <c:numRef>
              <c:f>Sheet1!$D$2:$D$6</c:f>
              <c:numCache>
                <c:formatCode>0%</c:formatCode>
                <c:ptCount val="5"/>
                <c:pt idx="0">
                  <c:v>0.02</c:v>
                </c:pt>
                <c:pt idx="1">
                  <c:v>0.02</c:v>
                </c:pt>
                <c:pt idx="2">
                  <c:v>0.08</c:v>
                </c:pt>
                <c:pt idx="3">
                  <c:v>0.16</c:v>
                </c:pt>
                <c:pt idx="4">
                  <c:v>0.72</c:v>
                </c:pt>
              </c:numCache>
            </c:numRef>
          </c:val>
          <c:extLst>
            <c:ext xmlns:c16="http://schemas.microsoft.com/office/drawing/2014/chart" uri="{C3380CC4-5D6E-409C-BE32-E72D297353CC}">
              <c16:uniqueId val="{00000005-7CA6-4289-9644-C801707C840A}"/>
            </c:ext>
          </c:extLst>
        </c:ser>
        <c:dLbls>
          <c:showLegendKey val="0"/>
          <c:showVal val="0"/>
          <c:showCatName val="0"/>
          <c:showSerName val="0"/>
          <c:showPercent val="0"/>
          <c:showBubbleSize val="0"/>
        </c:dLbls>
        <c:gapWidth val="80"/>
        <c:overlap val="-25"/>
        <c:axId val="527168032"/>
        <c:axId val="527175872"/>
      </c:barChart>
      <c:valAx>
        <c:axId val="527175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68032"/>
        <c:crosses val="autoZero"/>
        <c:crossBetween val="between"/>
      </c:valAx>
      <c:catAx>
        <c:axId val="527168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75872"/>
        <c:crosses val="autoZero"/>
        <c:auto val="1"/>
        <c:lblAlgn val="ctr"/>
        <c:lblOffset val="100"/>
        <c:noMultiLvlLbl val="0"/>
      </c:catAx>
      <c:spPr>
        <a:noFill/>
        <a:ln>
          <a:noFill/>
        </a:ln>
        <a:effectLst/>
      </c:spPr>
    </c:plotArea>
    <c:legend>
      <c:legendPos val="b"/>
      <c:layout>
        <c:manualLayout>
          <c:xMode val="edge"/>
          <c:yMode val="edge"/>
          <c:x val="0.38741541836866683"/>
          <c:y val="0.89998848396965603"/>
          <c:w val="0.28227520515334542"/>
          <c:h val="5.97103209755080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469808886972566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0.64</c:v>
                </c:pt>
                <c:pt idx="1">
                  <c:v>0.36</c:v>
                </c:pt>
              </c:numCache>
            </c:numRef>
          </c:val>
          <c:extLst>
            <c:ext xmlns:c16="http://schemas.microsoft.com/office/drawing/2014/chart" uri="{C3380CC4-5D6E-409C-BE32-E72D297353CC}">
              <c16:uniqueId val="{00000004-1E83-48FC-93AB-10D1960DD8F5}"/>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0.61</c:v>
                </c:pt>
                <c:pt idx="1">
                  <c:v>0.39</c:v>
                </c:pt>
              </c:numCache>
            </c:numRef>
          </c:val>
          <c:extLst>
            <c:ext xmlns:c16="http://schemas.microsoft.com/office/drawing/2014/chart" uri="{C3380CC4-5D6E-409C-BE32-E72D297353CC}">
              <c16:uniqueId val="{00000005-1E83-48FC-93AB-10D1960DD8F5}"/>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940C-417D-AA76-A33D313DBAFC}"/>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940C-417D-AA76-A33D313DBAFC}"/>
              </c:ext>
            </c:extLst>
          </c:dPt>
          <c:dLbls>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0.62</c:v>
                </c:pt>
                <c:pt idx="1">
                  <c:v>0.38</c:v>
                </c:pt>
              </c:numCache>
            </c:numRef>
          </c:val>
          <c:extLst>
            <c:ext xmlns:c16="http://schemas.microsoft.com/office/drawing/2014/chart" uri="{C3380CC4-5D6E-409C-BE32-E72D297353CC}">
              <c16:uniqueId val="{00000005-AEB5-40E9-B6A4-4B41F47A8CD1}"/>
            </c:ext>
          </c:extLst>
        </c:ser>
        <c:dLbls>
          <c:showLegendKey val="0"/>
          <c:showVal val="0"/>
          <c:showCatName val="0"/>
          <c:showSerName val="0"/>
          <c:showPercent val="0"/>
          <c:showBubbleSize val="0"/>
        </c:dLbls>
        <c:gapWidth val="80"/>
        <c:overlap val="-25"/>
        <c:axId val="527169600"/>
        <c:axId val="527169208"/>
      </c:barChart>
      <c:valAx>
        <c:axId val="5271692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69600"/>
        <c:crosses val="autoZero"/>
        <c:crossBetween val="between"/>
      </c:valAx>
      <c:catAx>
        <c:axId val="527169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692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553818403027654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0.87</c:v>
                </c:pt>
                <c:pt idx="1">
                  <c:v>0.13</c:v>
                </c:pt>
              </c:numCache>
            </c:numRef>
          </c:val>
          <c:extLst>
            <c:ext xmlns:c16="http://schemas.microsoft.com/office/drawing/2014/chart" uri="{C3380CC4-5D6E-409C-BE32-E72D297353CC}">
              <c16:uniqueId val="{00000004-1B2C-4744-A40F-2928F4E2107B}"/>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layout>
                <c:manualLayout>
                  <c:x val="-0.10041552046827702"/>
                  <c:y val="0"/>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0.10747258544673474"/>
                      <c:h val="6.7653056316593324E-2"/>
                    </c:manualLayout>
                  </c15:layout>
                </c:ext>
                <c:ext xmlns:c16="http://schemas.microsoft.com/office/drawing/2014/chart" uri="{C3380CC4-5D6E-409C-BE32-E72D297353CC}">
                  <c16:uniqueId val="{00000003-6835-40D5-B55A-7CB85398A203}"/>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0.86</c:v>
                </c:pt>
                <c:pt idx="1">
                  <c:v>0.14000000000000001</c:v>
                </c:pt>
              </c:numCache>
            </c:numRef>
          </c:val>
          <c:extLst>
            <c:ext xmlns:c16="http://schemas.microsoft.com/office/drawing/2014/chart" uri="{C3380CC4-5D6E-409C-BE32-E72D297353CC}">
              <c16:uniqueId val="{00000005-1B2C-4744-A40F-2928F4E2107B}"/>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E0BB-4008-BF84-4B4404F16D5C}"/>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E0BB-4008-BF84-4B4404F16D5C}"/>
              </c:ext>
            </c:extLst>
          </c:dPt>
          <c:dLbls>
            <c:dLbl>
              <c:idx val="1"/>
              <c:layout>
                <c:manualLayout>
                  <c:x val="-7.9677180289156047E-2"/>
                  <c:y val="-3.5215550951597637E-17"/>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0BB-4008-BF84-4B4404F16D5C}"/>
                </c:ext>
              </c:extLst>
            </c:dLbl>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c:v>
                </c:pt>
                <c:pt idx="1">
                  <c:v>0.1</c:v>
                </c:pt>
              </c:numCache>
            </c:numRef>
          </c:val>
          <c:extLst>
            <c:ext xmlns:c16="http://schemas.microsoft.com/office/drawing/2014/chart" uri="{C3380CC4-5D6E-409C-BE32-E72D297353CC}">
              <c16:uniqueId val="{00000005-08E6-4E6F-8901-968FD94BD72D}"/>
            </c:ext>
          </c:extLst>
        </c:ser>
        <c:dLbls>
          <c:showLegendKey val="0"/>
          <c:showVal val="0"/>
          <c:showCatName val="0"/>
          <c:showSerName val="0"/>
          <c:showPercent val="0"/>
          <c:showBubbleSize val="0"/>
        </c:dLbls>
        <c:gapWidth val="80"/>
        <c:overlap val="-25"/>
        <c:axId val="527171952"/>
        <c:axId val="527171560"/>
      </c:barChart>
      <c:valAx>
        <c:axId val="52717156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1952"/>
        <c:crosses val="autoZero"/>
        <c:crossBetween val="between"/>
      </c:valAx>
      <c:catAx>
        <c:axId val="527171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156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386825171304674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B84-4EB8-895A-2FA875D95F13}"/>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0.94</c:v>
                </c:pt>
                <c:pt idx="1">
                  <c:v>0.06</c:v>
                </c:pt>
              </c:numCache>
            </c:numRef>
          </c:val>
          <c:extLst>
            <c:ext xmlns:c16="http://schemas.microsoft.com/office/drawing/2014/chart" uri="{C3380CC4-5D6E-409C-BE32-E72D297353CC}">
              <c16:uniqueId val="{00000002-2A4D-4911-B56F-19AEAB75C7FA}"/>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2A4D-4911-B56F-19AEAB75C7FA}"/>
                </c:ext>
              </c:extLst>
            </c:dLbl>
            <c:dLbl>
              <c:idx val="1"/>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extLst>
                <c:ext xmlns:c16="http://schemas.microsoft.com/office/drawing/2014/chart" uri="{C3380CC4-5D6E-409C-BE32-E72D297353CC}">
                  <c16:uniqueId val="{00000006-2A4D-4911-B56F-19AEAB75C7FA}"/>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0.94</c:v>
                </c:pt>
                <c:pt idx="1">
                  <c:v>0.06</c:v>
                </c:pt>
              </c:numCache>
            </c:numRef>
          </c:val>
          <c:extLst>
            <c:ext xmlns:c16="http://schemas.microsoft.com/office/drawing/2014/chart" uri="{C3380CC4-5D6E-409C-BE32-E72D297353CC}">
              <c16:uniqueId val="{00000007-2A4D-4911-B56F-19AEAB75C7FA}"/>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A796-46C9-B985-5CED66E73074}"/>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8-2A4D-4911-B56F-19AEAB75C7FA}"/>
              </c:ext>
            </c:extLst>
          </c:dPt>
          <c:dLbls>
            <c:dLbl>
              <c:idx val="0"/>
              <c:layout>
                <c:manualLayout>
                  <c:x val="-0.11233497883458328"/>
                  <c:y val="-8.0545949791162536E-4"/>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796-46C9-B985-5CED66E73074}"/>
                </c:ext>
              </c:extLst>
            </c:dLbl>
            <c:dLbl>
              <c:idx val="1"/>
              <c:layout>
                <c:manualLayout>
                  <c:x val="-5.8356257301126731E-3"/>
                  <c:y val="8.4157430057389022E-3"/>
                </c:manualLayout>
              </c:layout>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2A4D-4911-B56F-19AEAB75C7FA}"/>
                </c:ext>
              </c:extLst>
            </c:dLbl>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0.98</c:v>
                </c:pt>
                <c:pt idx="1">
                  <c:v>0.02</c:v>
                </c:pt>
              </c:numCache>
            </c:numRef>
          </c:val>
          <c:extLst>
            <c:ext xmlns:c16="http://schemas.microsoft.com/office/drawing/2014/chart" uri="{C3380CC4-5D6E-409C-BE32-E72D297353CC}">
              <c16:uniqueId val="{00000009-2A4D-4911-B56F-19AEAB75C7FA}"/>
            </c:ext>
          </c:extLst>
        </c:ser>
        <c:dLbls>
          <c:showLegendKey val="0"/>
          <c:showVal val="0"/>
          <c:showCatName val="0"/>
          <c:showSerName val="0"/>
          <c:showPercent val="0"/>
          <c:showBubbleSize val="0"/>
        </c:dLbls>
        <c:gapWidth val="80"/>
        <c:overlap val="-25"/>
        <c:axId val="441656376"/>
        <c:axId val="441658336"/>
      </c:barChart>
      <c:valAx>
        <c:axId val="441658336"/>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one"/>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1656376"/>
        <c:crosses val="autoZero"/>
        <c:crossBetween val="between"/>
      </c:valAx>
      <c:catAx>
        <c:axId val="4416563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1658336"/>
        <c:crosses val="autoZero"/>
        <c:auto val="1"/>
        <c:lblAlgn val="ctr"/>
        <c:lblOffset val="100"/>
        <c:noMultiLvlLbl val="0"/>
      </c:catAx>
      <c:spPr>
        <a:noFill/>
        <a:ln>
          <a:noFill/>
        </a:ln>
        <a:effectLst/>
      </c:spPr>
    </c:plotArea>
    <c:legend>
      <c:legendPos val="b"/>
      <c:layout>
        <c:manualLayout>
          <c:xMode val="edge"/>
          <c:yMode val="edge"/>
          <c:x val="0.35677456632877363"/>
          <c:y val="0.88864315361083412"/>
          <c:w val="0.35909911946841516"/>
          <c:h val="6.849778402944248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609923826161638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0.86</c:v>
                </c:pt>
                <c:pt idx="1">
                  <c:v>0.14000000000000001</c:v>
                </c:pt>
              </c:numCache>
            </c:numRef>
          </c:val>
          <c:extLst>
            <c:ext xmlns:c16="http://schemas.microsoft.com/office/drawing/2014/chart" uri="{C3380CC4-5D6E-409C-BE32-E72D297353CC}">
              <c16:uniqueId val="{00000004-CD82-49F8-8CF2-6A24380FA688}"/>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layout>
                <c:manualLayout>
                  <c:x val="-9.0197334539196844E-2"/>
                  <c:y val="-7.7466988083503665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19CB-4AE6-AD11-010B5EE7076B}"/>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0.87</c:v>
                </c:pt>
                <c:pt idx="1">
                  <c:v>0.13</c:v>
                </c:pt>
              </c:numCache>
            </c:numRef>
          </c:val>
          <c:extLst>
            <c:ext xmlns:c16="http://schemas.microsoft.com/office/drawing/2014/chart" uri="{C3380CC4-5D6E-409C-BE32-E72D297353CC}">
              <c16:uniqueId val="{00000005-CD82-49F8-8CF2-6A24380FA688}"/>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972C-4F63-8EB5-E55D98D723AB}"/>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972C-4F63-8EB5-E55D98D723AB}"/>
              </c:ext>
            </c:extLst>
          </c:dPt>
          <c:dLbls>
            <c:dLbl>
              <c:idx val="1"/>
              <c:layout>
                <c:manualLayout>
                  <c:x val="-8.6058208036577891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72C-4F63-8EB5-E55D98D723AB}"/>
                </c:ext>
              </c:extLst>
            </c:dLbl>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0.89</c:v>
                </c:pt>
                <c:pt idx="1">
                  <c:v>0.11</c:v>
                </c:pt>
              </c:numCache>
            </c:numRef>
          </c:val>
          <c:extLst>
            <c:ext xmlns:c16="http://schemas.microsoft.com/office/drawing/2014/chart" uri="{C3380CC4-5D6E-409C-BE32-E72D297353CC}">
              <c16:uniqueId val="{00000005-F4EA-4EE9-984F-65D3B30CEAFE}"/>
            </c:ext>
          </c:extLst>
        </c:ser>
        <c:dLbls>
          <c:showLegendKey val="0"/>
          <c:showVal val="0"/>
          <c:showCatName val="0"/>
          <c:showSerName val="0"/>
          <c:showPercent val="0"/>
          <c:showBubbleSize val="0"/>
        </c:dLbls>
        <c:gapWidth val="80"/>
        <c:overlap val="-25"/>
        <c:axId val="527173128"/>
        <c:axId val="527172736"/>
      </c:barChart>
      <c:valAx>
        <c:axId val="5271727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3128"/>
        <c:crosses val="autoZero"/>
        <c:crossBetween val="between"/>
      </c:valAx>
      <c:catAx>
        <c:axId val="527173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273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927876227133294"/>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B8A-483C-A435-1A812221AE1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Sheet1!$B$2:$B$5</c:f>
              <c:numCache>
                <c:formatCode>0%</c:formatCode>
                <c:ptCount val="4"/>
                <c:pt idx="0">
                  <c:v>0.04</c:v>
                </c:pt>
                <c:pt idx="1">
                  <c:v>0.2</c:v>
                </c:pt>
                <c:pt idx="2">
                  <c:v>0.59</c:v>
                </c:pt>
                <c:pt idx="3">
                  <c:v>0.16</c:v>
                </c:pt>
              </c:numCache>
            </c:numRef>
          </c:val>
          <c:extLst>
            <c:ext xmlns:c16="http://schemas.microsoft.com/office/drawing/2014/chart" uri="{C3380CC4-5D6E-409C-BE32-E72D297353CC}">
              <c16:uniqueId val="{00000005-EF6E-429B-AFAA-DD9DFB6FA0DB}"/>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6EDC-4C28-9B2F-6467659E632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Sheet1!$C$2:$C$5</c:f>
              <c:numCache>
                <c:formatCode>0%</c:formatCode>
                <c:ptCount val="4"/>
                <c:pt idx="0">
                  <c:v>0.05</c:v>
                </c:pt>
                <c:pt idx="1">
                  <c:v>0.17</c:v>
                </c:pt>
                <c:pt idx="2">
                  <c:v>0.59</c:v>
                </c:pt>
                <c:pt idx="3">
                  <c:v>0.2</c:v>
                </c:pt>
              </c:numCache>
            </c:numRef>
          </c:val>
          <c:extLst>
            <c:ext xmlns:c16="http://schemas.microsoft.com/office/drawing/2014/chart" uri="{C3380CC4-5D6E-409C-BE32-E72D297353CC}">
              <c16:uniqueId val="{00000004-A390-4F3E-AF44-5FE52251F967}"/>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1-F544-4A25-BAD9-DABACDD71052}"/>
              </c:ext>
            </c:extLst>
          </c:dPt>
          <c:dPt>
            <c:idx val="3"/>
            <c:invertIfNegative val="0"/>
            <c:bubble3D val="0"/>
            <c:spPr>
              <a:solidFill>
                <a:srgbClr val="002060"/>
              </a:solidFill>
              <a:ln w="19050">
                <a:noFill/>
              </a:ln>
              <a:effectLst/>
            </c:spPr>
            <c:extLst>
              <c:ext xmlns:c16="http://schemas.microsoft.com/office/drawing/2014/chart" uri="{C3380CC4-5D6E-409C-BE32-E72D297353CC}">
                <c16:uniqueId val="{00000003-F544-4A25-BAD9-DABACDD71052}"/>
              </c:ext>
            </c:extLst>
          </c:dPt>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4E9C-4FF9-B552-9B944A4B18C1}"/>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I don’t know</c:v>
                </c:pt>
                <c:pt idx="2">
                  <c:v>No</c:v>
                </c:pt>
                <c:pt idx="3">
                  <c:v>Yes</c:v>
                </c:pt>
              </c:strCache>
            </c:strRef>
          </c:cat>
          <c:val>
            <c:numRef>
              <c:f>Sheet1!$D$2:$D$5</c:f>
              <c:numCache>
                <c:formatCode>0%</c:formatCode>
                <c:ptCount val="4"/>
                <c:pt idx="0">
                  <c:v>0.04</c:v>
                </c:pt>
                <c:pt idx="1">
                  <c:v>0.17</c:v>
                </c:pt>
                <c:pt idx="2">
                  <c:v>0.57999999999999996</c:v>
                </c:pt>
                <c:pt idx="3">
                  <c:v>0.2</c:v>
                </c:pt>
              </c:numCache>
            </c:numRef>
          </c:val>
          <c:extLst>
            <c:ext xmlns:c16="http://schemas.microsoft.com/office/drawing/2014/chart" uri="{C3380CC4-5D6E-409C-BE32-E72D297353CC}">
              <c16:uniqueId val="{00000005-2CCB-46A3-8D25-BCFA35231523}"/>
            </c:ext>
          </c:extLst>
        </c:ser>
        <c:dLbls>
          <c:showLegendKey val="0"/>
          <c:showVal val="0"/>
          <c:showCatName val="0"/>
          <c:showSerName val="0"/>
          <c:showPercent val="0"/>
          <c:showBubbleSize val="0"/>
        </c:dLbls>
        <c:gapWidth val="80"/>
        <c:overlap val="-25"/>
        <c:axId val="527179400"/>
        <c:axId val="527176264"/>
      </c:barChart>
      <c:valAx>
        <c:axId val="52717626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9400"/>
        <c:crosses val="autoZero"/>
        <c:crossBetween val="between"/>
      </c:valAx>
      <c:catAx>
        <c:axId val="5271794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626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01635801538446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E7B7-4681-9AF0-0C1A1BB7C2B3}"/>
                </c:ext>
              </c:extLst>
            </c:dLbl>
            <c:dLbl>
              <c:idx val="1"/>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E7B7-4681-9AF0-0C1A1BB7C2B3}"/>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0.63</c:v>
                </c:pt>
                <c:pt idx="1">
                  <c:v>0.32</c:v>
                </c:pt>
                <c:pt idx="2">
                  <c:v>0.05</c:v>
                </c:pt>
                <c:pt idx="3">
                  <c:v>0.02</c:v>
                </c:pt>
              </c:numCache>
            </c:numRef>
          </c:val>
          <c:extLst>
            <c:ext xmlns:c16="http://schemas.microsoft.com/office/drawing/2014/chart" uri="{C3380CC4-5D6E-409C-BE32-E72D297353CC}">
              <c16:uniqueId val="{00000005-EF6E-429B-AFAA-DD9DFB6FA0DB}"/>
            </c:ext>
          </c:extLst>
        </c:ser>
        <c:ser>
          <c:idx val="1"/>
          <c:order val="1"/>
          <c:tx>
            <c:strRef>
              <c:f>Sheet1!$C$1</c:f>
              <c:strCache>
                <c:ptCount val="1"/>
                <c:pt idx="0">
                  <c:v>2022</c:v>
                </c:pt>
              </c:strCache>
            </c:strRef>
          </c:tx>
          <c:spPr>
            <a:solidFill>
              <a:srgbClr val="008E91"/>
            </a:solidFill>
            <a:ln w="19050">
              <a:noFill/>
            </a:ln>
            <a:effectLst/>
          </c:spPr>
          <c:invertIfNegative val="0"/>
          <c:dLbls>
            <c:dLbl>
              <c:idx val="2"/>
              <c:layout>
                <c:manualLayout>
                  <c:x val="-5.1756703832664244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3F6-4F6D-A2EB-D7F575D2DB61}"/>
                </c:ext>
              </c:extLst>
            </c:dLbl>
            <c:dLbl>
              <c:idx val="3"/>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3F6-4F6D-A2EB-D7F575D2DB61}"/>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0.54</c:v>
                </c:pt>
                <c:pt idx="1">
                  <c:v>0.37</c:v>
                </c:pt>
                <c:pt idx="2">
                  <c:v>0.08</c:v>
                </c:pt>
                <c:pt idx="3">
                  <c:v>0.01</c:v>
                </c:pt>
              </c:numCache>
            </c:numRef>
          </c:val>
          <c:extLst>
            <c:ext xmlns:c16="http://schemas.microsoft.com/office/drawing/2014/chart" uri="{C3380CC4-5D6E-409C-BE32-E72D297353CC}">
              <c16:uniqueId val="{00000005-A88E-481E-8118-22B76B9883DE}"/>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1-B863-4BFF-A6A2-AE75D3EEAD86}"/>
              </c:ext>
            </c:extLst>
          </c:dPt>
          <c:dPt>
            <c:idx val="3"/>
            <c:invertIfNegative val="0"/>
            <c:bubble3D val="0"/>
            <c:spPr>
              <a:solidFill>
                <a:srgbClr val="002060"/>
              </a:solidFill>
              <a:ln w="19050">
                <a:noFill/>
              </a:ln>
              <a:effectLst/>
            </c:spPr>
            <c:extLst>
              <c:ext xmlns:c16="http://schemas.microsoft.com/office/drawing/2014/chart" uri="{C3380CC4-5D6E-409C-BE32-E72D297353CC}">
                <c16:uniqueId val="{00000004-A87B-4D81-BC77-18EC273EAFA3}"/>
              </c:ext>
            </c:extLst>
          </c:dPt>
          <c:dLbls>
            <c:dLbl>
              <c:idx val="2"/>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863-4BFF-A6A2-AE75D3EEAD86}"/>
                </c:ext>
              </c:extLst>
            </c:dLbl>
            <c:dLbl>
              <c:idx val="3"/>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87B-4D81-BC77-18EC273EAFA3}"/>
                </c:ext>
              </c:extLst>
            </c:dLbl>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0.57999999999999996</c:v>
                </c:pt>
                <c:pt idx="1">
                  <c:v>0.37</c:v>
                </c:pt>
                <c:pt idx="2">
                  <c:v>0.04</c:v>
                </c:pt>
                <c:pt idx="3">
                  <c:v>0.01</c:v>
                </c:pt>
              </c:numCache>
            </c:numRef>
          </c:val>
          <c:extLst>
            <c:ext xmlns:c16="http://schemas.microsoft.com/office/drawing/2014/chart" uri="{C3380CC4-5D6E-409C-BE32-E72D297353CC}">
              <c16:uniqueId val="{00000004-338C-4FD4-B158-530E541C1F37}"/>
            </c:ext>
          </c:extLst>
        </c:ser>
        <c:dLbls>
          <c:showLegendKey val="0"/>
          <c:showVal val="0"/>
          <c:showCatName val="0"/>
          <c:showSerName val="0"/>
          <c:showPercent val="0"/>
          <c:showBubbleSize val="0"/>
        </c:dLbls>
        <c:gapWidth val="80"/>
        <c:overlap val="-25"/>
        <c:axId val="527176656"/>
        <c:axId val="527182928"/>
      </c:barChart>
      <c:valAx>
        <c:axId val="5271829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6656"/>
        <c:crosses val="autoZero"/>
        <c:crossBetween val="between"/>
      </c:valAx>
      <c:catAx>
        <c:axId val="527176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8292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4016358015384465"/>
        </c:manualLayout>
      </c:layout>
      <c:barChart>
        <c:barDir val="bar"/>
        <c:grouping val="clustered"/>
        <c:varyColors val="0"/>
        <c:ser>
          <c:idx val="0"/>
          <c:order val="0"/>
          <c:tx>
            <c:strRef>
              <c:f>Sheet1!$B$1</c:f>
              <c:strCache>
                <c:ptCount val="1"/>
                <c:pt idx="0">
                  <c:v>2023</c:v>
                </c:pt>
              </c:strCache>
            </c:strRef>
          </c:tx>
          <c:spPr>
            <a:solidFill>
              <a:srgbClr val="5B9BD5"/>
            </a:solidFill>
            <a:ln w="19050">
              <a:noFill/>
            </a:ln>
            <a:effectLst/>
          </c:spPr>
          <c:invertIfNegative val="0"/>
          <c:dLbls>
            <c:dLbl>
              <c:idx val="2"/>
              <c:layout>
                <c:manualLayout>
                  <c:x val="-5.1756703832664244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79A2-4D5A-AE3F-A64EF6CBDF6E}"/>
                </c:ext>
              </c:extLst>
            </c:dLbl>
            <c:dLbl>
              <c:idx val="3"/>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A78-4EDC-B739-1C3C5BF35A26}"/>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0.63</c:v>
                </c:pt>
                <c:pt idx="1">
                  <c:v>0.32</c:v>
                </c:pt>
                <c:pt idx="2">
                  <c:v>0.04</c:v>
                </c:pt>
                <c:pt idx="3">
                  <c:v>0.02</c:v>
                </c:pt>
              </c:numCache>
            </c:numRef>
          </c:val>
          <c:extLst>
            <c:ext xmlns:c16="http://schemas.microsoft.com/office/drawing/2014/chart" uri="{C3380CC4-5D6E-409C-BE32-E72D297353CC}">
              <c16:uniqueId val="{00000005-EF6E-429B-AFAA-DD9DFB6FA0DB}"/>
            </c:ext>
          </c:extLst>
        </c:ser>
        <c:dLbls>
          <c:showLegendKey val="0"/>
          <c:showVal val="0"/>
          <c:showCatName val="0"/>
          <c:showSerName val="0"/>
          <c:showPercent val="0"/>
          <c:showBubbleSize val="0"/>
        </c:dLbls>
        <c:gapWidth val="80"/>
        <c:overlap val="-25"/>
        <c:axId val="527176656"/>
        <c:axId val="527182928"/>
      </c:barChart>
      <c:valAx>
        <c:axId val="5271829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6656"/>
        <c:crosses val="autoZero"/>
        <c:crossBetween val="between"/>
      </c:valAx>
      <c:catAx>
        <c:axId val="527176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8292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8342344885969695"/>
          <c:h val="0.7353570107626061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604-4107-A133-7FE311B72C64}"/>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Sheet1!$B$2:$B$5</c:f>
              <c:numCache>
                <c:formatCode>0%</c:formatCode>
                <c:ptCount val="4"/>
                <c:pt idx="0">
                  <c:v>0.09</c:v>
                </c:pt>
                <c:pt idx="1">
                  <c:v>7.0000000000000007E-2</c:v>
                </c:pt>
                <c:pt idx="2">
                  <c:v>0.12</c:v>
                </c:pt>
                <c:pt idx="3">
                  <c:v>0.83</c:v>
                </c:pt>
              </c:numCache>
            </c:numRef>
          </c:val>
          <c:extLst>
            <c:ext xmlns:c16="http://schemas.microsoft.com/office/drawing/2014/chart" uri="{C3380CC4-5D6E-409C-BE32-E72D297353CC}">
              <c16:uniqueId val="{00000002-A04C-4ED7-AC13-5111BEB8EC10}"/>
            </c:ext>
          </c:extLst>
        </c:ser>
        <c:ser>
          <c:idx val="1"/>
          <c:order val="1"/>
          <c:tx>
            <c:strRef>
              <c:f>Sheet1!$C$1</c:f>
              <c:strCache>
                <c:ptCount val="1"/>
                <c:pt idx="0">
                  <c:v>2022</c:v>
                </c:pt>
              </c:strCache>
            </c:strRef>
          </c:tx>
          <c:spPr>
            <a:solidFill>
              <a:srgbClr val="008E91"/>
            </a:solidFill>
            <a:ln w="19050">
              <a:noFill/>
            </a:ln>
            <a:effectLst/>
          </c:spPr>
          <c:invertIfNegative val="0"/>
          <c:dLbls>
            <c:dLbl>
              <c:idx val="0"/>
              <c:layout>
                <c:manualLayout>
                  <c:x val="-6.4802658700712334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CAF-47F2-9DBD-26D246DA7A2F}"/>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Sheet1!$C$2:$C$5</c:f>
              <c:numCache>
                <c:formatCode>General</c:formatCode>
                <c:ptCount val="4"/>
                <c:pt idx="0" formatCode="0%">
                  <c:v>0.11</c:v>
                </c:pt>
                <c:pt idx="2" formatCode="0%">
                  <c:v>0.13</c:v>
                </c:pt>
                <c:pt idx="3" formatCode="0%">
                  <c:v>0.81</c:v>
                </c:pt>
              </c:numCache>
            </c:numRef>
          </c:val>
          <c:extLst>
            <c:ext xmlns:c16="http://schemas.microsoft.com/office/drawing/2014/chart" uri="{C3380CC4-5D6E-409C-BE32-E72D297353CC}">
              <c16:uniqueId val="{00000002-CF66-4E05-9958-45B659C87A99}"/>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1-B787-4EAF-A2C5-8995A2D4F242}"/>
              </c:ext>
            </c:extLst>
          </c:dPt>
          <c:dLbls>
            <c:dLbl>
              <c:idx val="0"/>
              <c:layout>
                <c:manualLayout>
                  <c:x val="-6.8087584273582288E-2"/>
                  <c:y val="-2.8995566189799955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690-464C-982D-70C364CB92E4}"/>
                </c:ext>
              </c:extLst>
            </c:dLbl>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Other drugs offered</c:v>
                </c:pt>
                <c:pt idx="1">
                  <c:v>Nitrous Oxide offered</c:v>
                </c:pt>
                <c:pt idx="2">
                  <c:v>Cannabis been offered</c:v>
                </c:pt>
                <c:pt idx="3">
                  <c:v>Never been offered drugs</c:v>
                </c:pt>
              </c:strCache>
            </c:strRef>
          </c:cat>
          <c:val>
            <c:numRef>
              <c:f>Sheet1!$D$2:$D$5</c:f>
              <c:numCache>
                <c:formatCode>General</c:formatCode>
                <c:ptCount val="4"/>
                <c:pt idx="0" formatCode="0%">
                  <c:v>0.1</c:v>
                </c:pt>
                <c:pt idx="2" formatCode="0%">
                  <c:v>0.13</c:v>
                </c:pt>
                <c:pt idx="3" formatCode="0%">
                  <c:v>0.82</c:v>
                </c:pt>
              </c:numCache>
            </c:numRef>
          </c:val>
          <c:extLst>
            <c:ext xmlns:c16="http://schemas.microsoft.com/office/drawing/2014/chart" uri="{C3380CC4-5D6E-409C-BE32-E72D297353CC}">
              <c16:uniqueId val="{00000003-D305-4D43-A920-1790C3B95717}"/>
            </c:ext>
          </c:extLst>
        </c:ser>
        <c:dLbls>
          <c:showLegendKey val="0"/>
          <c:showVal val="0"/>
          <c:showCatName val="0"/>
          <c:showSerName val="0"/>
          <c:showPercent val="0"/>
          <c:showBubbleSize val="0"/>
        </c:dLbls>
        <c:gapWidth val="80"/>
        <c:overlap val="-25"/>
        <c:axId val="527177440"/>
        <c:axId val="527182144"/>
      </c:barChart>
      <c:valAx>
        <c:axId val="5271821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77440"/>
        <c:crosses val="autoZero"/>
        <c:crossBetween val="between"/>
      </c:valAx>
      <c:catAx>
        <c:axId val="5271774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82144"/>
        <c:crosses val="autoZero"/>
        <c:auto val="1"/>
        <c:lblAlgn val="ctr"/>
        <c:lblOffset val="100"/>
        <c:noMultiLvlLbl val="0"/>
      </c:catAx>
      <c:spPr>
        <a:noFill/>
        <a:ln>
          <a:noFill/>
        </a:ln>
        <a:effectLst/>
      </c:spPr>
    </c:plotArea>
    <c:legend>
      <c:legendPos val="b"/>
      <c:layout>
        <c:manualLayout>
          <c:xMode val="edge"/>
          <c:yMode val="edge"/>
          <c:x val="0.47103046057930753"/>
          <c:y val="0.9202519189585342"/>
          <c:w val="0.33985522068103835"/>
          <c:h val="5.945118470860597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7457588748435224"/>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1AA-4E33-9591-1A3578C78D36}"/>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0.94</c:v>
                </c:pt>
                <c:pt idx="1">
                  <c:v>0.06</c:v>
                </c:pt>
              </c:numCache>
            </c:numRef>
          </c:val>
          <c:extLst>
            <c:ext xmlns:c16="http://schemas.microsoft.com/office/drawing/2014/chart" uri="{C3380CC4-5D6E-409C-BE32-E72D297353CC}">
              <c16:uniqueId val="{00000004-69F9-42A0-8F7B-908D9B132D0C}"/>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FD60-47E5-8E96-B86A95304D1C}"/>
                </c:ext>
              </c:extLst>
            </c:dLbl>
            <c:dLbl>
              <c:idx val="1"/>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extLst>
                <c:ext xmlns:c16="http://schemas.microsoft.com/office/drawing/2014/chart" uri="{C3380CC4-5D6E-409C-BE32-E72D297353CC}">
                  <c16:uniqueId val="{00000006-69F9-42A0-8F7B-908D9B132D0C}"/>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0.94</c:v>
                </c:pt>
                <c:pt idx="1">
                  <c:v>0.06</c:v>
                </c:pt>
              </c:numCache>
            </c:numRef>
          </c:val>
          <c:extLst>
            <c:ext xmlns:c16="http://schemas.microsoft.com/office/drawing/2014/chart" uri="{C3380CC4-5D6E-409C-BE32-E72D297353CC}">
              <c16:uniqueId val="{00000005-69F9-42A0-8F7B-908D9B132D0C}"/>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915F-4630-97CC-745A61F517D6}"/>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4-FD60-47E5-8E96-B86A95304D1C}"/>
              </c:ext>
            </c:extLst>
          </c:dPt>
          <c:dLbls>
            <c:dLbl>
              <c:idx val="0"/>
              <c:layout>
                <c:manualLayout>
                  <c:x val="-0.11233497883458328"/>
                  <c:y val="-8.0545949791162536E-4"/>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15F-4630-97CC-745A61F517D6}"/>
                </c:ext>
              </c:extLst>
            </c:dLbl>
            <c:dLbl>
              <c:idx val="1"/>
              <c:layout>
                <c:manualLayout>
                  <c:x val="-5.8356257301126731E-3"/>
                  <c:y val="8.4157430057389022E-3"/>
                </c:manualLayout>
              </c:layout>
              <c:spPr>
                <a:noFill/>
                <a:ln>
                  <a:noFill/>
                </a:ln>
                <a:effectLst/>
              </c:spPr>
              <c:txPr>
                <a:bodyPr rot="0" spcFirstLastPara="1" vertOverflow="ellipsis" vert="horz" wrap="square" anchor="ctr" anchorCtr="1"/>
                <a:lstStyle/>
                <a:p>
                  <a:pPr>
                    <a:defRPr sz="105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D60-47E5-8E96-B86A95304D1C}"/>
                </c:ext>
              </c:extLst>
            </c:dLbl>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0.98</c:v>
                </c:pt>
                <c:pt idx="1">
                  <c:v>0.02</c:v>
                </c:pt>
              </c:numCache>
            </c:numRef>
          </c:val>
          <c:extLst>
            <c:ext xmlns:c16="http://schemas.microsoft.com/office/drawing/2014/chart" uri="{C3380CC4-5D6E-409C-BE32-E72D297353CC}">
              <c16:uniqueId val="{00000005-4A63-48BB-83AC-CB99AF5F80C0}"/>
            </c:ext>
          </c:extLst>
        </c:ser>
        <c:dLbls>
          <c:showLegendKey val="0"/>
          <c:showVal val="0"/>
          <c:showCatName val="0"/>
          <c:showSerName val="0"/>
          <c:showPercent val="0"/>
          <c:showBubbleSize val="0"/>
        </c:dLbls>
        <c:gapWidth val="80"/>
        <c:overlap val="-25"/>
        <c:axId val="527153528"/>
        <c:axId val="527157056"/>
      </c:barChart>
      <c:valAx>
        <c:axId val="5271570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3528"/>
        <c:crosses val="autoZero"/>
        <c:crossBetween val="between"/>
      </c:valAx>
      <c:catAx>
        <c:axId val="5271535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7056"/>
        <c:crosses val="autoZero"/>
        <c:auto val="1"/>
        <c:lblAlgn val="ctr"/>
        <c:lblOffset val="100"/>
        <c:noMultiLvlLbl val="0"/>
      </c:catAx>
      <c:spPr>
        <a:noFill/>
        <a:ln>
          <a:noFill/>
        </a:ln>
        <a:effectLst/>
      </c:spPr>
    </c:plotArea>
    <c:legend>
      <c:legendPos val="b"/>
      <c:layout>
        <c:manualLayout>
          <c:xMode val="edge"/>
          <c:yMode val="edge"/>
          <c:x val="0.40782278830814839"/>
          <c:y val="0.9227349720688387"/>
          <c:w val="0.35909911946841516"/>
          <c:h val="6.8497784029442482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764464667219258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c:v>
                </c:pt>
                <c:pt idx="1">
                  <c:v>0.5</c:v>
                </c:pt>
              </c:numCache>
            </c:numRef>
          </c:val>
          <c:extLst>
            <c:ext xmlns:c16="http://schemas.microsoft.com/office/drawing/2014/chart" uri="{C3380CC4-5D6E-409C-BE32-E72D297353CC}">
              <c16:uniqueId val="{00000004-A72D-43FC-9DDC-E952A5F87C26}"/>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0.52</c:v>
                </c:pt>
                <c:pt idx="1">
                  <c:v>0.48</c:v>
                </c:pt>
              </c:numCache>
            </c:numRef>
          </c:val>
          <c:extLst>
            <c:ext xmlns:c16="http://schemas.microsoft.com/office/drawing/2014/chart" uri="{C3380CC4-5D6E-409C-BE32-E72D297353CC}">
              <c16:uniqueId val="{00000006-A72D-43FC-9DDC-E952A5F87C26}"/>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57D1-41A4-A1FF-0BE62A6D7B1D}"/>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57D1-41A4-A1FF-0BE62A6D7B1D}"/>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0.56000000000000005</c:v>
                </c:pt>
                <c:pt idx="1">
                  <c:v>0.44</c:v>
                </c:pt>
              </c:numCache>
            </c:numRef>
          </c:val>
          <c:extLst>
            <c:ext xmlns:c16="http://schemas.microsoft.com/office/drawing/2014/chart" uri="{C3380CC4-5D6E-409C-BE32-E72D297353CC}">
              <c16:uniqueId val="{00000005-30F8-45EA-8023-7A2545FCD047}"/>
            </c:ext>
          </c:extLst>
        </c:ser>
        <c:dLbls>
          <c:showLegendKey val="0"/>
          <c:showVal val="0"/>
          <c:showCatName val="0"/>
          <c:showSerName val="0"/>
          <c:showPercent val="0"/>
          <c:showBubbleSize val="0"/>
        </c:dLbls>
        <c:gapWidth val="80"/>
        <c:overlap val="-25"/>
        <c:axId val="527151960"/>
        <c:axId val="527151176"/>
      </c:barChart>
      <c:valAx>
        <c:axId val="5271511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1960"/>
        <c:crosses val="autoZero"/>
        <c:crossBetween val="between"/>
      </c:valAx>
      <c:catAx>
        <c:axId val="5271519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1176"/>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642076602034431"/>
          <c:y val="3.8338341881445609E-2"/>
          <c:w val="0.78342344885969695"/>
          <c:h val="0.78254259729328357"/>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C22-41B4-BE7C-C5EEE19EB3CB}"/>
                </c:ext>
              </c:extLst>
            </c:dLbl>
            <c:dLbl>
              <c:idx val="1"/>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C22-41B4-BE7C-C5EEE19EB3CB}"/>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0.63</c:v>
                </c:pt>
                <c:pt idx="1">
                  <c:v>0.32</c:v>
                </c:pt>
                <c:pt idx="2">
                  <c:v>0.03</c:v>
                </c:pt>
                <c:pt idx="3">
                  <c:v>0.03</c:v>
                </c:pt>
              </c:numCache>
            </c:numRef>
          </c:val>
          <c:extLst>
            <c:ext xmlns:c16="http://schemas.microsoft.com/office/drawing/2014/chart" uri="{C3380CC4-5D6E-409C-BE32-E72D297353CC}">
              <c16:uniqueId val="{00000005-A3F0-4C56-AB11-B4F790CDAC5F}"/>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0D7-4691-A848-C39EC8F2BE1B}"/>
                </c:ext>
              </c:extLst>
            </c:dLbl>
            <c:dLbl>
              <c:idx val="1"/>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0D7-4691-A848-C39EC8F2BE1B}"/>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0.62</c:v>
                </c:pt>
                <c:pt idx="1">
                  <c:v>0.34</c:v>
                </c:pt>
                <c:pt idx="2">
                  <c:v>0.03</c:v>
                </c:pt>
                <c:pt idx="3">
                  <c:v>0.01</c:v>
                </c:pt>
              </c:numCache>
            </c:numRef>
          </c:val>
          <c:extLst>
            <c:ext xmlns:c16="http://schemas.microsoft.com/office/drawing/2014/chart" uri="{C3380CC4-5D6E-409C-BE32-E72D297353CC}">
              <c16:uniqueId val="{00000002-99CD-4768-BA44-30B1B1AD2C3A}"/>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noFill/>
              </a:ln>
              <a:effectLst/>
            </c:spPr>
            <c:extLst>
              <c:ext xmlns:c16="http://schemas.microsoft.com/office/drawing/2014/chart" uri="{C3380CC4-5D6E-409C-BE32-E72D297353CC}">
                <c16:uniqueId val="{00000004-C0D7-4691-A848-C39EC8F2BE1B}"/>
              </c:ext>
            </c:extLst>
          </c:dPt>
          <c:dLbls>
            <c:dLbl>
              <c:idx val="0"/>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E29-41D6-B6C0-C2529E736863}"/>
                </c:ext>
              </c:extLst>
            </c:dLbl>
            <c:dLbl>
              <c:idx val="1"/>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E29-41D6-B6C0-C2529E736863}"/>
                </c:ext>
              </c:extLst>
            </c:dLbl>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0.66</c:v>
                </c:pt>
                <c:pt idx="1">
                  <c:v>0.28999999999999998</c:v>
                </c:pt>
                <c:pt idx="2">
                  <c:v>0.03</c:v>
                </c:pt>
                <c:pt idx="3">
                  <c:v>0.01</c:v>
                </c:pt>
              </c:numCache>
            </c:numRef>
          </c:val>
          <c:extLst>
            <c:ext xmlns:c16="http://schemas.microsoft.com/office/drawing/2014/chart" uri="{C3380CC4-5D6E-409C-BE32-E72D297353CC}">
              <c16:uniqueId val="{00000003-A7A8-4CE7-B6DE-E776DD20942B}"/>
            </c:ext>
          </c:extLst>
        </c:ser>
        <c:dLbls>
          <c:showLegendKey val="0"/>
          <c:showVal val="0"/>
          <c:showCatName val="0"/>
          <c:showSerName val="0"/>
          <c:showPercent val="0"/>
          <c:showBubbleSize val="0"/>
        </c:dLbls>
        <c:gapWidth val="80"/>
        <c:overlap val="-25"/>
        <c:axId val="527154704"/>
        <c:axId val="527158232"/>
      </c:barChart>
      <c:valAx>
        <c:axId val="52715823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54704"/>
        <c:crosses val="autoZero"/>
        <c:crossBetween val="between"/>
      </c:valAx>
      <c:catAx>
        <c:axId val="5271547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58232"/>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7456819885397822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games with my friends to win money</c:v>
                </c:pt>
                <c:pt idx="6">
                  <c:v>I play arcade games to win money</c:v>
                </c:pt>
                <c:pt idx="7">
                  <c:v>I buy loot boxes when I play online games</c:v>
                </c:pt>
                <c:pt idx="8">
                  <c:v>I play arcade games for fun</c:v>
                </c:pt>
              </c:strCache>
            </c:strRef>
          </c:cat>
          <c:val>
            <c:numRef>
              <c:f>Sheet1!$B$2:$B$10</c:f>
              <c:numCache>
                <c:formatCode>0%</c:formatCode>
                <c:ptCount val="9"/>
                <c:pt idx="0">
                  <c:v>0.25</c:v>
                </c:pt>
                <c:pt idx="1">
                  <c:v>0.1</c:v>
                </c:pt>
                <c:pt idx="2">
                  <c:v>0.12</c:v>
                </c:pt>
                <c:pt idx="3">
                  <c:v>0.14000000000000001</c:v>
                </c:pt>
                <c:pt idx="4">
                  <c:v>0.15</c:v>
                </c:pt>
                <c:pt idx="5">
                  <c:v>0.19</c:v>
                </c:pt>
                <c:pt idx="6">
                  <c:v>0.22</c:v>
                </c:pt>
                <c:pt idx="7">
                  <c:v>0.26</c:v>
                </c:pt>
                <c:pt idx="8">
                  <c:v>0.67</c:v>
                </c:pt>
              </c:numCache>
            </c:numRef>
          </c:val>
          <c:extLst>
            <c:ext xmlns:c16="http://schemas.microsoft.com/office/drawing/2014/chart" uri="{C3380CC4-5D6E-409C-BE32-E72D297353CC}">
              <c16:uniqueId val="{00000004-3B45-437F-AE74-AA2DE8434EA2}"/>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games with my friends to win money</c:v>
                </c:pt>
                <c:pt idx="6">
                  <c:v>I play arcade games to win money</c:v>
                </c:pt>
                <c:pt idx="7">
                  <c:v>I buy loot boxes when I play online games</c:v>
                </c:pt>
                <c:pt idx="8">
                  <c:v>I play arcade games for fun</c:v>
                </c:pt>
              </c:strCache>
            </c:strRef>
          </c:cat>
          <c:val>
            <c:numRef>
              <c:f>Sheet1!$C$2:$C$10</c:f>
              <c:numCache>
                <c:formatCode>0%</c:formatCode>
                <c:ptCount val="9"/>
                <c:pt idx="0">
                  <c:v>0.28999999999999998</c:v>
                </c:pt>
                <c:pt idx="1">
                  <c:v>0.09</c:v>
                </c:pt>
                <c:pt idx="2">
                  <c:v>0.11</c:v>
                </c:pt>
                <c:pt idx="3">
                  <c:v>0.13</c:v>
                </c:pt>
                <c:pt idx="4">
                  <c:v>0.13</c:v>
                </c:pt>
                <c:pt idx="5">
                  <c:v>0.17</c:v>
                </c:pt>
                <c:pt idx="6">
                  <c:v>0.23</c:v>
                </c:pt>
                <c:pt idx="7">
                  <c:v>0.23</c:v>
                </c:pt>
                <c:pt idx="8">
                  <c:v>0.62</c:v>
                </c:pt>
              </c:numCache>
            </c:numRef>
          </c:val>
          <c:extLst>
            <c:ext xmlns:c16="http://schemas.microsoft.com/office/drawing/2014/chart" uri="{C3380CC4-5D6E-409C-BE32-E72D297353CC}">
              <c16:uniqueId val="{00000004-FFDF-41D5-AB73-111D94B127F4}"/>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BF4C-4493-8E7B-A37C5512B477}"/>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9AE4-4D0B-95D8-C4638996BE0F}"/>
              </c:ext>
            </c:extLst>
          </c:dPt>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Don't engage in any of the above</c:v>
                </c:pt>
                <c:pt idx="1">
                  <c:v>I buy lottery tickets</c:v>
                </c:pt>
                <c:pt idx="2">
                  <c:v>I play gambling games online (e.g. bingo, etc.) </c:v>
                </c:pt>
                <c:pt idx="3">
                  <c:v>I place bets online (e.g. sports results)</c:v>
                </c:pt>
                <c:pt idx="4">
                  <c:v>I place bets with my friends (e.g. sports results)</c:v>
                </c:pt>
                <c:pt idx="5">
                  <c:v>I play games with my friends to win money</c:v>
                </c:pt>
                <c:pt idx="6">
                  <c:v>I play arcade games to win money</c:v>
                </c:pt>
                <c:pt idx="7">
                  <c:v>I buy loot boxes when I play online games</c:v>
                </c:pt>
                <c:pt idx="8">
                  <c:v>I play arcade games for fun</c:v>
                </c:pt>
              </c:strCache>
            </c:strRef>
          </c:cat>
          <c:val>
            <c:numRef>
              <c:f>Sheet1!$D$2:$D$10</c:f>
              <c:numCache>
                <c:formatCode>0%</c:formatCode>
                <c:ptCount val="9"/>
                <c:pt idx="0">
                  <c:v>0.28999999999999998</c:v>
                </c:pt>
                <c:pt idx="1">
                  <c:v>0.08</c:v>
                </c:pt>
                <c:pt idx="2">
                  <c:v>0.08</c:v>
                </c:pt>
                <c:pt idx="3">
                  <c:v>0.13</c:v>
                </c:pt>
                <c:pt idx="4">
                  <c:v>0.14000000000000001</c:v>
                </c:pt>
                <c:pt idx="5">
                  <c:v>0.17</c:v>
                </c:pt>
                <c:pt idx="6">
                  <c:v>0.23</c:v>
                </c:pt>
                <c:pt idx="7">
                  <c:v>0.23</c:v>
                </c:pt>
                <c:pt idx="8">
                  <c:v>0.64</c:v>
                </c:pt>
              </c:numCache>
            </c:numRef>
          </c:val>
          <c:extLst>
            <c:ext xmlns:c16="http://schemas.microsoft.com/office/drawing/2014/chart" uri="{C3380CC4-5D6E-409C-BE32-E72D297353CC}">
              <c16:uniqueId val="{00000005-0C4A-46F1-8285-76383A058537}"/>
            </c:ext>
          </c:extLst>
        </c:ser>
        <c:dLbls>
          <c:showLegendKey val="0"/>
          <c:showVal val="0"/>
          <c:showCatName val="0"/>
          <c:showSerName val="0"/>
          <c:showPercent val="0"/>
          <c:showBubbleSize val="0"/>
        </c:dLbls>
        <c:gapWidth val="80"/>
        <c:overlap val="-25"/>
        <c:axId val="527151568"/>
        <c:axId val="527153920"/>
      </c:barChart>
      <c:valAx>
        <c:axId val="527153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1568"/>
        <c:crosses val="autoZero"/>
        <c:crossBetween val="between"/>
      </c:valAx>
      <c:catAx>
        <c:axId val="5271515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3920"/>
        <c:crosses val="autoZero"/>
        <c:auto val="1"/>
        <c:lblAlgn val="ctr"/>
        <c:lblOffset val="100"/>
        <c:noMultiLvlLbl val="0"/>
      </c:catAx>
      <c:spPr>
        <a:noFill/>
        <a:ln>
          <a:noFill/>
        </a:ln>
        <a:effectLst/>
      </c:spPr>
    </c:plotArea>
    <c:legend>
      <c:legendPos val="b"/>
      <c:layout>
        <c:manualLayout>
          <c:xMode val="edge"/>
          <c:yMode val="edge"/>
          <c:x val="0.45074409750662686"/>
          <c:y val="0.86116915627066715"/>
          <c:w val="0.13233983926223614"/>
          <c:h val="4.1520057188995964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496184229104197"/>
          <c:y val="7.5985973405328242E-2"/>
          <c:w val="0.51490412112829076"/>
          <c:h val="0.82304333659172368"/>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dLbl>
              <c:idx val="3"/>
              <c:tx>
                <c:rich>
                  <a:bodyPr/>
                  <a:lstStyle/>
                  <a:p>
                    <a:fld id="{B7C07948-FFC0-4E17-A63A-458F80818C88}" type="VALUE">
                      <a:rPr lang="en-US">
                        <a:solidFill>
                          <a:schemeClr val="tx1">
                            <a:lumMod val="75000"/>
                            <a:lumOff val="25000"/>
                          </a:schemeClr>
                        </a:solidFill>
                      </a:rPr>
                      <a:pPr/>
                      <a:t>[VALUE]</a:t>
                    </a:fld>
                    <a:endParaRPr lang="en-GB"/>
                  </a:p>
                </c:rich>
              </c:tx>
              <c:dLblPos val="out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C66F-4E44-B4EB-5D62158F9809}"/>
                </c:ext>
              </c:extLst>
            </c:dLbl>
            <c:dLbl>
              <c:idx val="4"/>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66F-4E44-B4EB-5D62158F9809}"/>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Sheet1!$B$2:$B$10</c:f>
              <c:numCache>
                <c:formatCode>0%</c:formatCode>
                <c:ptCount val="9"/>
                <c:pt idx="0">
                  <c:v>0.3</c:v>
                </c:pt>
                <c:pt idx="1">
                  <c:v>0.16</c:v>
                </c:pt>
                <c:pt idx="2">
                  <c:v>0.09</c:v>
                </c:pt>
                <c:pt idx="3">
                  <c:v>0.04</c:v>
                </c:pt>
                <c:pt idx="4">
                  <c:v>0.04</c:v>
                </c:pt>
                <c:pt idx="5">
                  <c:v>0.08</c:v>
                </c:pt>
                <c:pt idx="6">
                  <c:v>0.09</c:v>
                </c:pt>
                <c:pt idx="7">
                  <c:v>0.22</c:v>
                </c:pt>
                <c:pt idx="8">
                  <c:v>0.28999999999999998</c:v>
                </c:pt>
              </c:numCache>
            </c:numRef>
          </c:val>
          <c:extLst>
            <c:ext xmlns:c16="http://schemas.microsoft.com/office/drawing/2014/chart" uri="{C3380CC4-5D6E-409C-BE32-E72D297353CC}">
              <c16:uniqueId val="{00000004-089B-4F19-A45E-315711FC91CF}"/>
            </c:ext>
          </c:extLst>
        </c:ser>
        <c:ser>
          <c:idx val="1"/>
          <c:order val="1"/>
          <c:tx>
            <c:strRef>
              <c:f>Sheet1!$C$1</c:f>
              <c:strCache>
                <c:ptCount val="1"/>
                <c:pt idx="0">
                  <c:v>2022</c:v>
                </c:pt>
              </c:strCache>
            </c:strRef>
          </c:tx>
          <c:spPr>
            <a:solidFill>
              <a:srgbClr val="008E91"/>
            </a:solidFill>
            <a:ln>
              <a:noFill/>
            </a:ln>
            <a:effectLst/>
          </c:spPr>
          <c:invertIfNegative val="0"/>
          <c:dLbls>
            <c:dLbl>
              <c:idx val="3"/>
              <c:layout>
                <c:manualLayout>
                  <c:x val="-6.8711396579327101E-3"/>
                  <c:y val="-2.1941449383138358E-3"/>
                </c:manualLayout>
              </c:layout>
              <c:spPr>
                <a:noFill/>
                <a:ln>
                  <a:noFill/>
                </a:ln>
                <a:effectLst/>
              </c:spPr>
              <c:txPr>
                <a:bodyPr rot="0" spcFirstLastPara="1" vertOverflow="ellipsis" vert="horz" wrap="square" lIns="38100" tIns="19050" rIns="38100" bIns="19050" anchor="ctr" anchorCtr="1">
                  <a:no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3.4245360068401148E-2"/>
                      <c:h val="2.9689291522193014E-2"/>
                    </c:manualLayout>
                  </c15:layout>
                </c:ext>
                <c:ext xmlns:c16="http://schemas.microsoft.com/office/drawing/2014/chart" uri="{C3380CC4-5D6E-409C-BE32-E72D297353CC}">
                  <c16:uniqueId val="{00000002-3DF2-47ED-AC6F-C3647AEB1DF5}"/>
                </c:ext>
              </c:extLst>
            </c:dLbl>
            <c:dLbl>
              <c:idx val="4"/>
              <c:layout>
                <c:manualLayout>
                  <c:x val="-9.8853132049979888E-3"/>
                  <c:y val="-4.3886354384731398E-3"/>
                </c:manualLayout>
              </c:layout>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E6C-4A5E-89A7-2EED34056748}"/>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Sheet1!$C$2:$C$10</c:f>
              <c:numCache>
                <c:formatCode>0%</c:formatCode>
                <c:ptCount val="9"/>
                <c:pt idx="0">
                  <c:v>0.28000000000000003</c:v>
                </c:pt>
                <c:pt idx="1">
                  <c:v>0.22</c:v>
                </c:pt>
                <c:pt idx="2">
                  <c:v>0.05</c:v>
                </c:pt>
                <c:pt idx="3">
                  <c:v>0.03</c:v>
                </c:pt>
                <c:pt idx="4">
                  <c:v>0.04</c:v>
                </c:pt>
                <c:pt idx="5">
                  <c:v>7.0000000000000007E-2</c:v>
                </c:pt>
                <c:pt idx="6">
                  <c:v>7.0000000000000007E-2</c:v>
                </c:pt>
                <c:pt idx="7">
                  <c:v>0.2</c:v>
                </c:pt>
                <c:pt idx="8">
                  <c:v>0.26</c:v>
                </c:pt>
              </c:numCache>
            </c:numRef>
          </c:val>
          <c:extLst>
            <c:ext xmlns:c16="http://schemas.microsoft.com/office/drawing/2014/chart" uri="{C3380CC4-5D6E-409C-BE32-E72D297353CC}">
              <c16:uniqueId val="{00000003-8126-4BB5-8AE7-D780BB84E9DD}"/>
            </c:ext>
          </c:extLst>
        </c:ser>
        <c:ser>
          <c:idx val="2"/>
          <c:order val="2"/>
          <c:tx>
            <c:strRef>
              <c:f>Sheet1!$D$1</c:f>
              <c:strCache>
                <c:ptCount val="1"/>
                <c:pt idx="0">
                  <c:v>2021</c:v>
                </c:pt>
              </c:strCache>
            </c:strRef>
          </c:tx>
          <c:spPr>
            <a:solidFill>
              <a:srgbClr val="002060"/>
            </a:solidFill>
            <a:ln>
              <a:noFill/>
            </a:ln>
            <a:effectLst/>
          </c:spPr>
          <c:invertIfNegative val="0"/>
          <c:dPt>
            <c:idx val="0"/>
            <c:invertIfNegative val="0"/>
            <c:bubble3D val="0"/>
            <c:spPr>
              <a:solidFill>
                <a:srgbClr val="002060"/>
              </a:solidFill>
              <a:ln>
                <a:noFill/>
              </a:ln>
              <a:effectLst/>
            </c:spPr>
            <c:extLst>
              <c:ext xmlns:c16="http://schemas.microsoft.com/office/drawing/2014/chart" uri="{C3380CC4-5D6E-409C-BE32-E72D297353CC}">
                <c16:uniqueId val="{00000001-5389-4A79-8ED9-7BC91821221F}"/>
              </c:ext>
            </c:extLst>
          </c:dPt>
          <c:dLbls>
            <c:dLbl>
              <c:idx val="3"/>
              <c:layout>
                <c:manualLayout>
                  <c:x val="-9.7689068089024042E-3"/>
                  <c:y val="-2.1943177192365344E-3"/>
                </c:manualLayout>
              </c:layout>
              <c:spPr>
                <a:noFill/>
                <a:ln>
                  <a:noFill/>
                </a:ln>
                <a:effectLst/>
              </c:spPr>
              <c:txPr>
                <a:bodyPr rot="0" spcFirstLastPara="1" vertOverflow="ellipsis" vert="horz" wrap="square" lIns="38100" tIns="19050" rIns="38100" bIns="19050" anchor="ctr" anchorCtr="1">
                  <a:noAutofit/>
                </a:bodyPr>
                <a:lstStyle/>
                <a:p>
                  <a:pPr>
                    <a:defRPr sz="800" b="0" i="0" u="none" strike="noStrike" kern="1200" baseline="0">
                      <a:solidFill>
                        <a:schemeClr val="tx1"/>
                      </a:solidFill>
                      <a:latin typeface="+mn-lt"/>
                      <a:ea typeface="+mn-ea"/>
                      <a:cs typeface="DINPro" panose="020B0504020101020102" pitchFamily="34" charset="0"/>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3.641622824815724E-2"/>
                      <c:h val="3.4077926960666069E-2"/>
                    </c:manualLayout>
                  </c15:layout>
                </c:ext>
                <c:ext xmlns:c16="http://schemas.microsoft.com/office/drawing/2014/chart" uri="{C3380CC4-5D6E-409C-BE32-E72D297353CC}">
                  <c16:uniqueId val="{00000002-5389-4A79-8ED9-7BC91821221F}"/>
                </c:ext>
              </c:extLst>
            </c:dLbl>
            <c:dLbl>
              <c:idx val="4"/>
              <c:layout>
                <c:manualLayout>
                  <c:x val="-3.6265464017090714E-3"/>
                  <c:y val="-5.7681183259049055E-3"/>
                </c:manualLayout>
              </c:layout>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E6C-4A5E-89A7-2EED34056748}"/>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don't normally have anything to eat or drink</c:v>
                </c:pt>
                <c:pt idx="1">
                  <c:v>I only have a drink</c:v>
                </c:pt>
                <c:pt idx="2">
                  <c:v>Something else</c:v>
                </c:pt>
                <c:pt idx="3">
                  <c:v>Cake, pastries, crisps, sweets</c:v>
                </c:pt>
                <c:pt idx="4">
                  <c:v>Yoghurt or yoghurt drink</c:v>
                </c:pt>
                <c:pt idx="5">
                  <c:v>Fruit</c:v>
                </c:pt>
                <c:pt idx="6">
                  <c:v>Hot breakfast</c:v>
                </c:pt>
                <c:pt idx="7">
                  <c:v>Bread product (toast, crumpet, bagel etc.)</c:v>
                </c:pt>
                <c:pt idx="8">
                  <c:v>Cereal or porridge</c:v>
                </c:pt>
              </c:strCache>
            </c:strRef>
          </c:cat>
          <c:val>
            <c:numRef>
              <c:f>Sheet1!$D$2:$D$10</c:f>
              <c:numCache>
                <c:formatCode>0%</c:formatCode>
                <c:ptCount val="9"/>
                <c:pt idx="0">
                  <c:v>0.28000000000000003</c:v>
                </c:pt>
                <c:pt idx="1">
                  <c:v>0.16</c:v>
                </c:pt>
                <c:pt idx="2">
                  <c:v>0.06</c:v>
                </c:pt>
                <c:pt idx="3">
                  <c:v>0.03</c:v>
                </c:pt>
                <c:pt idx="4">
                  <c:v>0.03</c:v>
                </c:pt>
                <c:pt idx="5">
                  <c:v>0.11</c:v>
                </c:pt>
                <c:pt idx="6">
                  <c:v>7.0000000000000007E-2</c:v>
                </c:pt>
                <c:pt idx="7">
                  <c:v>0.22</c:v>
                </c:pt>
                <c:pt idx="8">
                  <c:v>0.31</c:v>
                </c:pt>
              </c:numCache>
            </c:numRef>
          </c:val>
          <c:extLst>
            <c:ext xmlns:c16="http://schemas.microsoft.com/office/drawing/2014/chart" uri="{C3380CC4-5D6E-409C-BE32-E72D297353CC}">
              <c16:uniqueId val="{00000003-055C-4567-BA8A-8484026E863F}"/>
            </c:ext>
          </c:extLst>
        </c:ser>
        <c:dLbls>
          <c:showLegendKey val="0"/>
          <c:showVal val="0"/>
          <c:showCatName val="0"/>
          <c:showSerName val="0"/>
          <c:showPercent val="0"/>
          <c:showBubbleSize val="0"/>
        </c:dLbls>
        <c:gapWidth val="80"/>
        <c:overlap val="-12"/>
        <c:axId val="441856736"/>
        <c:axId val="441861832"/>
      </c:barChart>
      <c:catAx>
        <c:axId val="44185673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1861832"/>
        <c:crosses val="autoZero"/>
        <c:auto val="1"/>
        <c:lblAlgn val="ctr"/>
        <c:lblOffset val="100"/>
        <c:noMultiLvlLbl val="0"/>
      </c:catAx>
      <c:valAx>
        <c:axId val="441861832"/>
        <c:scaling>
          <c:orientation val="minMax"/>
          <c:max val="0.70000000000000007"/>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185673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779249099383741"/>
          <c:y val="3.3776979548859241E-2"/>
          <c:w val="0.55401019528204909"/>
          <c:h val="0.8110646339710712"/>
        </c:manualLayout>
      </c:layout>
      <c:barChart>
        <c:barDir val="bar"/>
        <c:grouping val="percentStacked"/>
        <c:varyColors val="0"/>
        <c:ser>
          <c:idx val="0"/>
          <c:order val="0"/>
          <c:tx>
            <c:strRef>
              <c:f>Sheet1!$B$1</c:f>
              <c:strCache>
                <c:ptCount val="1"/>
                <c:pt idx="0">
                  <c:v>No, never</c:v>
                </c:pt>
              </c:strCache>
            </c:strRef>
          </c:tx>
          <c:spPr>
            <a:solidFill>
              <a:srgbClr val="002060"/>
            </a:solidFill>
            <a:ln w="19050">
              <a:noFill/>
            </a:ln>
            <a:effectLst/>
          </c:spPr>
          <c:invertIfNegative val="0"/>
          <c:dLbls>
            <c:dLbl>
              <c:idx val="0"/>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64D-44D2-856F-6A5819002429}"/>
                </c:ext>
              </c:extLst>
            </c:dLbl>
            <c:dLbl>
              <c:idx val="1"/>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64D-44D2-856F-6A5819002429}"/>
                </c:ext>
              </c:extLst>
            </c:dLbl>
            <c:dLbl>
              <c:idx val="2"/>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6E6-4CAC-A028-1C17C229B96B}"/>
                </c:ext>
              </c:extLst>
            </c:dLbl>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Sheet1!$B$2:$B$4</c:f>
              <c:numCache>
                <c:formatCode>0%</c:formatCode>
                <c:ptCount val="3"/>
                <c:pt idx="0">
                  <c:v>0.83</c:v>
                </c:pt>
                <c:pt idx="1">
                  <c:v>0.87</c:v>
                </c:pt>
                <c:pt idx="2">
                  <c:v>0.91</c:v>
                </c:pt>
              </c:numCache>
            </c:numRef>
          </c:val>
          <c:extLst>
            <c:ext xmlns:c16="http://schemas.microsoft.com/office/drawing/2014/chart" uri="{C3380CC4-5D6E-409C-BE32-E72D297353CC}">
              <c16:uniqueId val="{00000001-86E6-4CAC-A028-1C17C229B96B}"/>
            </c:ext>
          </c:extLst>
        </c:ser>
        <c:ser>
          <c:idx val="1"/>
          <c:order val="1"/>
          <c:tx>
            <c:strRef>
              <c:f>Sheet1!$C$1</c:f>
              <c:strCache>
                <c:ptCount val="1"/>
                <c:pt idx="0">
                  <c:v>Yes, in the past</c:v>
                </c:pt>
              </c:strCache>
            </c:strRef>
          </c:tx>
          <c:spPr>
            <a:solidFill>
              <a:schemeClr val="accent5">
                <a:lumMod val="60000"/>
                <a:lumOff val="40000"/>
              </a:schemeClr>
            </a:solidFill>
            <a:ln w="19050">
              <a:noFill/>
            </a:ln>
            <a:effectLst/>
          </c:spPr>
          <c:invertIfNegative val="0"/>
          <c:dLbls>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D64D-44D2-856F-6A5819002429}"/>
                </c:ext>
              </c:extLst>
            </c:dLbl>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Sheet1!$C$2:$C$4</c:f>
              <c:numCache>
                <c:formatCode>0%</c:formatCode>
                <c:ptCount val="3"/>
                <c:pt idx="0">
                  <c:v>7.0000000000000007E-2</c:v>
                </c:pt>
                <c:pt idx="1">
                  <c:v>0.05</c:v>
                </c:pt>
                <c:pt idx="2">
                  <c:v>0.03</c:v>
                </c:pt>
              </c:numCache>
            </c:numRef>
          </c:val>
          <c:extLst>
            <c:ext xmlns:c16="http://schemas.microsoft.com/office/drawing/2014/chart" uri="{C3380CC4-5D6E-409C-BE32-E72D297353CC}">
              <c16:uniqueId val="{00000002-86E6-4CAC-A028-1C17C229B96B}"/>
            </c:ext>
          </c:extLst>
        </c:ser>
        <c:ser>
          <c:idx val="2"/>
          <c:order val="2"/>
          <c:tx>
            <c:strRef>
              <c:f>Sheet1!$D$1</c:f>
              <c:strCache>
                <c:ptCount val="1"/>
                <c:pt idx="0">
                  <c:v>Yes, sometimes </c:v>
                </c:pt>
              </c:strCache>
            </c:strRef>
          </c:tx>
          <c:spPr>
            <a:solidFill>
              <a:schemeClr val="bg1">
                <a:lumMod val="65000"/>
              </a:schemeClr>
            </a:solidFill>
            <a:ln w="19050">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always try and win all my money back</c:v>
                </c:pt>
                <c:pt idx="1">
                  <c:v>I can forget about everything else when I'm playing </c:v>
                </c:pt>
                <c:pt idx="2">
                  <c:v>I find it hard to stop</c:v>
                </c:pt>
              </c:strCache>
            </c:strRef>
          </c:cat>
          <c:val>
            <c:numRef>
              <c:f>Sheet1!$D$2:$D$4</c:f>
              <c:numCache>
                <c:formatCode>0%</c:formatCode>
                <c:ptCount val="3"/>
                <c:pt idx="0">
                  <c:v>0.1</c:v>
                </c:pt>
                <c:pt idx="1">
                  <c:v>0.08</c:v>
                </c:pt>
                <c:pt idx="2">
                  <c:v>0.05</c:v>
                </c:pt>
              </c:numCache>
            </c:numRef>
          </c:val>
          <c:extLst>
            <c:ext xmlns:c16="http://schemas.microsoft.com/office/drawing/2014/chart" uri="{C3380CC4-5D6E-409C-BE32-E72D297353CC}">
              <c16:uniqueId val="{00000006-86E6-4CAC-A028-1C17C229B96B}"/>
            </c:ext>
          </c:extLst>
        </c:ser>
        <c:dLbls>
          <c:showLegendKey val="0"/>
          <c:showVal val="0"/>
          <c:showCatName val="0"/>
          <c:showSerName val="0"/>
          <c:showPercent val="0"/>
          <c:showBubbleSize val="0"/>
        </c:dLbls>
        <c:gapWidth val="80"/>
        <c:overlap val="100"/>
        <c:axId val="527159408"/>
        <c:axId val="527152352"/>
      </c:barChart>
      <c:valAx>
        <c:axId val="527152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9408"/>
        <c:crosses val="autoZero"/>
        <c:crossBetween val="between"/>
      </c:valAx>
      <c:catAx>
        <c:axId val="5271594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27152352"/>
        <c:crosses val="autoZero"/>
        <c:auto val="1"/>
        <c:lblAlgn val="ctr"/>
        <c:lblOffset val="100"/>
        <c:noMultiLvlLbl val="0"/>
      </c:catAx>
      <c:spPr>
        <a:noFill/>
        <a:ln>
          <a:noFill/>
        </a:ln>
        <a:effectLst/>
      </c:spPr>
    </c:plotArea>
    <c:legend>
      <c:legendPos val="b"/>
      <c:layout>
        <c:manualLayout>
          <c:xMode val="edge"/>
          <c:yMode val="edge"/>
          <c:x val="0.39281485112151698"/>
          <c:y val="0.92790494638325605"/>
          <c:w val="0.60582747325156228"/>
          <c:h val="5.5749400981168179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696525708396730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0.51</c:v>
                </c:pt>
                <c:pt idx="1">
                  <c:v>0.49</c:v>
                </c:pt>
              </c:numCache>
            </c:numRef>
          </c:val>
          <c:extLst>
            <c:ext xmlns:c16="http://schemas.microsoft.com/office/drawing/2014/chart" uri="{C3380CC4-5D6E-409C-BE32-E72D297353CC}">
              <c16:uniqueId val="{00000004-7158-4727-9022-60C80FAA6EB3}"/>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0.55000000000000004</c:v>
                </c:pt>
                <c:pt idx="1">
                  <c:v>0.45</c:v>
                </c:pt>
              </c:numCache>
            </c:numRef>
          </c:val>
          <c:extLst>
            <c:ext xmlns:c16="http://schemas.microsoft.com/office/drawing/2014/chart" uri="{C3380CC4-5D6E-409C-BE32-E72D297353CC}">
              <c16:uniqueId val="{00000005-7158-4727-9022-60C80FAA6EB3}"/>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14E2-4BDB-93A6-846501376AF5}"/>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14E2-4BDB-93A6-846501376AF5}"/>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0.57999999999999996</c:v>
                </c:pt>
                <c:pt idx="1">
                  <c:v>0.42</c:v>
                </c:pt>
              </c:numCache>
            </c:numRef>
          </c:val>
          <c:extLst>
            <c:ext xmlns:c16="http://schemas.microsoft.com/office/drawing/2014/chart" uri="{C3380CC4-5D6E-409C-BE32-E72D297353CC}">
              <c16:uniqueId val="{00000005-37F4-4987-8BEA-5AFD2016C563}"/>
            </c:ext>
          </c:extLst>
        </c:ser>
        <c:dLbls>
          <c:showLegendKey val="0"/>
          <c:showVal val="0"/>
          <c:showCatName val="0"/>
          <c:showSerName val="0"/>
          <c:showPercent val="0"/>
          <c:showBubbleSize val="0"/>
        </c:dLbls>
        <c:gapWidth val="80"/>
        <c:overlap val="-25"/>
        <c:axId val="534728640"/>
        <c:axId val="534720408"/>
      </c:barChart>
      <c:valAx>
        <c:axId val="5347204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8640"/>
        <c:crosses val="autoZero"/>
        <c:crossBetween val="between"/>
      </c:valAx>
      <c:catAx>
        <c:axId val="5347286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040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788435043681163"/>
          <c:y val="3.8197088312671268E-2"/>
          <c:w val="0.57733740643598153"/>
          <c:h val="0.7947218984001202"/>
        </c:manualLayout>
      </c:layout>
      <c:barChart>
        <c:barDir val="bar"/>
        <c:grouping val="percentStacked"/>
        <c:varyColors val="0"/>
        <c:ser>
          <c:idx val="0"/>
          <c:order val="0"/>
          <c:tx>
            <c:strRef>
              <c:f>Sheet1!$B$1</c:f>
              <c:strCache>
                <c:ptCount val="1"/>
                <c:pt idx="0">
                  <c:v>Yes</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 you feel able to share your ideas about how to make things better for people at school? </c:v>
                </c:pt>
                <c:pt idx="1">
                  <c:v>Do you feel able to get involved in your community (outside school)? </c:v>
                </c:pt>
                <c:pt idx="2">
                  <c:v>Do you feel able to take part in activities that are important to you? </c:v>
                </c:pt>
                <c:pt idx="3">
                  <c:v>At home, do you have space to relax and do the activities you want?</c:v>
                </c:pt>
              </c:strCache>
            </c:strRef>
          </c:cat>
          <c:val>
            <c:numRef>
              <c:f>Sheet1!$B$2:$B$5</c:f>
              <c:numCache>
                <c:formatCode>0%</c:formatCode>
                <c:ptCount val="4"/>
                <c:pt idx="0">
                  <c:v>0.41</c:v>
                </c:pt>
                <c:pt idx="1">
                  <c:v>0.38</c:v>
                </c:pt>
                <c:pt idx="2">
                  <c:v>0.75</c:v>
                </c:pt>
                <c:pt idx="3">
                  <c:v>0.89</c:v>
                </c:pt>
              </c:numCache>
            </c:numRef>
          </c:val>
          <c:extLst>
            <c:ext xmlns:c16="http://schemas.microsoft.com/office/drawing/2014/chart" uri="{C3380CC4-5D6E-409C-BE32-E72D297353CC}">
              <c16:uniqueId val="{00000000-26B0-4C29-B0E4-D4DD7FABBF0A}"/>
            </c:ext>
          </c:extLst>
        </c:ser>
        <c:ser>
          <c:idx val="1"/>
          <c:order val="1"/>
          <c:tx>
            <c:strRef>
              <c:f>Sheet1!$C$1</c:f>
              <c:strCache>
                <c:ptCount val="1"/>
                <c:pt idx="0">
                  <c:v>No</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 you feel able to share your ideas about how to make things better for people at school? </c:v>
                </c:pt>
                <c:pt idx="1">
                  <c:v>Do you feel able to get involved in your community (outside school)? </c:v>
                </c:pt>
                <c:pt idx="2">
                  <c:v>Do you feel able to take part in activities that are important to you? </c:v>
                </c:pt>
                <c:pt idx="3">
                  <c:v>At home, do you have space to relax and do the activities you want?</c:v>
                </c:pt>
              </c:strCache>
            </c:strRef>
          </c:cat>
          <c:val>
            <c:numRef>
              <c:f>Sheet1!$C$2:$C$5</c:f>
              <c:numCache>
                <c:formatCode>0%</c:formatCode>
                <c:ptCount val="4"/>
                <c:pt idx="0">
                  <c:v>0.25</c:v>
                </c:pt>
                <c:pt idx="1">
                  <c:v>0.34</c:v>
                </c:pt>
                <c:pt idx="2">
                  <c:v>0.13</c:v>
                </c:pt>
                <c:pt idx="3">
                  <c:v>0.06</c:v>
                </c:pt>
              </c:numCache>
            </c:numRef>
          </c:val>
          <c:extLst>
            <c:ext xmlns:c16="http://schemas.microsoft.com/office/drawing/2014/chart" uri="{C3380CC4-5D6E-409C-BE32-E72D297353CC}">
              <c16:uniqueId val="{00000001-26B0-4C29-B0E4-D4DD7FABBF0A}"/>
            </c:ext>
          </c:extLst>
        </c:ser>
        <c:ser>
          <c:idx val="2"/>
          <c:order val="2"/>
          <c:tx>
            <c:strRef>
              <c:f>Sheet1!$D$1</c:f>
              <c:strCache>
                <c:ptCount val="1"/>
                <c:pt idx="0">
                  <c:v>I don't want to say/I'm not sure</c:v>
                </c:pt>
              </c:strCache>
            </c:strRef>
          </c:tx>
          <c:spPr>
            <a:solidFill>
              <a:schemeClr val="bg1">
                <a:lumMod val="75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 you feel able to share your ideas about how to make things better for people at school? </c:v>
                </c:pt>
                <c:pt idx="1">
                  <c:v>Do you feel able to get involved in your community (outside school)? </c:v>
                </c:pt>
                <c:pt idx="2">
                  <c:v>Do you feel able to take part in activities that are important to you? </c:v>
                </c:pt>
                <c:pt idx="3">
                  <c:v>At home, do you have space to relax and do the activities you want?</c:v>
                </c:pt>
              </c:strCache>
            </c:strRef>
          </c:cat>
          <c:val>
            <c:numRef>
              <c:f>Sheet1!$D$2:$D$5</c:f>
              <c:numCache>
                <c:formatCode>0%</c:formatCode>
                <c:ptCount val="4"/>
                <c:pt idx="0">
                  <c:v>0.34</c:v>
                </c:pt>
                <c:pt idx="1">
                  <c:v>0.28999999999999998</c:v>
                </c:pt>
                <c:pt idx="2">
                  <c:v>0.12</c:v>
                </c:pt>
                <c:pt idx="3">
                  <c:v>0.05</c:v>
                </c:pt>
              </c:numCache>
            </c:numRef>
          </c:val>
          <c:extLst>
            <c:ext xmlns:c16="http://schemas.microsoft.com/office/drawing/2014/chart" uri="{C3380CC4-5D6E-409C-BE32-E72D297353CC}">
              <c16:uniqueId val="{00000002-26B0-4C29-B0E4-D4DD7FABBF0A}"/>
            </c:ext>
          </c:extLst>
        </c:ser>
        <c:dLbls>
          <c:showLegendKey val="0"/>
          <c:showVal val="0"/>
          <c:showCatName val="0"/>
          <c:showSerName val="0"/>
          <c:showPercent val="0"/>
          <c:showBubbleSize val="0"/>
        </c:dLbls>
        <c:gapWidth val="80"/>
        <c:overlap val="100"/>
        <c:axId val="534720016"/>
        <c:axId val="534721584"/>
      </c:barChart>
      <c:catAx>
        <c:axId val="5347200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1584"/>
        <c:crosses val="autoZero"/>
        <c:auto val="1"/>
        <c:lblAlgn val="ctr"/>
        <c:lblOffset val="100"/>
        <c:noMultiLvlLbl val="0"/>
      </c:catAx>
      <c:valAx>
        <c:axId val="5347215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0016"/>
        <c:crosses val="autoZero"/>
        <c:crossBetween val="between"/>
      </c:valAx>
      <c:spPr>
        <a:noFill/>
        <a:ln>
          <a:noFill/>
        </a:ln>
        <a:effectLst/>
      </c:spPr>
    </c:plotArea>
    <c:legend>
      <c:legendPos val="b"/>
      <c:layout>
        <c:manualLayout>
          <c:xMode val="edge"/>
          <c:yMode val="edge"/>
          <c:x val="0.39690015693806285"/>
          <c:y val="0.93416812443544694"/>
          <c:w val="0.53127410117654839"/>
          <c:h val="6.5831875564552944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788435043681163"/>
          <c:y val="3.8197088312671268E-2"/>
          <c:w val="0.56553082173751434"/>
          <c:h val="0.7947218984001202"/>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Able to share ideas for making things better for people at school</c:v>
                </c:pt>
                <c:pt idx="1">
                  <c:v>Able to get involved in local community outside school</c:v>
                </c:pt>
                <c:pt idx="2">
                  <c:v>Able to take part in activities important to you</c:v>
                </c:pt>
                <c:pt idx="3">
                  <c:v>Have space at home to relax and do activities</c:v>
                </c:pt>
              </c:strCache>
            </c:strRef>
          </c:cat>
          <c:val>
            <c:numRef>
              <c:f>Sheet1!$B$2:$B$5</c:f>
              <c:numCache>
                <c:formatCode>0%</c:formatCode>
                <c:ptCount val="4"/>
                <c:pt idx="0">
                  <c:v>0.41</c:v>
                </c:pt>
                <c:pt idx="1">
                  <c:v>0.38</c:v>
                </c:pt>
                <c:pt idx="2">
                  <c:v>0.75</c:v>
                </c:pt>
                <c:pt idx="3">
                  <c:v>0.89</c:v>
                </c:pt>
              </c:numCache>
            </c:numRef>
          </c:val>
          <c:extLst>
            <c:ext xmlns:c16="http://schemas.microsoft.com/office/drawing/2014/chart" uri="{C3380CC4-5D6E-409C-BE32-E72D297353CC}">
              <c16:uniqueId val="{00000000-26B0-4C29-B0E4-D4DD7FABBF0A}"/>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Able to share ideas for making things better for people at school</c:v>
                </c:pt>
                <c:pt idx="1">
                  <c:v>Able to get involved in local community outside school</c:v>
                </c:pt>
                <c:pt idx="2">
                  <c:v>Able to take part in activities important to you</c:v>
                </c:pt>
                <c:pt idx="3">
                  <c:v>Have space at home to relax and do activities</c:v>
                </c:pt>
              </c:strCache>
            </c:strRef>
          </c:cat>
          <c:val>
            <c:numRef>
              <c:f>Sheet1!$C$2:$C$5</c:f>
              <c:numCache>
                <c:formatCode>0%</c:formatCode>
                <c:ptCount val="4"/>
                <c:pt idx="0">
                  <c:v>0.37</c:v>
                </c:pt>
                <c:pt idx="1">
                  <c:v>0.39</c:v>
                </c:pt>
                <c:pt idx="2">
                  <c:v>0.74</c:v>
                </c:pt>
                <c:pt idx="3">
                  <c:v>0.9</c:v>
                </c:pt>
              </c:numCache>
            </c:numRef>
          </c:val>
          <c:extLst>
            <c:ext xmlns:c16="http://schemas.microsoft.com/office/drawing/2014/chart" uri="{C3380CC4-5D6E-409C-BE32-E72D297353CC}">
              <c16:uniqueId val="{00000001-26B0-4C29-B0E4-D4DD7FABBF0A}"/>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Able to share ideas for making things better for people at school</c:v>
                </c:pt>
                <c:pt idx="1">
                  <c:v>Able to get involved in local community outside school</c:v>
                </c:pt>
                <c:pt idx="2">
                  <c:v>Able to take part in activities important to you</c:v>
                </c:pt>
                <c:pt idx="3">
                  <c:v>Have space at home to relax and do activities</c:v>
                </c:pt>
              </c:strCache>
            </c:strRef>
          </c:cat>
          <c:val>
            <c:numRef>
              <c:f>Sheet1!$D$2:$D$5</c:f>
              <c:numCache>
                <c:formatCode>0%</c:formatCode>
                <c:ptCount val="4"/>
                <c:pt idx="0">
                  <c:v>0.41</c:v>
                </c:pt>
                <c:pt idx="1">
                  <c:v>0.36</c:v>
                </c:pt>
                <c:pt idx="2">
                  <c:v>0.77</c:v>
                </c:pt>
                <c:pt idx="3">
                  <c:v>0.89</c:v>
                </c:pt>
              </c:numCache>
            </c:numRef>
          </c:val>
          <c:extLst>
            <c:ext xmlns:c16="http://schemas.microsoft.com/office/drawing/2014/chart" uri="{C3380CC4-5D6E-409C-BE32-E72D297353CC}">
              <c16:uniqueId val="{00000002-26B0-4C29-B0E4-D4DD7FABBF0A}"/>
            </c:ext>
          </c:extLst>
        </c:ser>
        <c:dLbls>
          <c:showLegendKey val="0"/>
          <c:showVal val="0"/>
          <c:showCatName val="0"/>
          <c:showSerName val="0"/>
          <c:showPercent val="0"/>
          <c:showBubbleSize val="0"/>
        </c:dLbls>
        <c:gapWidth val="80"/>
        <c:overlap val="-25"/>
        <c:axId val="534723936"/>
        <c:axId val="534723152"/>
      </c:barChart>
      <c:catAx>
        <c:axId val="53472393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3152"/>
        <c:crosses val="autoZero"/>
        <c:auto val="1"/>
        <c:lblAlgn val="ctr"/>
        <c:lblOffset val="100"/>
        <c:noMultiLvlLbl val="0"/>
      </c:catAx>
      <c:valAx>
        <c:axId val="5347231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39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327594776202347"/>
          <c:y val="3.8338341881445609E-2"/>
          <c:w val="0.54656820963782282"/>
          <c:h val="0.8141606595902128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198-4E62-B129-A92C6EA30CB9}"/>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Find a job as soon as you can</c:v>
                </c:pt>
                <c:pt idx="4">
                  <c:v>Get trained for a skilled job / Start an apprenticeship</c:v>
                </c:pt>
                <c:pt idx="5">
                  <c:v>Continue in full-time education</c:v>
                </c:pt>
              </c:strCache>
            </c:strRef>
          </c:cat>
          <c:val>
            <c:numRef>
              <c:f>Sheet1!$B$2:$B$7</c:f>
              <c:numCache>
                <c:formatCode>0%</c:formatCode>
                <c:ptCount val="6"/>
                <c:pt idx="0">
                  <c:v>0.17</c:v>
                </c:pt>
                <c:pt idx="1">
                  <c:v>0.06</c:v>
                </c:pt>
                <c:pt idx="2">
                  <c:v>0.03</c:v>
                </c:pt>
                <c:pt idx="3">
                  <c:v>0.12</c:v>
                </c:pt>
                <c:pt idx="4">
                  <c:v>0.17</c:v>
                </c:pt>
                <c:pt idx="5">
                  <c:v>0.45</c:v>
                </c:pt>
              </c:numCache>
            </c:numRef>
          </c:val>
          <c:extLst>
            <c:ext xmlns:c16="http://schemas.microsoft.com/office/drawing/2014/chart" uri="{C3380CC4-5D6E-409C-BE32-E72D297353CC}">
              <c16:uniqueId val="{00000003-E1FA-400C-92C7-56E87B9A77A4}"/>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014-495B-9885-83997818AFCD}"/>
                </c:ext>
              </c:extLst>
            </c:dLbl>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014-495B-9885-83997818AFCD}"/>
                </c:ext>
              </c:extLst>
            </c:dLbl>
            <c:dLbl>
              <c:idx val="4"/>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014-495B-9885-83997818AFCD}"/>
                </c:ext>
              </c:extLst>
            </c:dLbl>
            <c:dLbl>
              <c:idx val="5"/>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014-495B-9885-83997818AFCD}"/>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Find a job as soon as you can</c:v>
                </c:pt>
                <c:pt idx="4">
                  <c:v>Get trained for a skilled job / Start an apprenticeship</c:v>
                </c:pt>
                <c:pt idx="5">
                  <c:v>Continue in full-time education</c:v>
                </c:pt>
              </c:strCache>
            </c:strRef>
          </c:cat>
          <c:val>
            <c:numRef>
              <c:f>Sheet1!$C$2:$C$7</c:f>
              <c:numCache>
                <c:formatCode>0%</c:formatCode>
                <c:ptCount val="6"/>
                <c:pt idx="0">
                  <c:v>0.14000000000000001</c:v>
                </c:pt>
                <c:pt idx="1">
                  <c:v>0.05</c:v>
                </c:pt>
                <c:pt idx="2">
                  <c:v>0.03</c:v>
                </c:pt>
                <c:pt idx="3">
                  <c:v>0.13</c:v>
                </c:pt>
                <c:pt idx="4">
                  <c:v>0.12</c:v>
                </c:pt>
                <c:pt idx="5">
                  <c:v>0.53</c:v>
                </c:pt>
              </c:numCache>
            </c:numRef>
          </c:val>
          <c:extLst>
            <c:ext xmlns:c16="http://schemas.microsoft.com/office/drawing/2014/chart" uri="{C3380CC4-5D6E-409C-BE32-E72D297353CC}">
              <c16:uniqueId val="{00000001-09CF-4B07-B898-C07DF477F94C}"/>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extLst>
              <c:ext xmlns:c16="http://schemas.microsoft.com/office/drawing/2014/chart" uri="{C3380CC4-5D6E-409C-BE32-E72D297353CC}">
                <c16:uniqueId val="{00000002-E501-466A-99C8-D58B8CC6F0AE}"/>
              </c:ext>
            </c:extLst>
          </c:dPt>
          <c:dLbls>
            <c:dLbl>
              <c:idx val="1"/>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501-466A-99C8-D58B8CC6F0AE}"/>
                </c:ext>
              </c:extLst>
            </c:dLbl>
            <c:dLbl>
              <c:idx val="2"/>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E501-466A-99C8-D58B8CC6F0AE}"/>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Don't know</c:v>
                </c:pt>
                <c:pt idx="1">
                  <c:v>Something else</c:v>
                </c:pt>
                <c:pt idx="2">
                  <c:v>Start a family</c:v>
                </c:pt>
                <c:pt idx="3">
                  <c:v>Find a job as soon as you can</c:v>
                </c:pt>
                <c:pt idx="4">
                  <c:v>Get trained for a skilled job / Start an apprenticeship</c:v>
                </c:pt>
                <c:pt idx="5">
                  <c:v>Continue in full-time education</c:v>
                </c:pt>
              </c:strCache>
            </c:strRef>
          </c:cat>
          <c:val>
            <c:numRef>
              <c:f>Sheet1!$D$2:$D$7</c:f>
              <c:numCache>
                <c:formatCode>0%</c:formatCode>
                <c:ptCount val="6"/>
                <c:pt idx="0">
                  <c:v>0.13</c:v>
                </c:pt>
                <c:pt idx="1">
                  <c:v>0.03</c:v>
                </c:pt>
                <c:pt idx="2">
                  <c:v>0.02</c:v>
                </c:pt>
                <c:pt idx="3">
                  <c:v>0.13</c:v>
                </c:pt>
                <c:pt idx="4">
                  <c:v>0.09</c:v>
                </c:pt>
                <c:pt idx="5">
                  <c:v>0.6</c:v>
                </c:pt>
              </c:numCache>
            </c:numRef>
          </c:val>
          <c:extLst>
            <c:ext xmlns:c16="http://schemas.microsoft.com/office/drawing/2014/chart" uri="{C3380CC4-5D6E-409C-BE32-E72D297353CC}">
              <c16:uniqueId val="{00000002-C110-4FBD-AD75-47DCBA21F716}"/>
            </c:ext>
          </c:extLst>
        </c:ser>
        <c:dLbls>
          <c:showLegendKey val="0"/>
          <c:showVal val="0"/>
          <c:showCatName val="0"/>
          <c:showSerName val="0"/>
          <c:showPercent val="0"/>
          <c:showBubbleSize val="0"/>
        </c:dLbls>
        <c:gapWidth val="80"/>
        <c:overlap val="-25"/>
        <c:axId val="534737656"/>
        <c:axId val="534739616"/>
      </c:barChart>
      <c:valAx>
        <c:axId val="5347396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34737656"/>
        <c:crosses val="autoZero"/>
        <c:crossBetween val="between"/>
      </c:valAx>
      <c:catAx>
        <c:axId val="534737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34739616"/>
        <c:crosses val="autoZero"/>
        <c:auto val="1"/>
        <c:lblAlgn val="ctr"/>
        <c:lblOffset val="100"/>
        <c:noMultiLvlLbl val="0"/>
      </c:catAx>
      <c:spPr>
        <a:noFill/>
        <a:ln>
          <a:noFill/>
        </a:ln>
        <a:effectLst/>
      </c:spPr>
    </c:plotArea>
    <c:legend>
      <c:legendPos val="b"/>
      <c:layout>
        <c:manualLayout>
          <c:xMode val="edge"/>
          <c:yMode val="edge"/>
          <c:x val="0.49015731242112215"/>
          <c:y val="0.92003472387150109"/>
          <c:w val="0.17666854739324217"/>
          <c:h val="5.2669338516265901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7947218984001202"/>
        </c:manualLayout>
      </c:layout>
      <c:barChart>
        <c:barDir val="bar"/>
        <c:grouping val="percentStacked"/>
        <c:varyColors val="0"/>
        <c:ser>
          <c:idx val="0"/>
          <c:order val="0"/>
          <c:tx>
            <c:strRef>
              <c:f>Sheet1!$B$1</c:f>
              <c:strCache>
                <c:ptCount val="1"/>
                <c:pt idx="0">
                  <c:v>Strongly agree</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Sheet1!$B$2:$B$4</c:f>
              <c:numCache>
                <c:formatCode>0%</c:formatCode>
                <c:ptCount val="3"/>
                <c:pt idx="0">
                  <c:v>0.38</c:v>
                </c:pt>
                <c:pt idx="1">
                  <c:v>0.41</c:v>
                </c:pt>
                <c:pt idx="2">
                  <c:v>0.57999999999999996</c:v>
                </c:pt>
              </c:numCache>
            </c:numRef>
          </c:val>
          <c:extLst>
            <c:ext xmlns:c16="http://schemas.microsoft.com/office/drawing/2014/chart" uri="{C3380CC4-5D6E-409C-BE32-E72D297353CC}">
              <c16:uniqueId val="{00000000-306B-4D56-AA94-139CD983688F}"/>
            </c:ext>
          </c:extLst>
        </c:ser>
        <c:ser>
          <c:idx val="1"/>
          <c:order val="1"/>
          <c:tx>
            <c:strRef>
              <c:f>Sheet1!$C$1</c:f>
              <c:strCache>
                <c:ptCount val="1"/>
                <c:pt idx="0">
                  <c:v>Agree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Sheet1!$C$2:$C$4</c:f>
              <c:numCache>
                <c:formatCode>0%</c:formatCode>
                <c:ptCount val="3"/>
                <c:pt idx="0">
                  <c:v>0.23</c:v>
                </c:pt>
                <c:pt idx="1">
                  <c:v>0.28000000000000003</c:v>
                </c:pt>
                <c:pt idx="2">
                  <c:v>0.27</c:v>
                </c:pt>
              </c:numCache>
            </c:numRef>
          </c:val>
          <c:extLst>
            <c:ext xmlns:c16="http://schemas.microsoft.com/office/drawing/2014/chart" uri="{C3380CC4-5D6E-409C-BE32-E72D297353CC}">
              <c16:uniqueId val="{00000001-306B-4D56-AA94-139CD983688F}"/>
            </c:ext>
          </c:extLst>
        </c:ser>
        <c:ser>
          <c:idx val="2"/>
          <c:order val="2"/>
          <c:tx>
            <c:strRef>
              <c:f>Sheet1!$D$1</c:f>
              <c:strCache>
                <c:ptCount val="1"/>
                <c:pt idx="0">
                  <c:v>Unsure</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I'm excited about the future </c:v>
                </c:pt>
                <c:pt idx="1">
                  <c:v>I feel able to pursue what I want to do once I leave school</c:v>
                </c:pt>
                <c:pt idx="2">
                  <c:v>I have things I want to achieve</c:v>
                </c:pt>
              </c:strCache>
            </c:strRef>
          </c:cat>
          <c:val>
            <c:numRef>
              <c:f>Sheet1!$D$2:$D$4</c:f>
              <c:numCache>
                <c:formatCode>0%</c:formatCode>
                <c:ptCount val="3"/>
                <c:pt idx="0">
                  <c:v>0.26</c:v>
                </c:pt>
                <c:pt idx="1">
                  <c:v>0.24</c:v>
                </c:pt>
                <c:pt idx="2">
                  <c:v>0.12</c:v>
                </c:pt>
              </c:numCache>
            </c:numRef>
          </c:val>
          <c:extLst>
            <c:ext xmlns:c16="http://schemas.microsoft.com/office/drawing/2014/chart" uri="{C3380CC4-5D6E-409C-BE32-E72D297353CC}">
              <c16:uniqueId val="{00000002-306B-4D56-AA94-139CD983688F}"/>
            </c:ext>
          </c:extLst>
        </c:ser>
        <c:ser>
          <c:idx val="3"/>
          <c:order val="3"/>
          <c:tx>
            <c:strRef>
              <c:f>Sheet1!$E$1</c:f>
              <c:strCache>
                <c:ptCount val="1"/>
                <c:pt idx="0">
                  <c:v>Disagree</c:v>
                </c:pt>
              </c:strCache>
            </c:strRef>
          </c:tx>
          <c:spPr>
            <a:solidFill>
              <a:schemeClr val="accent2"/>
            </a:solidFill>
            <a:ln>
              <a:noFill/>
            </a:ln>
            <a:effectLst/>
          </c:spPr>
          <c:invertIfNegative val="0"/>
          <c:cat>
            <c:strRef>
              <c:f>Sheet1!$A$2:$A$4</c:f>
              <c:strCache>
                <c:ptCount val="3"/>
                <c:pt idx="0">
                  <c:v>I'm excited about the future </c:v>
                </c:pt>
                <c:pt idx="1">
                  <c:v>I feel able to pursue what I want to do once I leave school</c:v>
                </c:pt>
                <c:pt idx="2">
                  <c:v>I have things I want to achieve</c:v>
                </c:pt>
              </c:strCache>
            </c:strRef>
          </c:cat>
          <c:val>
            <c:numRef>
              <c:f>Sheet1!$E$2:$E$4</c:f>
              <c:numCache>
                <c:formatCode>0%</c:formatCode>
                <c:ptCount val="3"/>
                <c:pt idx="0">
                  <c:v>0.06</c:v>
                </c:pt>
                <c:pt idx="1">
                  <c:v>0.03</c:v>
                </c:pt>
                <c:pt idx="2">
                  <c:v>0.01</c:v>
                </c:pt>
              </c:numCache>
            </c:numRef>
          </c:val>
          <c:extLst>
            <c:ext xmlns:c16="http://schemas.microsoft.com/office/drawing/2014/chart" uri="{C3380CC4-5D6E-409C-BE32-E72D297353CC}">
              <c16:uniqueId val="{00000003-306B-4D56-AA94-139CD983688F}"/>
            </c:ext>
          </c:extLst>
        </c:ser>
        <c:ser>
          <c:idx val="4"/>
          <c:order val="4"/>
          <c:tx>
            <c:strRef>
              <c:f>Sheet1!$F$1</c:f>
              <c:strCache>
                <c:ptCount val="1"/>
                <c:pt idx="0">
                  <c:v>Disagree strongly</c:v>
                </c:pt>
              </c:strCache>
            </c:strRef>
          </c:tx>
          <c:spPr>
            <a:solidFill>
              <a:schemeClr val="accent4"/>
            </a:solidFill>
            <a:ln>
              <a:noFill/>
            </a:ln>
            <a:effectLst/>
          </c:spPr>
          <c:invertIfNegative val="0"/>
          <c:cat>
            <c:strRef>
              <c:f>Sheet1!$A$2:$A$4</c:f>
              <c:strCache>
                <c:ptCount val="3"/>
                <c:pt idx="0">
                  <c:v>I'm excited about the future </c:v>
                </c:pt>
                <c:pt idx="1">
                  <c:v>I feel able to pursue what I want to do once I leave school</c:v>
                </c:pt>
                <c:pt idx="2">
                  <c:v>I have things I want to achieve</c:v>
                </c:pt>
              </c:strCache>
            </c:strRef>
          </c:cat>
          <c:val>
            <c:numRef>
              <c:f>Sheet1!$F$2:$F$4</c:f>
              <c:numCache>
                <c:formatCode>0%</c:formatCode>
                <c:ptCount val="3"/>
                <c:pt idx="0">
                  <c:v>7.0000000000000007E-2</c:v>
                </c:pt>
                <c:pt idx="1">
                  <c:v>0.04</c:v>
                </c:pt>
                <c:pt idx="2">
                  <c:v>0.02</c:v>
                </c:pt>
              </c:numCache>
            </c:numRef>
          </c:val>
          <c:extLst>
            <c:ext xmlns:c16="http://schemas.microsoft.com/office/drawing/2014/chart" uri="{C3380CC4-5D6E-409C-BE32-E72D297353CC}">
              <c16:uniqueId val="{00000004-306B-4D56-AA94-139CD983688F}"/>
            </c:ext>
          </c:extLst>
        </c:ser>
        <c:dLbls>
          <c:showLegendKey val="0"/>
          <c:showVal val="0"/>
          <c:showCatName val="0"/>
          <c:showSerName val="0"/>
          <c:showPercent val="0"/>
          <c:showBubbleSize val="0"/>
        </c:dLbls>
        <c:gapWidth val="80"/>
        <c:overlap val="100"/>
        <c:axId val="534728248"/>
        <c:axId val="534717272"/>
      </c:barChart>
      <c:catAx>
        <c:axId val="53472824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17272"/>
        <c:crosses val="autoZero"/>
        <c:auto val="1"/>
        <c:lblAlgn val="ctr"/>
        <c:lblOffset val="100"/>
        <c:noMultiLvlLbl val="0"/>
      </c:catAx>
      <c:valAx>
        <c:axId val="5347172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347282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890122491916947"/>
          <c:y val="4.0164777542772499E-2"/>
          <c:w val="0.70901496712687095"/>
          <c:h val="0.7456819885397822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64A-4668-A0D7-14D3698DA83E}"/>
                </c:ext>
              </c:extLst>
            </c:dLbl>
            <c:dLbl>
              <c:idx val="3"/>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64A-4668-A0D7-14D3698DA83E}"/>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Less than 1 hour</c:v>
                </c:pt>
                <c:pt idx="2">
                  <c:v>Between 1 and 3 hours</c:v>
                </c:pt>
                <c:pt idx="3">
                  <c:v>More than 3 hours</c:v>
                </c:pt>
              </c:strCache>
            </c:strRef>
          </c:cat>
          <c:val>
            <c:numRef>
              <c:f>Sheet1!$B$2:$B$5</c:f>
              <c:numCache>
                <c:formatCode>0%</c:formatCode>
                <c:ptCount val="4"/>
                <c:pt idx="0">
                  <c:v>0.03</c:v>
                </c:pt>
                <c:pt idx="1">
                  <c:v>0.02</c:v>
                </c:pt>
                <c:pt idx="2">
                  <c:v>0.23</c:v>
                </c:pt>
                <c:pt idx="3">
                  <c:v>0.73</c:v>
                </c:pt>
              </c:numCache>
            </c:numRef>
          </c:val>
          <c:extLst>
            <c:ext xmlns:c16="http://schemas.microsoft.com/office/drawing/2014/chart" uri="{C3380CC4-5D6E-409C-BE32-E72D297353CC}">
              <c16:uniqueId val="{00000002-E1D0-4CAD-BCD8-0ADDC1134B8C}"/>
            </c:ext>
          </c:extLst>
        </c:ser>
        <c:ser>
          <c:idx val="1"/>
          <c:order val="1"/>
          <c:tx>
            <c:strRef>
              <c:f>Sheet1!$C$1</c:f>
              <c:strCache>
                <c:ptCount val="1"/>
                <c:pt idx="0">
                  <c:v>2022</c:v>
                </c:pt>
              </c:strCache>
            </c:strRef>
          </c:tx>
          <c:spPr>
            <a:solidFill>
              <a:srgbClr val="008E9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C37-47AC-BBBC-7B79DC55F6C7}"/>
                </c:ext>
              </c:extLst>
            </c:dLbl>
            <c:dLbl>
              <c:idx val="3"/>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C37-47AC-BBBC-7B79DC55F6C7}"/>
                </c:ext>
              </c:extLst>
            </c:dLbl>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Less than 1 hour</c:v>
                </c:pt>
                <c:pt idx="2">
                  <c:v>Between 1 and 3 hours</c:v>
                </c:pt>
                <c:pt idx="3">
                  <c:v>More than 3 hours</c:v>
                </c:pt>
              </c:strCache>
            </c:strRef>
          </c:cat>
          <c:val>
            <c:numRef>
              <c:f>Sheet1!$C$2:$C$5</c:f>
              <c:numCache>
                <c:formatCode>0%</c:formatCode>
                <c:ptCount val="4"/>
                <c:pt idx="0">
                  <c:v>0.03</c:v>
                </c:pt>
                <c:pt idx="1">
                  <c:v>0.04</c:v>
                </c:pt>
                <c:pt idx="2">
                  <c:v>0.21</c:v>
                </c:pt>
                <c:pt idx="3">
                  <c:v>0.72</c:v>
                </c:pt>
              </c:numCache>
            </c:numRef>
          </c:val>
          <c:extLst>
            <c:ext xmlns:c16="http://schemas.microsoft.com/office/drawing/2014/chart" uri="{C3380CC4-5D6E-409C-BE32-E72D297353CC}">
              <c16:uniqueId val="{00000002-A197-49DB-971C-E2C5401AD4CA}"/>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2-9D70-47CD-8479-9B6E9719CDC0}"/>
              </c:ext>
            </c:extLst>
          </c:dPt>
          <c:dLbls>
            <c:dLbl>
              <c:idx val="0"/>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9D70-47CD-8479-9B6E9719CDC0}"/>
                </c:ext>
              </c:extLst>
            </c:dLbl>
            <c:dLbl>
              <c:idx val="1"/>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5CF-405A-870F-9FCBFAAA60CB}"/>
                </c:ext>
              </c:extLst>
            </c:dLbl>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Less than 1 hour</c:v>
                </c:pt>
                <c:pt idx="2">
                  <c:v>Between 1 and 3 hours</c:v>
                </c:pt>
                <c:pt idx="3">
                  <c:v>More than 3 hours</c:v>
                </c:pt>
              </c:strCache>
            </c:strRef>
          </c:cat>
          <c:val>
            <c:numRef>
              <c:f>Sheet1!$D$2:$D$5</c:f>
              <c:numCache>
                <c:formatCode>0%</c:formatCode>
                <c:ptCount val="4"/>
                <c:pt idx="0">
                  <c:v>0.02</c:v>
                </c:pt>
                <c:pt idx="1">
                  <c:v>0.03</c:v>
                </c:pt>
                <c:pt idx="2">
                  <c:v>0.19</c:v>
                </c:pt>
                <c:pt idx="3">
                  <c:v>0.76</c:v>
                </c:pt>
              </c:numCache>
            </c:numRef>
          </c:val>
          <c:extLst>
            <c:ext xmlns:c16="http://schemas.microsoft.com/office/drawing/2014/chart" uri="{C3380CC4-5D6E-409C-BE32-E72D297353CC}">
              <c16:uniqueId val="{00000003-036B-44E2-A0C4-645E2F271F05}"/>
            </c:ext>
          </c:extLst>
        </c:ser>
        <c:dLbls>
          <c:showLegendKey val="0"/>
          <c:showVal val="0"/>
          <c:showCatName val="0"/>
          <c:showSerName val="0"/>
          <c:showPercent val="0"/>
          <c:showBubbleSize val="0"/>
        </c:dLbls>
        <c:gapWidth val="80"/>
        <c:overlap val="-25"/>
        <c:axId val="527163328"/>
        <c:axId val="527162936"/>
      </c:barChart>
      <c:valAx>
        <c:axId val="5271629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63328"/>
        <c:crosses val="autoZero"/>
        <c:crossBetween val="between"/>
      </c:valAx>
      <c:catAx>
        <c:axId val="5271633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27162936"/>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6474103596642526"/>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Sheet1!$A$2:$A$8</c:f>
              <c:strCache>
                <c:ptCount val="7"/>
                <c:pt idx="0">
                  <c:v>I don't think there are any negative effects on me</c:v>
                </c:pt>
                <c:pt idx="1">
                  <c:v>Other negative effects</c:v>
                </c:pt>
                <c:pt idx="2">
                  <c:v>My Friendships </c:v>
                </c:pt>
                <c:pt idx="3">
                  <c:v>My mood or mental health</c:v>
                </c:pt>
                <c:pt idx="4">
                  <c:v>My Schoolwork</c:v>
                </c:pt>
                <c:pt idx="5">
                  <c:v>On spending time with family </c:v>
                </c:pt>
                <c:pt idx="6">
                  <c:v>On my sleep</c:v>
                </c:pt>
              </c:strCache>
            </c:strRef>
          </c:cat>
          <c:val>
            <c:numRef>
              <c:f>Sheet1!$B$2:$B$8</c:f>
              <c:numCache>
                <c:formatCode>0%</c:formatCode>
                <c:ptCount val="7"/>
                <c:pt idx="0">
                  <c:v>0.53</c:v>
                </c:pt>
                <c:pt idx="1">
                  <c:v>0.03</c:v>
                </c:pt>
                <c:pt idx="2">
                  <c:v>0.05</c:v>
                </c:pt>
                <c:pt idx="3">
                  <c:v>0.17</c:v>
                </c:pt>
                <c:pt idx="4">
                  <c:v>0.18</c:v>
                </c:pt>
                <c:pt idx="5">
                  <c:v>0.21</c:v>
                </c:pt>
                <c:pt idx="6">
                  <c:v>0.3</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2022</c:v>
                </c:pt>
              </c:strCache>
            </c:strRef>
          </c:tx>
          <c:spPr>
            <a:solidFill>
              <a:srgbClr val="008E91"/>
            </a:solidFill>
          </c:spPr>
          <c:invertIfNegative val="0"/>
          <c:dLbls>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Sheet1!$A$2:$A$8</c:f>
              <c:strCache>
                <c:ptCount val="7"/>
                <c:pt idx="0">
                  <c:v>I don't think there are any negative effects on me</c:v>
                </c:pt>
                <c:pt idx="1">
                  <c:v>Other negative effects</c:v>
                </c:pt>
                <c:pt idx="2">
                  <c:v>My Friendships </c:v>
                </c:pt>
                <c:pt idx="3">
                  <c:v>My mood or mental health</c:v>
                </c:pt>
                <c:pt idx="4">
                  <c:v>My Schoolwork</c:v>
                </c:pt>
                <c:pt idx="5">
                  <c:v>On spending time with family </c:v>
                </c:pt>
                <c:pt idx="6">
                  <c:v>On my sleep</c:v>
                </c:pt>
              </c:strCache>
            </c:strRef>
          </c:cat>
          <c:val>
            <c:numRef>
              <c:f>Sheet1!$C$2:$C$8</c:f>
              <c:numCache>
                <c:formatCode>0%</c:formatCode>
                <c:ptCount val="7"/>
                <c:pt idx="0">
                  <c:v>0.55000000000000004</c:v>
                </c:pt>
                <c:pt idx="1">
                  <c:v>0.03</c:v>
                </c:pt>
                <c:pt idx="2">
                  <c:v>0.06</c:v>
                </c:pt>
                <c:pt idx="3">
                  <c:v>0.18</c:v>
                </c:pt>
                <c:pt idx="4">
                  <c:v>0.15</c:v>
                </c:pt>
                <c:pt idx="5">
                  <c:v>0.19</c:v>
                </c:pt>
                <c:pt idx="6">
                  <c:v>0.3</c:v>
                </c:pt>
              </c:numCache>
            </c:numRef>
          </c:val>
          <c:extLst>
            <c:ext xmlns:c16="http://schemas.microsoft.com/office/drawing/2014/chart" uri="{C3380CC4-5D6E-409C-BE32-E72D297353CC}">
              <c16:uniqueId val="{00000000-DFCD-4A0F-A483-B7784AA8674C}"/>
            </c:ext>
          </c:extLst>
        </c:ser>
        <c:ser>
          <c:idx val="2"/>
          <c:order val="2"/>
          <c:tx>
            <c:strRef>
              <c:f>Sheet1!$D$1</c:f>
              <c:strCache>
                <c:ptCount val="1"/>
                <c:pt idx="0">
                  <c:v>2021</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Sheet1!$A$2:$A$8</c:f>
              <c:strCache>
                <c:ptCount val="7"/>
                <c:pt idx="0">
                  <c:v>I don't think there are any negative effects on me</c:v>
                </c:pt>
                <c:pt idx="1">
                  <c:v>Other negative effects</c:v>
                </c:pt>
                <c:pt idx="2">
                  <c:v>My Friendships </c:v>
                </c:pt>
                <c:pt idx="3">
                  <c:v>My mood or mental health</c:v>
                </c:pt>
                <c:pt idx="4">
                  <c:v>My Schoolwork</c:v>
                </c:pt>
                <c:pt idx="5">
                  <c:v>On spending time with family </c:v>
                </c:pt>
                <c:pt idx="6">
                  <c:v>On my sleep</c:v>
                </c:pt>
              </c:strCache>
            </c:strRef>
          </c:cat>
          <c:val>
            <c:numRef>
              <c:f>Sheet1!$D$2:$D$8</c:f>
              <c:numCache>
                <c:formatCode>0%</c:formatCode>
                <c:ptCount val="7"/>
                <c:pt idx="0">
                  <c:v>0.51</c:v>
                </c:pt>
                <c:pt idx="1">
                  <c:v>0.03</c:v>
                </c:pt>
                <c:pt idx="2">
                  <c:v>0.06</c:v>
                </c:pt>
                <c:pt idx="3">
                  <c:v>0.21</c:v>
                </c:pt>
                <c:pt idx="4">
                  <c:v>0.2</c:v>
                </c:pt>
                <c:pt idx="5">
                  <c:v>0.22</c:v>
                </c:pt>
                <c:pt idx="6">
                  <c:v>0.28999999999999998</c:v>
                </c:pt>
              </c:numCache>
            </c:numRef>
          </c:val>
          <c:extLst>
            <c:ext xmlns:c16="http://schemas.microsoft.com/office/drawing/2014/chart" uri="{C3380CC4-5D6E-409C-BE32-E72D297353CC}">
              <c16:uniqueId val="{00000000-1B1A-4713-8CBD-52FE8F14C744}"/>
            </c:ext>
          </c:extLst>
        </c:ser>
        <c:dLbls>
          <c:showLegendKey val="0"/>
          <c:showVal val="0"/>
          <c:showCatName val="0"/>
          <c:showSerName val="0"/>
          <c:showPercent val="0"/>
          <c:showBubbleSize val="0"/>
        </c:dLbls>
        <c:gapWidth val="80"/>
        <c:overlap val="-12"/>
        <c:axId val="527152744"/>
        <c:axId val="527160192"/>
      </c:barChart>
      <c:valAx>
        <c:axId val="527160192"/>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200">
                <a:solidFill>
                  <a:schemeClr val="tx1">
                    <a:lumMod val="75000"/>
                    <a:lumOff val="25000"/>
                  </a:schemeClr>
                </a:solidFill>
              </a:defRPr>
            </a:pPr>
            <a:endParaRPr lang="en-US"/>
          </a:p>
        </c:txPr>
        <c:crossAx val="527152744"/>
        <c:crosses val="autoZero"/>
        <c:crossBetween val="between"/>
      </c:valAx>
      <c:catAx>
        <c:axId val="5271527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200">
                <a:solidFill>
                  <a:schemeClr val="tx1">
                    <a:lumMod val="75000"/>
                    <a:lumOff val="25000"/>
                  </a:schemeClr>
                </a:solidFill>
              </a:defRPr>
            </a:pPr>
            <a:endParaRPr lang="en-US"/>
          </a:p>
        </c:txPr>
        <c:crossAx val="527160192"/>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1"/>
              <c:layout>
                <c:manualLayout>
                  <c:x val="-1.9011205330103028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D19-4D9F-AC5E-1780D7F5A762}"/>
                </c:ext>
              </c:extLst>
            </c:dLbl>
            <c:dLbl>
              <c:idx val="2"/>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F872-4BA1-A3D0-B971E4E8335D}"/>
                </c:ext>
              </c:extLst>
            </c:dLbl>
            <c:dLbl>
              <c:idx val="3"/>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F872-4BA1-A3D0-B971E4E8335D}"/>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breakfast options available at home</c:v>
                </c:pt>
                <c:pt idx="1">
                  <c:v>Don't like the breakfast options available</c:v>
                </c:pt>
                <c:pt idx="2">
                  <c:v>Not enough time to eat</c:v>
                </c:pt>
                <c:pt idx="3">
                  <c:v>Don't feel hungry</c:v>
                </c:pt>
              </c:strCache>
            </c:strRef>
          </c:cat>
          <c:val>
            <c:numRef>
              <c:f>Sheet1!$B$2:$B$5</c:f>
              <c:numCache>
                <c:formatCode>0%</c:formatCode>
                <c:ptCount val="4"/>
                <c:pt idx="0">
                  <c:v>0.03</c:v>
                </c:pt>
                <c:pt idx="1">
                  <c:v>0.05</c:v>
                </c:pt>
                <c:pt idx="2">
                  <c:v>0.42</c:v>
                </c:pt>
                <c:pt idx="3">
                  <c:v>0.71</c:v>
                </c:pt>
              </c:numCache>
            </c:numRef>
          </c:val>
          <c:extLst>
            <c:ext xmlns:c16="http://schemas.microsoft.com/office/drawing/2014/chart" uri="{C3380CC4-5D6E-409C-BE32-E72D297353CC}">
              <c16:uniqueId val="{00000002-0B51-4E37-AA5E-1473129F79B3}"/>
            </c:ext>
          </c:extLst>
        </c:ser>
        <c:dLbls>
          <c:showLegendKey val="0"/>
          <c:showVal val="0"/>
          <c:showCatName val="0"/>
          <c:showSerName val="0"/>
          <c:showPercent val="0"/>
          <c:showBubbleSize val="0"/>
        </c:dLbls>
        <c:gapWidth val="80"/>
        <c:overlap val="-25"/>
        <c:axId val="418838872"/>
        <c:axId val="418835344"/>
      </c:barChart>
      <c:valAx>
        <c:axId val="418835344"/>
        <c:scaling>
          <c:orientation val="minMax"/>
          <c:max val="0.8"/>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18838872"/>
        <c:crosses val="autoZero"/>
        <c:crossBetween val="between"/>
      </c:valAx>
      <c:catAx>
        <c:axId val="4188388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188353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7874798466294268"/>
        </c:manualLayout>
      </c:layout>
      <c:barChart>
        <c:barDir val="bar"/>
        <c:grouping val="clustered"/>
        <c:varyColors val="0"/>
        <c:ser>
          <c:idx val="0"/>
          <c:order val="0"/>
          <c:tx>
            <c:strRef>
              <c:f>Sheet1!$B$1</c:f>
              <c:strCache>
                <c:ptCount val="1"/>
                <c:pt idx="0">
                  <c:v>2023</c:v>
                </c:pt>
              </c:strCache>
            </c:strRef>
          </c:tx>
          <c:invertIfNegative val="0"/>
          <c:dLbls>
            <c:dLbl>
              <c:idx val="0"/>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F42-4152-90EA-6012AB8F6E2F}"/>
                </c:ext>
              </c:extLst>
            </c:dLbl>
            <c:dLbl>
              <c:idx val="2"/>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F42-4152-90EA-6012AB8F6E2F}"/>
                </c:ext>
              </c:extLst>
            </c:dLbl>
            <c:dLbl>
              <c:idx val="3"/>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F42-4152-90EA-6012AB8F6E2F}"/>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Sheet1!$B$2:$B$11</c:f>
              <c:numCache>
                <c:formatCode>0%</c:formatCode>
                <c:ptCount val="10"/>
                <c:pt idx="0">
                  <c:v>0.01</c:v>
                </c:pt>
                <c:pt idx="1">
                  <c:v>0.05</c:v>
                </c:pt>
                <c:pt idx="2">
                  <c:v>0.02</c:v>
                </c:pt>
                <c:pt idx="3">
                  <c:v>0.02</c:v>
                </c:pt>
                <c:pt idx="4">
                  <c:v>0.05</c:v>
                </c:pt>
                <c:pt idx="5">
                  <c:v>0.36</c:v>
                </c:pt>
                <c:pt idx="6">
                  <c:v>0.53</c:v>
                </c:pt>
                <c:pt idx="7">
                  <c:v>0.55000000000000004</c:v>
                </c:pt>
                <c:pt idx="8">
                  <c:v>0.64</c:v>
                </c:pt>
                <c:pt idx="9">
                  <c:v>0.93</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2022</c:v>
                </c:pt>
              </c:strCache>
            </c:strRef>
          </c:tx>
          <c:spPr>
            <a:solidFill>
              <a:srgbClr val="008E91"/>
            </a:solidFill>
            <a:ln>
              <a:noFill/>
            </a:ln>
          </c:spPr>
          <c:invertIfNegative val="0"/>
          <c:dLbls>
            <c:dLbl>
              <c:idx val="0"/>
              <c:spPr>
                <a:noFill/>
                <a:ln>
                  <a:noFill/>
                </a:ln>
                <a:effectLst/>
              </c:spPr>
              <c:txPr>
                <a:bodyPr wrap="square" lIns="38100" tIns="19050" rIns="38100" bIns="19050" anchor="ctr">
                  <a:spAutoFit/>
                </a:bodyPr>
                <a:lstStyle/>
                <a:p>
                  <a:pPr>
                    <a:defRPr sz="900">
                      <a:solidFill>
                        <a:schemeClr val="tx1"/>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13D-4F6E-ACF0-C2C67C3CEA83}"/>
                </c:ext>
              </c:extLst>
            </c:dLbl>
            <c:dLbl>
              <c:idx val="1"/>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13D-4F6E-ACF0-C2C67C3CEA83}"/>
                </c:ext>
              </c:extLst>
            </c:dLbl>
            <c:dLbl>
              <c:idx val="2"/>
              <c:spPr>
                <a:noFill/>
                <a:ln>
                  <a:noFill/>
                </a:ln>
                <a:effectLst/>
              </c:spPr>
              <c:txPr>
                <a:bodyPr wrap="square" lIns="38100" tIns="19050" rIns="38100" bIns="19050" anchor="ctr">
                  <a:spAutoFit/>
                </a:bodyPr>
                <a:lstStyle/>
                <a:p>
                  <a:pPr>
                    <a:defRPr sz="900">
                      <a:solidFill>
                        <a:schemeClr val="tx1"/>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13D-4F6E-ACF0-C2C67C3CEA83}"/>
                </c:ext>
              </c:extLst>
            </c:dLbl>
            <c:dLbl>
              <c:idx val="3"/>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C13D-4F6E-ACF0-C2C67C3CEA83}"/>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Sheet1!$C$2:$C$11</c:f>
              <c:numCache>
                <c:formatCode>0%</c:formatCode>
                <c:ptCount val="10"/>
                <c:pt idx="0">
                  <c:v>0.01</c:v>
                </c:pt>
                <c:pt idx="1">
                  <c:v>0.03</c:v>
                </c:pt>
                <c:pt idx="2">
                  <c:v>0.02</c:v>
                </c:pt>
                <c:pt idx="3">
                  <c:v>0.02</c:v>
                </c:pt>
                <c:pt idx="4">
                  <c:v>7.0000000000000007E-2</c:v>
                </c:pt>
                <c:pt idx="5">
                  <c:v>0.31</c:v>
                </c:pt>
                <c:pt idx="6">
                  <c:v>0.53</c:v>
                </c:pt>
                <c:pt idx="7">
                  <c:v>0.56000000000000005</c:v>
                </c:pt>
                <c:pt idx="8">
                  <c:v>0.62</c:v>
                </c:pt>
                <c:pt idx="9">
                  <c:v>0.94</c:v>
                </c:pt>
              </c:numCache>
            </c:numRef>
          </c:val>
          <c:extLst>
            <c:ext xmlns:c16="http://schemas.microsoft.com/office/drawing/2014/chart" uri="{C3380CC4-5D6E-409C-BE32-E72D297353CC}">
              <c16:uniqueId val="{00000000-0B6E-4F92-812A-D8070CC447BF}"/>
            </c:ext>
          </c:extLst>
        </c:ser>
        <c:ser>
          <c:idx val="2"/>
          <c:order val="2"/>
          <c:tx>
            <c:strRef>
              <c:f>Sheet1!$D$1</c:f>
              <c:strCache>
                <c:ptCount val="1"/>
                <c:pt idx="0">
                  <c:v>2021</c:v>
                </c:pt>
              </c:strCache>
            </c:strRef>
          </c:tx>
          <c:spPr>
            <a:solidFill>
              <a:schemeClr val="accent5">
                <a:lumMod val="50000"/>
              </a:schemeClr>
            </a:solidFill>
          </c:spPr>
          <c:invertIfNegative val="0"/>
          <c:dLbls>
            <c:dLbl>
              <c:idx val="0"/>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E73-405B-99F4-7964AD9B4A35}"/>
                </c:ext>
              </c:extLst>
            </c:dLbl>
            <c:dLbl>
              <c:idx val="1"/>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E73-405B-99F4-7964AD9B4A35}"/>
                </c:ext>
              </c:extLst>
            </c:dLbl>
            <c:dLbl>
              <c:idx val="2"/>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E73-405B-99F4-7964AD9B4A35}"/>
                </c:ext>
              </c:extLst>
            </c:dLbl>
            <c:dLbl>
              <c:idx val="3"/>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E73-405B-99F4-7964AD9B4A35}"/>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Sheet1!$A$2:$A$11</c:f>
              <c:strCache>
                <c:ptCount val="10"/>
                <c:pt idx="0">
                  <c:v>I don't go online at home</c:v>
                </c:pt>
                <c:pt idx="1">
                  <c:v>Something else</c:v>
                </c:pt>
                <c:pt idx="2">
                  <c:v>A shared mobile phone</c:v>
                </c:pt>
                <c:pt idx="3">
                  <c:v>A shared tablet</c:v>
                </c:pt>
                <c:pt idx="4">
                  <c:v>A shared laptop or computer</c:v>
                </c:pt>
                <c:pt idx="5">
                  <c:v>My own tablet</c:v>
                </c:pt>
                <c:pt idx="6">
                  <c:v>My own laptop or computer</c:v>
                </c:pt>
                <c:pt idx="7">
                  <c:v>A games console</c:v>
                </c:pt>
                <c:pt idx="8">
                  <c:v>A smart TV</c:v>
                </c:pt>
                <c:pt idx="9">
                  <c:v>My own mobile phone</c:v>
                </c:pt>
              </c:strCache>
            </c:strRef>
          </c:cat>
          <c:val>
            <c:numRef>
              <c:f>Sheet1!$D$2:$D$11</c:f>
              <c:numCache>
                <c:formatCode>0%</c:formatCode>
                <c:ptCount val="10"/>
                <c:pt idx="0">
                  <c:v>0.01</c:v>
                </c:pt>
                <c:pt idx="1">
                  <c:v>0.04</c:v>
                </c:pt>
                <c:pt idx="2">
                  <c:v>0.02</c:v>
                </c:pt>
                <c:pt idx="3">
                  <c:v>0.03</c:v>
                </c:pt>
                <c:pt idx="4">
                  <c:v>7.0000000000000007E-2</c:v>
                </c:pt>
                <c:pt idx="5">
                  <c:v>0.31</c:v>
                </c:pt>
                <c:pt idx="6">
                  <c:v>0.57999999999999996</c:v>
                </c:pt>
                <c:pt idx="7">
                  <c:v>0.54</c:v>
                </c:pt>
                <c:pt idx="8">
                  <c:v>0.59</c:v>
                </c:pt>
                <c:pt idx="9">
                  <c:v>0.95</c:v>
                </c:pt>
              </c:numCache>
            </c:numRef>
          </c:val>
          <c:extLst>
            <c:ext xmlns:c16="http://schemas.microsoft.com/office/drawing/2014/chart" uri="{C3380CC4-5D6E-409C-BE32-E72D297353CC}">
              <c16:uniqueId val="{00000000-78B7-4563-B700-04674F3D8B97}"/>
            </c:ext>
          </c:extLst>
        </c:ser>
        <c:dLbls>
          <c:showLegendKey val="0"/>
          <c:showVal val="0"/>
          <c:showCatName val="0"/>
          <c:showSerName val="0"/>
          <c:showPercent val="0"/>
          <c:showBubbleSize val="0"/>
        </c:dLbls>
        <c:gapWidth val="80"/>
        <c:overlap val="-12"/>
        <c:axId val="527161368"/>
        <c:axId val="527160584"/>
      </c:barChart>
      <c:valAx>
        <c:axId val="527160584"/>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200">
                <a:solidFill>
                  <a:schemeClr val="tx1">
                    <a:lumMod val="75000"/>
                    <a:lumOff val="25000"/>
                  </a:schemeClr>
                </a:solidFill>
              </a:defRPr>
            </a:pPr>
            <a:endParaRPr lang="en-US"/>
          </a:p>
        </c:txPr>
        <c:crossAx val="527161368"/>
        <c:crosses val="autoZero"/>
        <c:crossBetween val="between"/>
      </c:valAx>
      <c:catAx>
        <c:axId val="5271613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200">
                <a:solidFill>
                  <a:schemeClr val="tx1">
                    <a:lumMod val="75000"/>
                    <a:lumOff val="25000"/>
                  </a:schemeClr>
                </a:solidFill>
              </a:defRPr>
            </a:pPr>
            <a:endParaRPr lang="en-US"/>
          </a:p>
        </c:txPr>
        <c:crossAx val="527160584"/>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321768537074154"/>
          <c:y val="3.3776979548859241E-2"/>
          <c:w val="0.61337271061109566"/>
          <c:h val="0.87641349321352302"/>
        </c:manualLayout>
      </c:layout>
      <c:barChart>
        <c:barDir val="bar"/>
        <c:grouping val="clustered"/>
        <c:varyColors val="0"/>
        <c:ser>
          <c:idx val="0"/>
          <c:order val="0"/>
          <c:tx>
            <c:strRef>
              <c:f>Sheet1!$B$1</c:f>
              <c:strCache>
                <c:ptCount val="1"/>
                <c:pt idx="0">
                  <c:v>2023</c:v>
                </c:pt>
              </c:strCache>
            </c:strRef>
          </c:tx>
          <c:spPr>
            <a:ln>
              <a:noFill/>
            </a:ln>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Sheet1!$B$2:$B$9</c:f>
              <c:numCache>
                <c:formatCode>0%</c:formatCode>
                <c:ptCount val="8"/>
                <c:pt idx="0">
                  <c:v>0.26</c:v>
                </c:pt>
                <c:pt idx="1">
                  <c:v>0.26</c:v>
                </c:pt>
                <c:pt idx="2">
                  <c:v>0.28000000000000003</c:v>
                </c:pt>
                <c:pt idx="3">
                  <c:v>0.44</c:v>
                </c:pt>
                <c:pt idx="4">
                  <c:v>0.44</c:v>
                </c:pt>
                <c:pt idx="5">
                  <c:v>0.46</c:v>
                </c:pt>
                <c:pt idx="6">
                  <c:v>0.66</c:v>
                </c:pt>
                <c:pt idx="7">
                  <c:v>0.73</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2022</c:v>
                </c:pt>
              </c:strCache>
            </c:strRef>
          </c:tx>
          <c:spPr>
            <a:solidFill>
              <a:srgbClr val="008E91"/>
            </a:solidFill>
            <a:ln>
              <a:noFill/>
            </a:ln>
          </c:spPr>
          <c:invertIfNegative val="0"/>
          <c:dLbls>
            <c:spPr>
              <a:noFill/>
              <a:ln>
                <a:noFill/>
              </a:ln>
              <a:effectLst/>
            </c:spPr>
            <c:txPr>
              <a:bodyPr wrap="square" lIns="38100" tIns="19050" rIns="38100" bIns="19050" anchor="ctr">
                <a:spAutoFit/>
              </a:bodyPr>
              <a:lstStyle/>
              <a:p>
                <a:pPr>
                  <a:defRPr sz="10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Sheet1!$C$2:$C$9</c:f>
              <c:numCache>
                <c:formatCode>0%</c:formatCode>
                <c:ptCount val="8"/>
                <c:pt idx="0">
                  <c:v>0.24</c:v>
                </c:pt>
                <c:pt idx="1">
                  <c:v>0.26</c:v>
                </c:pt>
                <c:pt idx="2">
                  <c:v>0.22</c:v>
                </c:pt>
                <c:pt idx="3">
                  <c:v>0.41</c:v>
                </c:pt>
                <c:pt idx="4">
                  <c:v>0.42</c:v>
                </c:pt>
                <c:pt idx="5">
                  <c:v>0.43</c:v>
                </c:pt>
                <c:pt idx="6">
                  <c:v>0.61</c:v>
                </c:pt>
                <c:pt idx="7">
                  <c:v>0.69</c:v>
                </c:pt>
              </c:numCache>
            </c:numRef>
          </c:val>
          <c:extLst>
            <c:ext xmlns:c16="http://schemas.microsoft.com/office/drawing/2014/chart" uri="{C3380CC4-5D6E-409C-BE32-E72D297353CC}">
              <c16:uniqueId val="{00000000-09C3-4284-89AE-B5ACE8CEA5F8}"/>
            </c:ext>
          </c:extLst>
        </c:ser>
        <c:ser>
          <c:idx val="2"/>
          <c:order val="2"/>
          <c:tx>
            <c:strRef>
              <c:f>Sheet1!$D$1</c:f>
              <c:strCache>
                <c:ptCount val="1"/>
                <c:pt idx="0">
                  <c:v>2021</c:v>
                </c:pt>
              </c:strCache>
            </c:strRef>
          </c:tx>
          <c:spPr>
            <a:solidFill>
              <a:schemeClr val="accent5">
                <a:lumMod val="50000"/>
              </a:schemeClr>
            </a:solidFill>
            <a:ln>
              <a:noFill/>
            </a:ln>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Have rules about what times you can go online</c:v>
                </c:pt>
                <c:pt idx="1">
                  <c:v>Have rules about how long you can be online</c:v>
                </c:pt>
                <c:pt idx="2">
                  <c:v>Watch what you are doing online</c:v>
                </c:pt>
                <c:pt idx="3">
                  <c:v>Tell you to explore and learn things on the internet</c:v>
                </c:pt>
                <c:pt idx="4">
                  <c:v>Talk to you about what you do online</c:v>
                </c:pt>
                <c:pt idx="5">
                  <c:v>Know your passwords for online sites or apps</c:v>
                </c:pt>
                <c:pt idx="6">
                  <c:v>Explain why some sites or apps are appropriate or inappropriate</c:v>
                </c:pt>
                <c:pt idx="7">
                  <c:v>Help you when something online bothers you </c:v>
                </c:pt>
              </c:strCache>
            </c:strRef>
          </c:cat>
          <c:val>
            <c:numRef>
              <c:f>Sheet1!$D$2:$D$9</c:f>
              <c:numCache>
                <c:formatCode>0%</c:formatCode>
                <c:ptCount val="8"/>
                <c:pt idx="0">
                  <c:v>0.28000000000000003</c:v>
                </c:pt>
                <c:pt idx="1">
                  <c:v>0.27</c:v>
                </c:pt>
                <c:pt idx="2">
                  <c:v>0.27</c:v>
                </c:pt>
                <c:pt idx="3">
                  <c:v>0.38</c:v>
                </c:pt>
                <c:pt idx="4">
                  <c:v>0.45</c:v>
                </c:pt>
                <c:pt idx="5">
                  <c:v>0.42</c:v>
                </c:pt>
                <c:pt idx="6">
                  <c:v>0.67</c:v>
                </c:pt>
                <c:pt idx="7">
                  <c:v>0.73</c:v>
                </c:pt>
              </c:numCache>
            </c:numRef>
          </c:val>
          <c:extLst>
            <c:ext xmlns:c16="http://schemas.microsoft.com/office/drawing/2014/chart" uri="{C3380CC4-5D6E-409C-BE32-E72D297353CC}">
              <c16:uniqueId val="{00000000-1C48-4F2D-9F47-27F2F6BE0B3D}"/>
            </c:ext>
          </c:extLst>
        </c:ser>
        <c:dLbls>
          <c:showLegendKey val="0"/>
          <c:showVal val="0"/>
          <c:showCatName val="0"/>
          <c:showSerName val="0"/>
          <c:showPercent val="0"/>
          <c:showBubbleSize val="0"/>
        </c:dLbls>
        <c:gapWidth val="80"/>
        <c:overlap val="-12"/>
        <c:axId val="527175088"/>
        <c:axId val="527166072"/>
      </c:barChart>
      <c:valAx>
        <c:axId val="527166072"/>
        <c:scaling>
          <c:orientation val="minMax"/>
        </c:scaling>
        <c:delete val="0"/>
        <c:axPos val="b"/>
        <c:majorGridlines>
          <c:spPr>
            <a:ln w="9525" cap="flat" cmpd="sng" algn="ctr">
              <a:solidFill>
                <a:srgbClr val="D9D9D9"/>
              </a:solidFill>
              <a:round/>
            </a:ln>
            <a:effectLst/>
          </c:spPr>
        </c:majorGridlines>
        <c:numFmt formatCode="0%" sourceLinked="0"/>
        <c:majorTickMark val="out"/>
        <c:minorTickMark val="none"/>
        <c:tickLblPos val="nextTo"/>
        <c:spPr>
          <a:noFill/>
          <a:ln>
            <a:noFill/>
          </a:ln>
          <a:effectLst/>
        </c:spPr>
        <c:txPr>
          <a:bodyPr rot="-60000000" vert="horz"/>
          <a:lstStyle/>
          <a:p>
            <a:pPr>
              <a:defRPr sz="1200">
                <a:solidFill>
                  <a:schemeClr val="tx1">
                    <a:lumMod val="75000"/>
                    <a:lumOff val="25000"/>
                  </a:schemeClr>
                </a:solidFill>
              </a:defRPr>
            </a:pPr>
            <a:endParaRPr lang="en-US"/>
          </a:p>
        </c:txPr>
        <c:crossAx val="527175088"/>
        <c:crosses val="autoZero"/>
        <c:crossBetween val="between"/>
      </c:valAx>
      <c:catAx>
        <c:axId val="5271750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200">
                <a:solidFill>
                  <a:schemeClr val="tx1">
                    <a:lumMod val="75000"/>
                    <a:lumOff val="25000"/>
                  </a:schemeClr>
                </a:solidFill>
              </a:defRPr>
            </a:pPr>
            <a:endParaRPr lang="en-US"/>
          </a:p>
        </c:txPr>
        <c:crossAx val="527166072"/>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757544876799717"/>
          <c:y val="3.3776979548859241E-2"/>
          <c:w val="0.70901496712687095"/>
          <c:h val="0.82972366422513177"/>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sz="800">
                    <a:solidFill>
                      <a:schemeClr val="tx1"/>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Sheet1!$A$2:$A$19</c:f>
              <c:strCache>
                <c:ptCount val="18"/>
                <c:pt idx="0">
                  <c:v>I don't have any account or profiles on social media</c:v>
                </c:pt>
                <c:pt idx="1">
                  <c:v>Other</c:v>
                </c:pt>
                <c:pt idx="2">
                  <c:v>Dating Sites</c:v>
                </c:pt>
                <c:pt idx="3">
                  <c:v>Reddit</c:v>
                </c:pt>
                <c:pt idx="4">
                  <c:v>Twitch</c:v>
                </c:pt>
                <c:pt idx="5">
                  <c:v>Twitter</c:v>
                </c:pt>
                <c:pt idx="6">
                  <c:v>Facebook Messenger</c:v>
                </c:pt>
                <c:pt idx="7">
                  <c:v>Fortnite</c:v>
                </c:pt>
                <c:pt idx="8">
                  <c:v>Minecraft</c:v>
                </c:pt>
                <c:pt idx="9">
                  <c:v>Facebook</c:v>
                </c:pt>
                <c:pt idx="10">
                  <c:v>Streaming Services</c:v>
                </c:pt>
                <c:pt idx="11">
                  <c:v>On a Games Console</c:v>
                </c:pt>
                <c:pt idx="12">
                  <c:v>Roblox</c:v>
                </c:pt>
                <c:pt idx="13">
                  <c:v>Instagram</c:v>
                </c:pt>
                <c:pt idx="14">
                  <c:v>YouTube</c:v>
                </c:pt>
                <c:pt idx="15">
                  <c:v>TikTok</c:v>
                </c:pt>
                <c:pt idx="16">
                  <c:v>WhatsApp</c:v>
                </c:pt>
                <c:pt idx="17">
                  <c:v>Snapchat</c:v>
                </c:pt>
              </c:strCache>
            </c:strRef>
          </c:cat>
          <c:val>
            <c:numRef>
              <c:f>Sheet1!$B$2:$B$19</c:f>
              <c:numCache>
                <c:formatCode>0%</c:formatCode>
                <c:ptCount val="18"/>
                <c:pt idx="0">
                  <c:v>0.01</c:v>
                </c:pt>
                <c:pt idx="1">
                  <c:v>0.08</c:v>
                </c:pt>
                <c:pt idx="2">
                  <c:v>0.03</c:v>
                </c:pt>
                <c:pt idx="3">
                  <c:v>0.26</c:v>
                </c:pt>
                <c:pt idx="4">
                  <c:v>0.37</c:v>
                </c:pt>
                <c:pt idx="5">
                  <c:v>0.42</c:v>
                </c:pt>
                <c:pt idx="6">
                  <c:v>0.43</c:v>
                </c:pt>
                <c:pt idx="7">
                  <c:v>0.49</c:v>
                </c:pt>
                <c:pt idx="8">
                  <c:v>0.54</c:v>
                </c:pt>
                <c:pt idx="9">
                  <c:v>0.54</c:v>
                </c:pt>
                <c:pt idx="10">
                  <c:v>0.56000000000000005</c:v>
                </c:pt>
                <c:pt idx="11">
                  <c:v>0.65</c:v>
                </c:pt>
                <c:pt idx="12">
                  <c:v>0.66</c:v>
                </c:pt>
                <c:pt idx="13">
                  <c:v>0.69</c:v>
                </c:pt>
                <c:pt idx="14">
                  <c:v>0.79</c:v>
                </c:pt>
                <c:pt idx="15">
                  <c:v>0.82</c:v>
                </c:pt>
                <c:pt idx="16">
                  <c:v>0.84</c:v>
                </c:pt>
                <c:pt idx="17">
                  <c:v>0.84</c:v>
                </c:pt>
              </c:numCache>
            </c:numRef>
          </c:val>
          <c:extLst>
            <c:ext xmlns:c16="http://schemas.microsoft.com/office/drawing/2014/chart" uri="{C3380CC4-5D6E-409C-BE32-E72D297353CC}">
              <c16:uniqueId val="{00000002-A80C-4C4C-9830-F2B90FBF158A}"/>
            </c:ext>
          </c:extLst>
        </c:ser>
        <c:ser>
          <c:idx val="1"/>
          <c:order val="1"/>
          <c:tx>
            <c:strRef>
              <c:f>Sheet1!$C$1</c:f>
              <c:strCache>
                <c:ptCount val="1"/>
                <c:pt idx="0">
                  <c:v>2022</c:v>
                </c:pt>
              </c:strCache>
            </c:strRef>
          </c:tx>
          <c:spPr>
            <a:solidFill>
              <a:srgbClr val="008E91"/>
            </a:solidFill>
            <a:ln>
              <a:noFill/>
            </a:ln>
          </c:spPr>
          <c:invertIfNegative val="0"/>
          <c:dLbls>
            <c:spPr>
              <a:noFill/>
              <a:ln>
                <a:noFill/>
              </a:ln>
              <a:effectLst/>
            </c:spPr>
            <c:txPr>
              <a:bodyPr wrap="square" lIns="38100" tIns="19050" rIns="38100" bIns="19050" anchor="ctr">
                <a:spAutoFit/>
              </a:bodyPr>
              <a:lstStyle/>
              <a:p>
                <a:pPr>
                  <a:defRPr sz="800">
                    <a:solidFill>
                      <a:schemeClr val="tx1"/>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Sheet1!$A$2:$A$19</c:f>
              <c:strCache>
                <c:ptCount val="18"/>
                <c:pt idx="0">
                  <c:v>I don't have any account or profiles on social media</c:v>
                </c:pt>
                <c:pt idx="1">
                  <c:v>Other</c:v>
                </c:pt>
                <c:pt idx="2">
                  <c:v>Dating Sites</c:v>
                </c:pt>
                <c:pt idx="3">
                  <c:v>Reddit</c:v>
                </c:pt>
                <c:pt idx="4">
                  <c:v>Twitch</c:v>
                </c:pt>
                <c:pt idx="5">
                  <c:v>Twitter</c:v>
                </c:pt>
                <c:pt idx="6">
                  <c:v>Facebook Messenger</c:v>
                </c:pt>
                <c:pt idx="7">
                  <c:v>Fortnite</c:v>
                </c:pt>
                <c:pt idx="8">
                  <c:v>Minecraft</c:v>
                </c:pt>
                <c:pt idx="9">
                  <c:v>Facebook</c:v>
                </c:pt>
                <c:pt idx="10">
                  <c:v>Streaming Services</c:v>
                </c:pt>
                <c:pt idx="11">
                  <c:v>On a Games Console</c:v>
                </c:pt>
                <c:pt idx="12">
                  <c:v>Roblox</c:v>
                </c:pt>
                <c:pt idx="13">
                  <c:v>Instagram</c:v>
                </c:pt>
                <c:pt idx="14">
                  <c:v>YouTube</c:v>
                </c:pt>
                <c:pt idx="15">
                  <c:v>TikTok</c:v>
                </c:pt>
                <c:pt idx="16">
                  <c:v>WhatsApp</c:v>
                </c:pt>
                <c:pt idx="17">
                  <c:v>Snapchat</c:v>
                </c:pt>
              </c:strCache>
            </c:strRef>
          </c:cat>
          <c:val>
            <c:numRef>
              <c:f>Sheet1!$C$2:$C$19</c:f>
              <c:numCache>
                <c:formatCode>0%</c:formatCode>
                <c:ptCount val="18"/>
                <c:pt idx="0">
                  <c:v>0.01</c:v>
                </c:pt>
                <c:pt idx="1">
                  <c:v>7.0000000000000007E-2</c:v>
                </c:pt>
                <c:pt idx="6">
                  <c:v>0.49</c:v>
                </c:pt>
                <c:pt idx="7">
                  <c:v>0.46</c:v>
                </c:pt>
                <c:pt idx="8">
                  <c:v>0.56000000000000005</c:v>
                </c:pt>
                <c:pt idx="9">
                  <c:v>0.59</c:v>
                </c:pt>
                <c:pt idx="10">
                  <c:v>0.56000000000000005</c:v>
                </c:pt>
                <c:pt idx="11">
                  <c:v>0.65</c:v>
                </c:pt>
                <c:pt idx="12">
                  <c:v>0.56999999999999995</c:v>
                </c:pt>
                <c:pt idx="13">
                  <c:v>0.75</c:v>
                </c:pt>
                <c:pt idx="14">
                  <c:v>0.79</c:v>
                </c:pt>
                <c:pt idx="15">
                  <c:v>0.85</c:v>
                </c:pt>
                <c:pt idx="16">
                  <c:v>0.83</c:v>
                </c:pt>
                <c:pt idx="17">
                  <c:v>0.86</c:v>
                </c:pt>
              </c:numCache>
            </c:numRef>
          </c:val>
          <c:extLst>
            <c:ext xmlns:c16="http://schemas.microsoft.com/office/drawing/2014/chart" uri="{C3380CC4-5D6E-409C-BE32-E72D297353CC}">
              <c16:uniqueId val="{00000002-9FE3-4045-BA6F-EF48993E165D}"/>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extLst>
              <c:ext xmlns:c16="http://schemas.microsoft.com/office/drawing/2014/chart" uri="{C3380CC4-5D6E-409C-BE32-E72D297353CC}">
                <c16:uniqueId val="{00000002-6647-4990-A578-C1EAAA730705}"/>
              </c:ext>
            </c:extLst>
          </c:dPt>
          <c:dLbls>
            <c:spPr>
              <a:noFill/>
              <a:ln>
                <a:noFill/>
              </a:ln>
              <a:effectLst/>
            </c:spPr>
            <c:txPr>
              <a:bodyPr rot="0" vert="horz"/>
              <a:lstStyle/>
              <a:p>
                <a:pPr>
                  <a:defRPr sz="800">
                    <a:solidFill>
                      <a:schemeClr val="tx1"/>
                    </a:solidFill>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Sheet1!$A$2:$A$19</c:f>
              <c:strCache>
                <c:ptCount val="18"/>
                <c:pt idx="0">
                  <c:v>I don't have any account or profiles on social media</c:v>
                </c:pt>
                <c:pt idx="1">
                  <c:v>Other</c:v>
                </c:pt>
                <c:pt idx="2">
                  <c:v>Dating Sites</c:v>
                </c:pt>
                <c:pt idx="3">
                  <c:v>Reddit</c:v>
                </c:pt>
                <c:pt idx="4">
                  <c:v>Twitch</c:v>
                </c:pt>
                <c:pt idx="5">
                  <c:v>Twitter</c:v>
                </c:pt>
                <c:pt idx="6">
                  <c:v>Facebook Messenger</c:v>
                </c:pt>
                <c:pt idx="7">
                  <c:v>Fortnite</c:v>
                </c:pt>
                <c:pt idx="8">
                  <c:v>Minecraft</c:v>
                </c:pt>
                <c:pt idx="9">
                  <c:v>Facebook</c:v>
                </c:pt>
                <c:pt idx="10">
                  <c:v>Streaming Services</c:v>
                </c:pt>
                <c:pt idx="11">
                  <c:v>On a Games Console</c:v>
                </c:pt>
                <c:pt idx="12">
                  <c:v>Roblox</c:v>
                </c:pt>
                <c:pt idx="13">
                  <c:v>Instagram</c:v>
                </c:pt>
                <c:pt idx="14">
                  <c:v>YouTube</c:v>
                </c:pt>
                <c:pt idx="15">
                  <c:v>TikTok</c:v>
                </c:pt>
                <c:pt idx="16">
                  <c:v>WhatsApp</c:v>
                </c:pt>
                <c:pt idx="17">
                  <c:v>Snapchat</c:v>
                </c:pt>
              </c:strCache>
            </c:strRef>
          </c:cat>
          <c:val>
            <c:numRef>
              <c:f>Sheet1!$D$2:$D$19</c:f>
              <c:numCache>
                <c:formatCode>0%</c:formatCode>
                <c:ptCount val="18"/>
                <c:pt idx="0">
                  <c:v>0.02</c:v>
                </c:pt>
                <c:pt idx="1">
                  <c:v>7.0000000000000007E-2</c:v>
                </c:pt>
                <c:pt idx="6">
                  <c:v>0.54</c:v>
                </c:pt>
                <c:pt idx="7">
                  <c:v>0.35</c:v>
                </c:pt>
                <c:pt idx="8">
                  <c:v>0.56999999999999995</c:v>
                </c:pt>
                <c:pt idx="9">
                  <c:v>0.56000000000000005</c:v>
                </c:pt>
                <c:pt idx="10">
                  <c:v>0.61</c:v>
                </c:pt>
                <c:pt idx="11">
                  <c:v>0.64</c:v>
                </c:pt>
                <c:pt idx="12">
                  <c:v>0.51</c:v>
                </c:pt>
                <c:pt idx="13">
                  <c:v>0.78</c:v>
                </c:pt>
                <c:pt idx="14">
                  <c:v>0.81</c:v>
                </c:pt>
                <c:pt idx="15">
                  <c:v>0.78</c:v>
                </c:pt>
                <c:pt idx="16">
                  <c:v>0.81</c:v>
                </c:pt>
                <c:pt idx="17">
                  <c:v>0.85</c:v>
                </c:pt>
              </c:numCache>
            </c:numRef>
          </c:val>
          <c:extLst>
            <c:ext xmlns:c16="http://schemas.microsoft.com/office/drawing/2014/chart" uri="{C3380CC4-5D6E-409C-BE32-E72D297353CC}">
              <c16:uniqueId val="{00000001-6995-49F9-9115-B767D4D9B7AB}"/>
            </c:ext>
          </c:extLst>
        </c:ser>
        <c:dLbls>
          <c:showLegendKey val="0"/>
          <c:showVal val="0"/>
          <c:showCatName val="0"/>
          <c:showSerName val="0"/>
          <c:showPercent val="0"/>
          <c:showBubbleSize val="0"/>
        </c:dLbls>
        <c:gapWidth val="80"/>
        <c:overlap val="-25"/>
        <c:axId val="540919296"/>
        <c:axId val="540911848"/>
      </c:barChart>
      <c:valAx>
        <c:axId val="54091184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540919296"/>
        <c:crosses val="autoZero"/>
        <c:crossBetween val="between"/>
      </c:valAx>
      <c:catAx>
        <c:axId val="540919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a:solidFill>
                  <a:schemeClr val="tx1">
                    <a:lumMod val="75000"/>
                    <a:lumOff val="25000"/>
                  </a:schemeClr>
                </a:solidFill>
              </a:defRPr>
            </a:pPr>
            <a:endParaRPr lang="en-US"/>
          </a:p>
        </c:txPr>
        <c:crossAx val="540911848"/>
        <c:crosses val="autoZero"/>
        <c:auto val="1"/>
        <c:lblAlgn val="ctr"/>
        <c:lblOffset val="100"/>
        <c:noMultiLvlLbl val="0"/>
      </c:catAx>
      <c:spPr>
        <a:noFill/>
        <a:ln>
          <a:noFill/>
        </a:ln>
        <a:effectLst/>
      </c:spPr>
    </c:plotArea>
    <c:legend>
      <c:legendPos val="r"/>
      <c:layout>
        <c:manualLayout>
          <c:xMode val="edge"/>
          <c:yMode val="edge"/>
          <c:x val="0.82263339741484653"/>
          <c:y val="0.61886541142103058"/>
          <c:w val="5.1530051384256502E-2"/>
          <c:h val="0.12664322003942166"/>
        </c:manualLayout>
      </c:layout>
      <c:overlay val="0"/>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855730861264986"/>
          <c:y val="3.3776979548859241E-2"/>
          <c:w val="0.61833840559796804"/>
          <c:h val="0.72917627689318365"/>
        </c:manualLayout>
      </c:layout>
      <c:barChart>
        <c:barDir val="bar"/>
        <c:grouping val="clustered"/>
        <c:varyColors val="0"/>
        <c:ser>
          <c:idx val="0"/>
          <c:order val="0"/>
          <c:tx>
            <c:strRef>
              <c:f>Sheet1!$B$1</c:f>
              <c:strCache>
                <c:ptCount val="1"/>
                <c:pt idx="0">
                  <c:v>2023 - Yes</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Met someone after meeting online</c:v>
                </c:pt>
              </c:strCache>
            </c:strRef>
          </c:cat>
          <c:val>
            <c:numRef>
              <c:f>Sheet1!$B$2</c:f>
              <c:numCache>
                <c:formatCode>0%</c:formatCode>
                <c:ptCount val="1"/>
                <c:pt idx="0">
                  <c:v>0.23</c:v>
                </c:pt>
              </c:numCache>
            </c:numRef>
          </c:val>
          <c:extLst>
            <c:ext xmlns:c16="http://schemas.microsoft.com/office/drawing/2014/chart" uri="{C3380CC4-5D6E-409C-BE32-E72D297353CC}">
              <c16:uniqueId val="{00000000-CFFD-435B-A544-27451A6912BC}"/>
            </c:ext>
          </c:extLst>
        </c:ser>
        <c:ser>
          <c:idx val="1"/>
          <c:order val="1"/>
          <c:tx>
            <c:strRef>
              <c:f>Sheet1!$C$1</c:f>
              <c:strCache>
                <c:ptCount val="1"/>
                <c:pt idx="0">
                  <c:v>2022 - Yes</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Met someone after meeting online</c:v>
                </c:pt>
              </c:strCache>
            </c:strRef>
          </c:cat>
          <c:val>
            <c:numRef>
              <c:f>Sheet1!$C$2</c:f>
              <c:numCache>
                <c:formatCode>0%</c:formatCode>
                <c:ptCount val="1"/>
                <c:pt idx="0">
                  <c:v>0.24</c:v>
                </c:pt>
              </c:numCache>
            </c:numRef>
          </c:val>
          <c:extLst>
            <c:ext xmlns:c16="http://schemas.microsoft.com/office/drawing/2014/chart" uri="{C3380CC4-5D6E-409C-BE32-E72D297353CC}">
              <c16:uniqueId val="{00000003-CFFD-435B-A544-27451A6912BC}"/>
            </c:ext>
          </c:extLst>
        </c:ser>
        <c:ser>
          <c:idx val="2"/>
          <c:order val="2"/>
          <c:tx>
            <c:strRef>
              <c:f>Sheet1!$D$1</c:f>
              <c:strCache>
                <c:ptCount val="1"/>
                <c:pt idx="0">
                  <c:v>2021 - Yes</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0">
                <a:spAutoFit/>
              </a:bodyPr>
              <a:lstStyle/>
              <a:p>
                <a:pPr algn="ctr">
                  <a:defRPr lang="en-GB" sz="12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Met someone after meeting online</c:v>
                </c:pt>
              </c:strCache>
            </c:strRef>
          </c:cat>
          <c:val>
            <c:numRef>
              <c:f>Sheet1!$D$2</c:f>
              <c:numCache>
                <c:formatCode>0%</c:formatCode>
                <c:ptCount val="1"/>
                <c:pt idx="0">
                  <c:v>0.21</c:v>
                </c:pt>
              </c:numCache>
            </c:numRef>
          </c:val>
          <c:extLst>
            <c:ext xmlns:c16="http://schemas.microsoft.com/office/drawing/2014/chart" uri="{C3380CC4-5D6E-409C-BE32-E72D297353CC}">
              <c16:uniqueId val="{00000003-7F99-44CF-8CC2-38FF28492FF9}"/>
            </c:ext>
          </c:extLst>
        </c:ser>
        <c:dLbls>
          <c:showLegendKey val="0"/>
          <c:showVal val="0"/>
          <c:showCatName val="0"/>
          <c:showSerName val="0"/>
          <c:showPercent val="0"/>
          <c:showBubbleSize val="0"/>
        </c:dLbls>
        <c:gapWidth val="80"/>
        <c:overlap val="-25"/>
        <c:axId val="540911456"/>
        <c:axId val="540921256"/>
      </c:barChart>
      <c:valAx>
        <c:axId val="5409212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40911456"/>
        <c:crosses val="autoZero"/>
        <c:crossBetween val="between"/>
      </c:valAx>
      <c:catAx>
        <c:axId val="5409114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40921256"/>
        <c:crosses val="autoZero"/>
        <c:auto val="1"/>
        <c:lblAlgn val="ctr"/>
        <c:lblOffset val="100"/>
        <c:noMultiLvlLbl val="0"/>
      </c:catAx>
      <c:spPr>
        <a:noFill/>
        <a:ln>
          <a:noFill/>
        </a:ln>
        <a:effectLst/>
      </c:spPr>
    </c:plotArea>
    <c:legend>
      <c:legendPos val="b"/>
      <c:layout>
        <c:manualLayout>
          <c:xMode val="edge"/>
          <c:yMode val="edge"/>
          <c:x val="0.3087951259856323"/>
          <c:y val="0.91364733461696379"/>
          <c:w val="0.44222378902870479"/>
          <c:h val="6.6774475178606019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443330639025116"/>
          <c:y val="0.17639589098925842"/>
          <c:w val="0.71692074941274353"/>
          <c:h val="0.6381627656081428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0.09</c:v>
                </c:pt>
                <c:pt idx="1">
                  <c:v>0.37</c:v>
                </c:pt>
                <c:pt idx="2">
                  <c:v>0.54</c:v>
                </c:pt>
              </c:numCache>
            </c:numRef>
          </c:val>
          <c:extLst>
            <c:ext xmlns:c16="http://schemas.microsoft.com/office/drawing/2014/chart" uri="{C3380CC4-5D6E-409C-BE32-E72D297353CC}">
              <c16:uniqueId val="{00000004-9251-45B3-B5AE-DBB048FC3954}"/>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0.09</c:v>
                </c:pt>
                <c:pt idx="1">
                  <c:v>0.37</c:v>
                </c:pt>
                <c:pt idx="2">
                  <c:v>0.54</c:v>
                </c:pt>
              </c:numCache>
            </c:numRef>
          </c:val>
          <c:extLst>
            <c:ext xmlns:c16="http://schemas.microsoft.com/office/drawing/2014/chart" uri="{C3380CC4-5D6E-409C-BE32-E72D297353CC}">
              <c16:uniqueId val="{00000004-E078-4341-A9F9-4E3B04AD63BB}"/>
            </c:ext>
          </c:extLst>
        </c:ser>
        <c:ser>
          <c:idx val="2"/>
          <c:order val="2"/>
          <c:tx>
            <c:strRef>
              <c:f>Sheet1!$D$1</c:f>
              <c:strCache>
                <c:ptCount val="1"/>
                <c:pt idx="0">
                  <c:v>2021</c:v>
                </c:pt>
              </c:strCache>
            </c:strRef>
          </c:tx>
          <c:spPr>
            <a:solidFill>
              <a:schemeClr val="accent5">
                <a:lumMod val="50000"/>
              </a:schemeClr>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0.1</c:v>
                </c:pt>
                <c:pt idx="1">
                  <c:v>0.39</c:v>
                </c:pt>
                <c:pt idx="2">
                  <c:v>0.51</c:v>
                </c:pt>
              </c:numCache>
            </c:numRef>
          </c:val>
          <c:extLst>
            <c:ext xmlns:c16="http://schemas.microsoft.com/office/drawing/2014/chart" uri="{C3380CC4-5D6E-409C-BE32-E72D297353CC}">
              <c16:uniqueId val="{00000000-2E0B-47BE-B0F5-B26500D2C87D}"/>
            </c:ext>
          </c:extLst>
        </c:ser>
        <c:dLbls>
          <c:showLegendKey val="0"/>
          <c:showVal val="0"/>
          <c:showCatName val="0"/>
          <c:showSerName val="0"/>
          <c:showPercent val="0"/>
          <c:showBubbleSize val="0"/>
        </c:dLbls>
        <c:gapWidth val="80"/>
        <c:overlap val="-25"/>
        <c:axId val="540915768"/>
        <c:axId val="540918904"/>
      </c:barChart>
      <c:valAx>
        <c:axId val="54091890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solidFill>
              <a:schemeClr val="bg1">
                <a:lumMod val="85000"/>
              </a:schemeClr>
            </a:solid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15768"/>
        <c:crosses val="autoZero"/>
        <c:crossBetween val="between"/>
        <c:majorUnit val="0.2"/>
      </c:valAx>
      <c:catAx>
        <c:axId val="5409157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18904"/>
        <c:crosses val="autoZero"/>
        <c:auto val="1"/>
        <c:lblAlgn val="ctr"/>
        <c:lblOffset val="100"/>
        <c:noMultiLvlLbl val="0"/>
      </c:catAx>
      <c:spPr>
        <a:noFill/>
        <a:ln>
          <a:noFill/>
        </a:ln>
        <a:effectLst/>
      </c:spPr>
    </c:plotArea>
    <c:legend>
      <c:legendPos val="r"/>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Told how to stay safe online</a:t>
            </a:r>
          </a:p>
        </c:rich>
      </c:tx>
      <c:layout>
        <c:manualLayout>
          <c:xMode val="edge"/>
          <c:yMode val="edge"/>
          <c:x val="0.26108054006262488"/>
          <c:y val="4.6678419990615311E-2"/>
        </c:manualLayout>
      </c:layout>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ln>
              <a:noFill/>
            </a:ln>
          </c:spPr>
          <c:invertIfNegative val="0"/>
          <c:dPt>
            <c:idx val="0"/>
            <c:invertIfNegative val="0"/>
            <c:bubble3D val="0"/>
            <c:spPr>
              <a:solidFill>
                <a:schemeClr val="accent1">
                  <a:lumMod val="50000"/>
                </a:schemeClr>
              </a:solidFill>
              <a:ln>
                <a:noFill/>
              </a:ln>
            </c:spPr>
            <c:extLst>
              <c:ext xmlns:c16="http://schemas.microsoft.com/office/drawing/2014/chart" uri="{C3380CC4-5D6E-409C-BE32-E72D297353CC}">
                <c16:uniqueId val="{00000001-DC97-4D97-A8D7-5DC4C8CEB080}"/>
              </c:ext>
            </c:extLst>
          </c:dPt>
          <c:dPt>
            <c:idx val="1"/>
            <c:invertIfNegative val="0"/>
            <c:bubble3D val="0"/>
            <c:spPr>
              <a:solidFill>
                <a:srgbClr val="008E91"/>
              </a:solidFill>
              <a:ln>
                <a:noFill/>
              </a:ln>
            </c:spPr>
            <c:extLst>
              <c:ext xmlns:c16="http://schemas.microsoft.com/office/drawing/2014/chart" uri="{C3380CC4-5D6E-409C-BE32-E72D297353CC}">
                <c16:uniqueId val="{00000003-DC97-4D97-A8D7-5DC4C8CEB080}"/>
              </c:ext>
            </c:extLst>
          </c:dPt>
          <c:dPt>
            <c:idx val="2"/>
            <c:invertIfNegative val="0"/>
            <c:bubble3D val="0"/>
            <c:spPr>
              <a:solidFill>
                <a:schemeClr val="accent1"/>
              </a:solidFill>
              <a:ln w="19050">
                <a:noFill/>
              </a:ln>
              <a:effectLst/>
            </c:spPr>
            <c:extLst>
              <c:ext xmlns:c16="http://schemas.microsoft.com/office/drawing/2014/chart" uri="{C3380CC4-5D6E-409C-BE32-E72D297353CC}">
                <c16:uniqueId val="{00000005-F414-4587-A634-36C868CDEFBB}"/>
              </c:ext>
            </c:extLst>
          </c:dPt>
          <c:dLbls>
            <c:dLbl>
              <c:idx val="0"/>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DC97-4D97-A8D7-5DC4C8CEB080}"/>
                </c:ext>
              </c:extLst>
            </c:dLbl>
            <c:dLbl>
              <c:idx val="1"/>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3-DC97-4D97-A8D7-5DC4C8CEB080}"/>
                </c:ext>
              </c:extLst>
            </c:dLbl>
            <c:dLbl>
              <c:idx val="2"/>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5-F414-4587-A634-36C868CDEFBB}"/>
                </c:ext>
              </c:extLst>
            </c:dLbl>
            <c:spPr>
              <a:noFill/>
              <a:ln>
                <a:noFill/>
              </a:ln>
              <a:effectLst/>
            </c:spPr>
            <c:txPr>
              <a:bodyPr rot="0" vert="horz"/>
              <a:lstStyle/>
              <a:p>
                <a:pPr>
                  <a:defRPr sz="900">
                    <a:solidFill>
                      <a:schemeClr val="bg1"/>
                    </a:solidFill>
                  </a:defRPr>
                </a:pPr>
                <a:endParaRPr lang="en-US"/>
              </a:p>
            </c:txP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2021</c:v>
                </c:pt>
                <c:pt idx="1">
                  <c:v>2022</c:v>
                </c:pt>
                <c:pt idx="2">
                  <c:v>2023</c:v>
                </c:pt>
              </c:numCache>
            </c:numRef>
          </c:cat>
          <c:val>
            <c:numRef>
              <c:f>Sheet1!$B$2:$B$4</c:f>
              <c:numCache>
                <c:formatCode>0%</c:formatCode>
                <c:ptCount val="3"/>
                <c:pt idx="0">
                  <c:v>0.96</c:v>
                </c:pt>
                <c:pt idx="1">
                  <c:v>0.9</c:v>
                </c:pt>
                <c:pt idx="2">
                  <c:v>0.91</c:v>
                </c:pt>
              </c:numCache>
            </c:numRef>
          </c:val>
          <c:extLst>
            <c:ext xmlns:c16="http://schemas.microsoft.com/office/drawing/2014/chart" uri="{C3380CC4-5D6E-409C-BE32-E72D297353CC}">
              <c16:uniqueId val="{00000004-DC97-4D97-A8D7-5DC4C8CEB080}"/>
            </c:ext>
          </c:extLst>
        </c:ser>
        <c:dLbls>
          <c:showLegendKey val="0"/>
          <c:showVal val="0"/>
          <c:showCatName val="0"/>
          <c:showSerName val="0"/>
          <c:showPercent val="0"/>
          <c:showBubbleSize val="0"/>
        </c:dLbls>
        <c:gapWidth val="100"/>
        <c:axId val="540910280"/>
        <c:axId val="540915376"/>
      </c:barChart>
      <c:valAx>
        <c:axId val="540915376"/>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crossAx val="540910280"/>
        <c:crosses val="autoZero"/>
        <c:crossBetween val="between"/>
        <c:majorUnit val="0.2"/>
      </c:valAx>
      <c:catAx>
        <c:axId val="540910280"/>
        <c:scaling>
          <c:orientation val="minMax"/>
        </c:scaling>
        <c:delete val="0"/>
        <c:axPos val="b"/>
        <c:numFmt formatCode="General" sourceLinked="1"/>
        <c:majorTickMark val="out"/>
        <c:minorTickMark val="none"/>
        <c:tickLblPos val="nextTo"/>
        <c:spPr>
          <a:ln>
            <a:noFill/>
          </a:ln>
        </c:spPr>
        <c:crossAx val="540915376"/>
        <c:crosses val="autoZero"/>
        <c:auto val="1"/>
        <c:lblAlgn val="ctr"/>
        <c:lblOffset val="100"/>
        <c:noMultiLvlLbl val="0"/>
      </c:cat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Always follow advice to stay safe</a:t>
            </a:r>
          </a:p>
        </c:rich>
      </c:tx>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chemeClr val="accent1">
                  <a:lumMod val="50000"/>
                </a:schemeClr>
              </a:solidFill>
              <a:ln w="19050">
                <a:noFill/>
              </a:ln>
              <a:effectLst/>
            </c:spPr>
            <c:extLst>
              <c:ext xmlns:c16="http://schemas.microsoft.com/office/drawing/2014/chart" uri="{C3380CC4-5D6E-409C-BE32-E72D297353CC}">
                <c16:uniqueId val="{00000001-A0FB-4578-818D-BBF81FA3E38A}"/>
              </c:ext>
            </c:extLst>
          </c:dPt>
          <c:dPt>
            <c:idx val="1"/>
            <c:invertIfNegative val="0"/>
            <c:bubble3D val="0"/>
            <c:spPr>
              <a:solidFill>
                <a:srgbClr val="008E91"/>
              </a:solidFill>
              <a:ln>
                <a:noFill/>
              </a:ln>
            </c:spPr>
            <c:extLst>
              <c:ext xmlns:c16="http://schemas.microsoft.com/office/drawing/2014/chart" uri="{C3380CC4-5D6E-409C-BE32-E72D297353CC}">
                <c16:uniqueId val="{00000003-A0FB-4578-818D-BBF81FA3E38A}"/>
              </c:ext>
            </c:extLst>
          </c:dPt>
          <c:dPt>
            <c:idx val="2"/>
            <c:invertIfNegative val="0"/>
            <c:bubble3D val="0"/>
            <c:spPr>
              <a:solidFill>
                <a:schemeClr val="accent1"/>
              </a:solidFill>
              <a:ln w="19050">
                <a:noFill/>
              </a:ln>
              <a:effectLst/>
            </c:spPr>
            <c:extLst>
              <c:ext xmlns:c16="http://schemas.microsoft.com/office/drawing/2014/chart" uri="{C3380CC4-5D6E-409C-BE32-E72D297353CC}">
                <c16:uniqueId val="{00000006-B3A2-4D1B-86D3-8BFAACA9B791}"/>
              </c:ext>
            </c:extLst>
          </c:dPt>
          <c:dLbls>
            <c:dLbl>
              <c:idx val="0"/>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A0FB-4578-818D-BBF81FA3E38A}"/>
                </c:ext>
              </c:extLst>
            </c:dLbl>
            <c:dLbl>
              <c:idx val="1"/>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3-A0FB-4578-818D-BBF81FA3E38A}"/>
                </c:ext>
              </c:extLst>
            </c:dLbl>
            <c:dLbl>
              <c:idx val="2"/>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6-B3A2-4D1B-86D3-8BFAACA9B791}"/>
                </c:ext>
              </c:extLst>
            </c:dLbl>
            <c:spPr>
              <a:noFill/>
              <a:ln>
                <a:noFill/>
              </a:ln>
              <a:effectLst/>
            </c:spPr>
            <c:txPr>
              <a:bodyPr wrap="square" lIns="38100" tIns="19050" rIns="38100" bIns="19050" anchor="ctr">
                <a:spAutoFit/>
              </a:bodyPr>
              <a:lstStyle/>
              <a:p>
                <a:pPr>
                  <a:defRPr sz="900"/>
                </a:pPr>
                <a:endParaRPr lang="en-US"/>
              </a:p>
            </c:txP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2021</c:v>
                </c:pt>
                <c:pt idx="1">
                  <c:v>2022</c:v>
                </c:pt>
                <c:pt idx="2">
                  <c:v>2023</c:v>
                </c:pt>
              </c:numCache>
            </c:numRef>
          </c:cat>
          <c:val>
            <c:numRef>
              <c:f>Sheet1!$B$2:$B$4</c:f>
              <c:numCache>
                <c:formatCode>0%</c:formatCode>
                <c:ptCount val="3"/>
                <c:pt idx="0">
                  <c:v>0.48</c:v>
                </c:pt>
                <c:pt idx="1">
                  <c:v>0.48</c:v>
                </c:pt>
                <c:pt idx="2">
                  <c:v>0.5</c:v>
                </c:pt>
              </c:numCache>
            </c:numRef>
          </c:val>
          <c:extLst>
            <c:ext xmlns:c16="http://schemas.microsoft.com/office/drawing/2014/chart" uri="{C3380CC4-5D6E-409C-BE32-E72D297353CC}">
              <c16:uniqueId val="{00000004-A0FB-4578-818D-BBF81FA3E38A}"/>
            </c:ext>
          </c:extLst>
        </c:ser>
        <c:dLbls>
          <c:showLegendKey val="0"/>
          <c:showVal val="0"/>
          <c:showCatName val="0"/>
          <c:showSerName val="0"/>
          <c:showPercent val="0"/>
          <c:showBubbleSize val="0"/>
        </c:dLbls>
        <c:gapWidth val="100"/>
        <c:axId val="540916160"/>
        <c:axId val="540916552"/>
      </c:barChart>
      <c:catAx>
        <c:axId val="540916160"/>
        <c:scaling>
          <c:orientation val="minMax"/>
        </c:scaling>
        <c:delete val="0"/>
        <c:axPos val="b"/>
        <c:numFmt formatCode="General" sourceLinked="1"/>
        <c:majorTickMark val="out"/>
        <c:minorTickMark val="none"/>
        <c:tickLblPos val="nextTo"/>
        <c:spPr>
          <a:ln>
            <a:noFill/>
          </a:ln>
        </c:spPr>
        <c:crossAx val="540916552"/>
        <c:crosses val="autoZero"/>
        <c:auto val="1"/>
        <c:lblAlgn val="ctr"/>
        <c:lblOffset val="100"/>
        <c:noMultiLvlLbl val="0"/>
      </c:catAx>
      <c:valAx>
        <c:axId val="540916552"/>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crossAx val="540916160"/>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Know what the CEOP button is for</a:t>
            </a:r>
          </a:p>
        </c:rich>
      </c:tx>
      <c:overlay val="0"/>
      <c:spPr>
        <a:noFill/>
        <a:ln>
          <a:noFill/>
        </a:ln>
        <a:effectLst/>
      </c:spPr>
    </c:title>
    <c:autoTitleDeleted val="0"/>
    <c:plotArea>
      <c:layout>
        <c:manualLayout>
          <c:layoutTarget val="inner"/>
          <c:xMode val="edge"/>
          <c:yMode val="edge"/>
          <c:x val="0.18244950448765063"/>
          <c:y val="0.18159105938213874"/>
          <c:w val="0.75499367436261533"/>
          <c:h val="0.67965830394957305"/>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chemeClr val="accent1">
                  <a:lumMod val="50000"/>
                </a:schemeClr>
              </a:solidFill>
              <a:ln w="19050">
                <a:noFill/>
              </a:ln>
              <a:effectLst/>
            </c:spPr>
            <c:extLst>
              <c:ext xmlns:c16="http://schemas.microsoft.com/office/drawing/2014/chart" uri="{C3380CC4-5D6E-409C-BE32-E72D297353CC}">
                <c16:uniqueId val="{00000001-02E8-4B7E-B803-1C1E2590BA6C}"/>
              </c:ext>
            </c:extLst>
          </c:dPt>
          <c:dPt>
            <c:idx val="1"/>
            <c:invertIfNegative val="0"/>
            <c:bubble3D val="0"/>
            <c:spPr>
              <a:solidFill>
                <a:srgbClr val="008E91"/>
              </a:solidFill>
              <a:ln>
                <a:noFill/>
              </a:ln>
            </c:spPr>
            <c:extLst>
              <c:ext xmlns:c16="http://schemas.microsoft.com/office/drawing/2014/chart" uri="{C3380CC4-5D6E-409C-BE32-E72D297353CC}">
                <c16:uniqueId val="{00000003-02E8-4B7E-B803-1C1E2590BA6C}"/>
              </c:ext>
            </c:extLst>
          </c:dPt>
          <c:dPt>
            <c:idx val="2"/>
            <c:invertIfNegative val="0"/>
            <c:bubble3D val="0"/>
            <c:spPr>
              <a:solidFill>
                <a:schemeClr val="accent1"/>
              </a:solidFill>
              <a:ln w="19050">
                <a:noFill/>
              </a:ln>
              <a:effectLst/>
            </c:spPr>
            <c:extLst>
              <c:ext xmlns:c16="http://schemas.microsoft.com/office/drawing/2014/chart" uri="{C3380CC4-5D6E-409C-BE32-E72D297353CC}">
                <c16:uniqueId val="{00000005-3016-42B2-830D-2920E3691762}"/>
              </c:ext>
            </c:extLst>
          </c:dPt>
          <c:dLbls>
            <c:dLbl>
              <c:idx val="0"/>
              <c:layout>
                <c:manualLayout>
                  <c:x val="3.7622974543465942E-3"/>
                  <c:y val="0.12047320257072672"/>
                </c:manualLayout>
              </c:layout>
              <c:dLblPos val="out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02E8-4B7E-B803-1C1E2590BA6C}"/>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2021</c:v>
                </c:pt>
                <c:pt idx="1">
                  <c:v>2022</c:v>
                </c:pt>
                <c:pt idx="2">
                  <c:v>2023</c:v>
                </c:pt>
              </c:numCache>
            </c:numRef>
          </c:cat>
          <c:val>
            <c:numRef>
              <c:f>Sheet1!$B$2:$B$4</c:f>
              <c:numCache>
                <c:formatCode>0%</c:formatCode>
                <c:ptCount val="3"/>
                <c:pt idx="0">
                  <c:v>0.38</c:v>
                </c:pt>
                <c:pt idx="1">
                  <c:v>0.31</c:v>
                </c:pt>
                <c:pt idx="2">
                  <c:v>0.45</c:v>
                </c:pt>
              </c:numCache>
            </c:numRef>
          </c:val>
          <c:extLst>
            <c:ext xmlns:c16="http://schemas.microsoft.com/office/drawing/2014/chart" uri="{C3380CC4-5D6E-409C-BE32-E72D297353CC}">
              <c16:uniqueId val="{00000004-02E8-4B7E-B803-1C1E2590BA6C}"/>
            </c:ext>
          </c:extLst>
        </c:ser>
        <c:dLbls>
          <c:showLegendKey val="0"/>
          <c:showVal val="0"/>
          <c:showCatName val="0"/>
          <c:showSerName val="0"/>
          <c:showPercent val="0"/>
          <c:showBubbleSize val="0"/>
        </c:dLbls>
        <c:gapWidth val="100"/>
        <c:axId val="540919688"/>
        <c:axId val="540918512"/>
      </c:barChart>
      <c:catAx>
        <c:axId val="540919688"/>
        <c:scaling>
          <c:orientation val="minMax"/>
        </c:scaling>
        <c:delete val="0"/>
        <c:axPos val="b"/>
        <c:numFmt formatCode="General" sourceLinked="1"/>
        <c:majorTickMark val="out"/>
        <c:minorTickMark val="none"/>
        <c:tickLblPos val="nextTo"/>
        <c:spPr>
          <a:ln>
            <a:noFill/>
          </a:ln>
        </c:spPr>
        <c:crossAx val="540918512"/>
        <c:crosses val="autoZero"/>
        <c:auto val="1"/>
        <c:lblAlgn val="ctr"/>
        <c:lblOffset val="100"/>
        <c:noMultiLvlLbl val="0"/>
      </c:catAx>
      <c:valAx>
        <c:axId val="540918512"/>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crossAx val="540919688"/>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Ever</a:t>
            </a:r>
            <a:r>
              <a:rPr lang="en-GB" sz="1200" b="0" baseline="0" dirty="0">
                <a:solidFill>
                  <a:schemeClr val="tx1">
                    <a:lumMod val="75000"/>
                    <a:lumOff val="25000"/>
                  </a:schemeClr>
                </a:solidFill>
              </a:rPr>
              <a:t> seen adult only content</a:t>
            </a:r>
            <a:endParaRPr lang="en-GB" sz="1200" b="0" dirty="0">
              <a:solidFill>
                <a:schemeClr val="tx1">
                  <a:lumMod val="75000"/>
                  <a:lumOff val="25000"/>
                </a:schemeClr>
              </a:solidFill>
            </a:endParaRPr>
          </a:p>
        </c:rich>
      </c:tx>
      <c:layout>
        <c:manualLayout>
          <c:xMode val="edge"/>
          <c:yMode val="edge"/>
          <c:x val="0.26108054006262488"/>
          <c:y val="4.6678419990615311E-2"/>
        </c:manualLayout>
      </c:layout>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ln>
              <a:noFill/>
            </a:ln>
          </c:spPr>
          <c:invertIfNegative val="0"/>
          <c:dPt>
            <c:idx val="0"/>
            <c:invertIfNegative val="0"/>
            <c:bubble3D val="0"/>
            <c:spPr>
              <a:solidFill>
                <a:schemeClr val="accent1">
                  <a:lumMod val="50000"/>
                </a:schemeClr>
              </a:solidFill>
              <a:ln>
                <a:noFill/>
              </a:ln>
            </c:spPr>
            <c:extLst>
              <c:ext xmlns:c16="http://schemas.microsoft.com/office/drawing/2014/chart" uri="{C3380CC4-5D6E-409C-BE32-E72D297353CC}">
                <c16:uniqueId val="{00000001-1FEF-4A14-A6FA-5A8F856F7EC7}"/>
              </c:ext>
            </c:extLst>
          </c:dPt>
          <c:dPt>
            <c:idx val="1"/>
            <c:invertIfNegative val="0"/>
            <c:bubble3D val="0"/>
            <c:spPr>
              <a:solidFill>
                <a:srgbClr val="008E91"/>
              </a:solidFill>
              <a:ln>
                <a:noFill/>
              </a:ln>
            </c:spPr>
            <c:extLst>
              <c:ext xmlns:c16="http://schemas.microsoft.com/office/drawing/2014/chart" uri="{C3380CC4-5D6E-409C-BE32-E72D297353CC}">
                <c16:uniqueId val="{00000003-1FEF-4A14-A6FA-5A8F856F7EC7}"/>
              </c:ext>
            </c:extLst>
          </c:dPt>
          <c:dPt>
            <c:idx val="2"/>
            <c:invertIfNegative val="0"/>
            <c:bubble3D val="0"/>
            <c:spPr>
              <a:solidFill>
                <a:schemeClr val="accent1"/>
              </a:solidFill>
              <a:ln w="19050">
                <a:noFill/>
              </a:ln>
              <a:effectLst/>
            </c:spPr>
            <c:extLst>
              <c:ext xmlns:c16="http://schemas.microsoft.com/office/drawing/2014/chart" uri="{C3380CC4-5D6E-409C-BE32-E72D297353CC}">
                <c16:uniqueId val="{00000005-D61E-4A9D-9294-4862EC764B9F}"/>
              </c:ext>
            </c:extLst>
          </c:dPt>
          <c:dLbls>
            <c:dLbl>
              <c:idx val="0"/>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1-1FEF-4A14-A6FA-5A8F856F7EC7}"/>
                </c:ext>
              </c:extLst>
            </c:dLbl>
            <c:dLbl>
              <c:idx val="1"/>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3-1FEF-4A14-A6FA-5A8F856F7EC7}"/>
                </c:ext>
              </c:extLst>
            </c:dLbl>
            <c:dLbl>
              <c:idx val="2"/>
              <c:dLblPos val="inEnd"/>
              <c:showLegendKey val="0"/>
              <c:showVal val="1"/>
              <c:showCatName val="0"/>
              <c:showSerName val="1"/>
              <c:showPercent val="0"/>
              <c:showBubbleSize val="0"/>
              <c:extLst>
                <c:ext xmlns:c15="http://schemas.microsoft.com/office/drawing/2012/chart" uri="{CE6537A1-D6FC-4f65-9D91-7224C49458BB}"/>
                <c:ext xmlns:c16="http://schemas.microsoft.com/office/drawing/2014/chart" uri="{C3380CC4-5D6E-409C-BE32-E72D297353CC}">
                  <c16:uniqueId val="{00000005-D61E-4A9D-9294-4862EC764B9F}"/>
                </c:ext>
              </c:extLst>
            </c:dLbl>
            <c:spPr>
              <a:noFill/>
              <a:ln>
                <a:noFill/>
              </a:ln>
              <a:effectLst/>
            </c:spPr>
            <c:txPr>
              <a:bodyPr rot="0" vert="horz"/>
              <a:lstStyle/>
              <a:p>
                <a:pPr>
                  <a:defRPr sz="900">
                    <a:solidFill>
                      <a:schemeClr val="bg1"/>
                    </a:solidFill>
                  </a:defRPr>
                </a:pPr>
                <a:endParaRPr lang="en-US"/>
              </a:p>
            </c:txPr>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2021</c:v>
                </c:pt>
                <c:pt idx="1">
                  <c:v>2022</c:v>
                </c:pt>
                <c:pt idx="2">
                  <c:v>2023</c:v>
                </c:pt>
              </c:numCache>
            </c:numRef>
          </c:cat>
          <c:val>
            <c:numRef>
              <c:f>Sheet1!$B$2:$B$4</c:f>
              <c:numCache>
                <c:formatCode>0%</c:formatCode>
                <c:ptCount val="3"/>
                <c:pt idx="0">
                  <c:v>0.48</c:v>
                </c:pt>
                <c:pt idx="1">
                  <c:v>0.46</c:v>
                </c:pt>
                <c:pt idx="2">
                  <c:v>0.43</c:v>
                </c:pt>
              </c:numCache>
            </c:numRef>
          </c:val>
          <c:extLst>
            <c:ext xmlns:c16="http://schemas.microsoft.com/office/drawing/2014/chart" uri="{C3380CC4-5D6E-409C-BE32-E72D297353CC}">
              <c16:uniqueId val="{00000004-1FEF-4A14-A6FA-5A8F856F7EC7}"/>
            </c:ext>
          </c:extLst>
        </c:ser>
        <c:dLbls>
          <c:showLegendKey val="0"/>
          <c:showVal val="0"/>
          <c:showCatName val="0"/>
          <c:showSerName val="0"/>
          <c:showPercent val="0"/>
          <c:showBubbleSize val="0"/>
        </c:dLbls>
        <c:gapWidth val="100"/>
        <c:axId val="540912240"/>
        <c:axId val="540920864"/>
      </c:barChart>
      <c:valAx>
        <c:axId val="540920864"/>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crossAx val="540912240"/>
        <c:crosses val="autoZero"/>
        <c:crossBetween val="between"/>
        <c:majorUnit val="0.2"/>
      </c:valAx>
      <c:catAx>
        <c:axId val="540912240"/>
        <c:scaling>
          <c:orientation val="minMax"/>
        </c:scaling>
        <c:delete val="0"/>
        <c:axPos val="b"/>
        <c:numFmt formatCode="General" sourceLinked="1"/>
        <c:majorTickMark val="out"/>
        <c:minorTickMark val="none"/>
        <c:tickLblPos val="nextTo"/>
        <c:spPr>
          <a:ln>
            <a:noFill/>
          </a:ln>
        </c:spPr>
        <c:crossAx val="540920864"/>
        <c:crosses val="autoZero"/>
        <c:auto val="1"/>
        <c:lblAlgn val="ctr"/>
        <c:lblOffset val="100"/>
        <c:noMultiLvlLbl val="0"/>
      </c:cat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Seen upsetting pictures</a:t>
            </a:r>
          </a:p>
        </c:rich>
      </c:tx>
      <c:overlay val="0"/>
      <c:spPr>
        <a:noFill/>
        <a:ln>
          <a:noFill/>
        </a:ln>
        <a:effectLst/>
      </c:spPr>
    </c:title>
    <c:autoTitleDeleted val="0"/>
    <c:plotArea>
      <c:layout>
        <c:manualLayout>
          <c:layoutTarget val="inner"/>
          <c:xMode val="edge"/>
          <c:yMode val="edge"/>
          <c:x val="0.17492504847514206"/>
          <c:y val="0.18159091869030783"/>
          <c:w val="0.75499367436261533"/>
          <c:h val="0.67965830394957305"/>
        </c:manualLayout>
      </c:layout>
      <c:barChart>
        <c:barDir val="col"/>
        <c:grouping val="clustered"/>
        <c:varyColors val="0"/>
        <c:ser>
          <c:idx val="0"/>
          <c:order val="0"/>
          <c:tx>
            <c:strRef>
              <c:f>Sheet1!$B$1</c:f>
              <c:strCache>
                <c:ptCount val="1"/>
                <c:pt idx="0">
                  <c:v>Yes</c:v>
                </c:pt>
              </c:strCache>
            </c:strRef>
          </c:tx>
          <c:spPr>
            <a:solidFill>
              <a:schemeClr val="accent1"/>
            </a:solidFill>
            <a:ln>
              <a:noFill/>
            </a:ln>
          </c:spPr>
          <c:invertIfNegative val="0"/>
          <c:dPt>
            <c:idx val="0"/>
            <c:invertIfNegative val="0"/>
            <c:bubble3D val="0"/>
            <c:spPr>
              <a:solidFill>
                <a:schemeClr val="accent1">
                  <a:lumMod val="50000"/>
                </a:schemeClr>
              </a:solidFill>
              <a:ln w="19050">
                <a:noFill/>
              </a:ln>
              <a:effectLst/>
            </c:spPr>
            <c:extLst>
              <c:ext xmlns:c16="http://schemas.microsoft.com/office/drawing/2014/chart" uri="{C3380CC4-5D6E-409C-BE32-E72D297353CC}">
                <c16:uniqueId val="{00000001-E67D-4389-A521-5F4A4A57C39B}"/>
              </c:ext>
            </c:extLst>
          </c:dPt>
          <c:dPt>
            <c:idx val="1"/>
            <c:invertIfNegative val="0"/>
            <c:bubble3D val="0"/>
            <c:spPr>
              <a:solidFill>
                <a:srgbClr val="008E91"/>
              </a:solidFill>
              <a:ln>
                <a:noFill/>
              </a:ln>
            </c:spPr>
            <c:extLst>
              <c:ext xmlns:c16="http://schemas.microsoft.com/office/drawing/2014/chart" uri="{C3380CC4-5D6E-409C-BE32-E72D297353CC}">
                <c16:uniqueId val="{00000003-E67D-4389-A521-5F4A4A57C39B}"/>
              </c:ext>
            </c:extLst>
          </c:dPt>
          <c:dPt>
            <c:idx val="2"/>
            <c:invertIfNegative val="0"/>
            <c:bubble3D val="0"/>
            <c:spPr>
              <a:solidFill>
                <a:schemeClr val="accent1"/>
              </a:solidFill>
              <a:ln w="19050">
                <a:noFill/>
              </a:ln>
              <a:effectLst/>
            </c:spPr>
            <c:extLst>
              <c:ext xmlns:c16="http://schemas.microsoft.com/office/drawing/2014/chart" uri="{C3380CC4-5D6E-409C-BE32-E72D297353CC}">
                <c16:uniqueId val="{00000005-0B5D-4672-B48D-7BFF36A86B5E}"/>
              </c:ext>
            </c:extLst>
          </c:dPt>
          <c:dLbls>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1"/>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Sheet1!$A$2:$A$4</c:f>
              <c:numCache>
                <c:formatCode>General</c:formatCode>
                <c:ptCount val="3"/>
                <c:pt idx="0">
                  <c:v>2021</c:v>
                </c:pt>
                <c:pt idx="1">
                  <c:v>2022</c:v>
                </c:pt>
                <c:pt idx="2">
                  <c:v>2023</c:v>
                </c:pt>
              </c:numCache>
            </c:numRef>
          </c:cat>
          <c:val>
            <c:numRef>
              <c:f>Sheet1!$B$2:$B$4</c:f>
              <c:numCache>
                <c:formatCode>0%</c:formatCode>
                <c:ptCount val="3"/>
                <c:pt idx="0">
                  <c:v>0.36</c:v>
                </c:pt>
                <c:pt idx="1">
                  <c:v>0.3</c:v>
                </c:pt>
                <c:pt idx="2">
                  <c:v>0.33</c:v>
                </c:pt>
              </c:numCache>
            </c:numRef>
          </c:val>
          <c:extLst>
            <c:ext xmlns:c16="http://schemas.microsoft.com/office/drawing/2014/chart" uri="{C3380CC4-5D6E-409C-BE32-E72D297353CC}">
              <c16:uniqueId val="{00000004-E67D-4389-A521-5F4A4A57C39B}"/>
            </c:ext>
          </c:extLst>
        </c:ser>
        <c:dLbls>
          <c:showLegendKey val="0"/>
          <c:showVal val="0"/>
          <c:showCatName val="0"/>
          <c:showSerName val="0"/>
          <c:showPercent val="0"/>
          <c:showBubbleSize val="0"/>
        </c:dLbls>
        <c:gapWidth val="100"/>
        <c:axId val="540927528"/>
        <c:axId val="540925960"/>
      </c:barChart>
      <c:catAx>
        <c:axId val="540927528"/>
        <c:scaling>
          <c:orientation val="minMax"/>
        </c:scaling>
        <c:delete val="0"/>
        <c:axPos val="b"/>
        <c:numFmt formatCode="General" sourceLinked="1"/>
        <c:majorTickMark val="out"/>
        <c:minorTickMark val="none"/>
        <c:tickLblPos val="nextTo"/>
        <c:spPr>
          <a:ln>
            <a:noFill/>
          </a:ln>
        </c:spPr>
        <c:crossAx val="540925960"/>
        <c:crosses val="autoZero"/>
        <c:auto val="1"/>
        <c:lblAlgn val="ctr"/>
        <c:lblOffset val="100"/>
        <c:noMultiLvlLbl val="0"/>
      </c:catAx>
      <c:valAx>
        <c:axId val="540925960"/>
        <c:scaling>
          <c:orientation val="minMax"/>
          <c:max val="1"/>
          <c:min val="0"/>
        </c:scaling>
        <c:delete val="0"/>
        <c:axPos val="l"/>
        <c:majorGridlines>
          <c:spPr>
            <a:ln>
              <a:solidFill>
                <a:srgbClr val="D9D9D9"/>
              </a:solidFill>
            </a:ln>
          </c:spPr>
        </c:majorGridlines>
        <c:numFmt formatCode="0%" sourceLinked="1"/>
        <c:majorTickMark val="out"/>
        <c:minorTickMark val="none"/>
        <c:tickLblPos val="nextTo"/>
        <c:spPr>
          <a:ln>
            <a:solidFill>
              <a:schemeClr val="bg1">
                <a:lumMod val="75000"/>
              </a:schemeClr>
            </a:solidFill>
          </a:ln>
        </c:spPr>
        <c:crossAx val="540927528"/>
        <c:crosses val="autoZero"/>
        <c:crossBetween val="between"/>
        <c:majorUnit val="0.2"/>
      </c:valAx>
      <c:spPr>
        <a:noFill/>
        <a:ln>
          <a:noFill/>
        </a:ln>
        <a:effectLst/>
      </c:spPr>
    </c:plotArea>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46093510334212656"/>
          <c:y val="8.445596468386897E-2"/>
          <c:w val="0.50148256660445589"/>
          <c:h val="0.75204267399966895"/>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25AA-445B-BD38-1373901E2C7E}"/>
                </c:ext>
              </c:extLst>
            </c:dLbl>
            <c:dLbl>
              <c:idx val="3"/>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25AA-445B-BD38-1373901E2C7E}"/>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Sheet1!$B$2:$B$8</c:f>
              <c:numCache>
                <c:formatCode>General</c:formatCode>
                <c:ptCount val="7"/>
                <c:pt idx="0" formatCode="0%">
                  <c:v>0.17</c:v>
                </c:pt>
                <c:pt idx="2" formatCode="0%">
                  <c:v>0.01</c:v>
                </c:pt>
                <c:pt idx="3" formatCode="0%">
                  <c:v>0</c:v>
                </c:pt>
                <c:pt idx="4" formatCode="0%">
                  <c:v>0.13</c:v>
                </c:pt>
                <c:pt idx="5" formatCode="0%">
                  <c:v>0.36</c:v>
                </c:pt>
                <c:pt idx="6" formatCode="0%">
                  <c:v>0.5</c:v>
                </c:pt>
              </c:numCache>
            </c:numRef>
          </c:val>
          <c:extLst>
            <c:ext xmlns:c16="http://schemas.microsoft.com/office/drawing/2014/chart" uri="{C3380CC4-5D6E-409C-BE32-E72D297353CC}">
              <c16:uniqueId val="{00000002-2B32-4661-AFAD-176E89233406}"/>
            </c:ext>
          </c:extLst>
        </c:ser>
        <c:ser>
          <c:idx val="1"/>
          <c:order val="1"/>
          <c:tx>
            <c:strRef>
              <c:f>Sheet1!$C$1</c:f>
              <c:strCache>
                <c:ptCount val="1"/>
                <c:pt idx="0">
                  <c:v>2022</c:v>
                </c:pt>
              </c:strCache>
            </c:strRef>
          </c:tx>
          <c:spPr>
            <a:solidFill>
              <a:srgbClr val="008E91"/>
            </a:solidFill>
            <a:ln>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6-37FB-4C37-8DF7-B0A6B505D841}"/>
                </c:ext>
              </c:extLst>
            </c:dLbl>
            <c:dLbl>
              <c:idx val="3"/>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5-37FB-4C37-8DF7-B0A6B505D841}"/>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Sheet1!$C$2:$C$8</c:f>
              <c:numCache>
                <c:formatCode>General</c:formatCode>
                <c:ptCount val="7"/>
                <c:pt idx="0" formatCode="0%">
                  <c:v>0.18</c:v>
                </c:pt>
                <c:pt idx="2" formatCode="0%">
                  <c:v>0.01</c:v>
                </c:pt>
                <c:pt idx="3" formatCode="0%">
                  <c:v>0</c:v>
                </c:pt>
                <c:pt idx="4" formatCode="0%">
                  <c:v>0.12</c:v>
                </c:pt>
                <c:pt idx="5" formatCode="0%">
                  <c:v>0.31</c:v>
                </c:pt>
                <c:pt idx="6" formatCode="0%">
                  <c:v>0.56000000000000005</c:v>
                </c:pt>
              </c:numCache>
            </c:numRef>
          </c:val>
          <c:extLst>
            <c:ext xmlns:c16="http://schemas.microsoft.com/office/drawing/2014/chart" uri="{C3380CC4-5D6E-409C-BE32-E72D297353CC}">
              <c16:uniqueId val="{00000003-634B-4F08-95A7-EC87EA0DE8A1}"/>
            </c:ext>
          </c:extLst>
        </c:ser>
        <c:ser>
          <c:idx val="2"/>
          <c:order val="2"/>
          <c:tx>
            <c:strRef>
              <c:f>Sheet1!$D$1</c:f>
              <c:strCache>
                <c:ptCount val="1"/>
                <c:pt idx="0">
                  <c:v>2021</c:v>
                </c:pt>
              </c:strCache>
            </c:strRef>
          </c:tx>
          <c:spPr>
            <a:solidFill>
              <a:srgbClr val="002060"/>
            </a:solidFill>
            <a:ln>
              <a:noFill/>
            </a:ln>
            <a:effectLst/>
          </c:spPr>
          <c:invertIfNegative val="0"/>
          <c:dPt>
            <c:idx val="6"/>
            <c:invertIfNegative val="0"/>
            <c:bubble3D val="0"/>
            <c:spPr>
              <a:solidFill>
                <a:srgbClr val="002060"/>
              </a:solidFill>
              <a:ln>
                <a:noFill/>
              </a:ln>
              <a:effectLst/>
            </c:spPr>
            <c:extLst>
              <c:ext xmlns:c16="http://schemas.microsoft.com/office/drawing/2014/chart" uri="{C3380CC4-5D6E-409C-BE32-E72D297353CC}">
                <c16:uniqueId val="{00000001-7471-4058-AFDA-2625B988CBAE}"/>
              </c:ext>
            </c:extLst>
          </c:dPt>
          <c:dLbls>
            <c:dLbl>
              <c:idx val="2"/>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3-37FB-4C37-8DF7-B0A6B505D841}"/>
                </c:ext>
              </c:extLst>
            </c:dLbl>
            <c:dLbl>
              <c:idx val="3"/>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37FB-4C37-8DF7-B0A6B505D841}"/>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Free school meals</c:v>
                </c:pt>
                <c:pt idx="2">
                  <c:v>Go home for lunch</c:v>
                </c:pt>
                <c:pt idx="3">
                  <c:v>Buy lunch from a takeaway or shop</c:v>
                </c:pt>
                <c:pt idx="4">
                  <c:v>I don’t have lunch</c:v>
                </c:pt>
                <c:pt idx="5">
                  <c:v>Packed lunch</c:v>
                </c:pt>
                <c:pt idx="6">
                  <c:v>School dinners</c:v>
                </c:pt>
              </c:strCache>
            </c:strRef>
          </c:cat>
          <c:val>
            <c:numRef>
              <c:f>Sheet1!$D$2:$D$8</c:f>
              <c:numCache>
                <c:formatCode>General</c:formatCode>
                <c:ptCount val="7"/>
                <c:pt idx="0" formatCode="0%">
                  <c:v>0.17</c:v>
                </c:pt>
                <c:pt idx="2" formatCode="0%">
                  <c:v>0</c:v>
                </c:pt>
                <c:pt idx="3" formatCode="0%">
                  <c:v>0.01</c:v>
                </c:pt>
                <c:pt idx="4" formatCode="0%">
                  <c:v>0.12</c:v>
                </c:pt>
                <c:pt idx="5" formatCode="0%">
                  <c:v>0.42</c:v>
                </c:pt>
                <c:pt idx="6" formatCode="0%">
                  <c:v>0.45</c:v>
                </c:pt>
              </c:numCache>
            </c:numRef>
          </c:val>
          <c:extLst>
            <c:ext xmlns:c16="http://schemas.microsoft.com/office/drawing/2014/chart" uri="{C3380CC4-5D6E-409C-BE32-E72D297353CC}">
              <c16:uniqueId val="{00000002-517C-4036-BD73-1C53E9208423}"/>
            </c:ext>
          </c:extLst>
        </c:ser>
        <c:dLbls>
          <c:showLegendKey val="0"/>
          <c:showVal val="0"/>
          <c:showCatName val="0"/>
          <c:showSerName val="0"/>
          <c:showPercent val="0"/>
          <c:showBubbleSize val="0"/>
        </c:dLbls>
        <c:gapWidth val="60"/>
        <c:overlap val="-25"/>
        <c:axId val="441862224"/>
        <c:axId val="441860264"/>
      </c:barChart>
      <c:catAx>
        <c:axId val="44186222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1860264"/>
        <c:crosses val="autoZero"/>
        <c:auto val="1"/>
        <c:lblAlgn val="ctr"/>
        <c:lblOffset val="100"/>
        <c:noMultiLvlLbl val="0"/>
      </c:catAx>
      <c:valAx>
        <c:axId val="44186026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186222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r>
              <a:rPr lang="en-GB" sz="1200" dirty="0"/>
              <a:t>Ever received 'sexting' images</a:t>
            </a:r>
          </a:p>
        </c:rich>
      </c:tx>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title>
    <c:autoTitleDeleted val="0"/>
    <c:plotArea>
      <c:layout>
        <c:manualLayout>
          <c:layoutTarget val="inner"/>
          <c:xMode val="edge"/>
          <c:yMode val="edge"/>
          <c:x val="0.24757544876799717"/>
          <c:y val="0.12874316097502195"/>
          <c:w val="0.70901496712687095"/>
          <c:h val="0.65940966088509223"/>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Sheet1!$B$2:$B$5</c:f>
              <c:numCache>
                <c:formatCode>0%</c:formatCode>
                <c:ptCount val="4"/>
                <c:pt idx="0">
                  <c:v>0.69</c:v>
                </c:pt>
                <c:pt idx="1">
                  <c:v>7.0000000000000007E-2</c:v>
                </c:pt>
                <c:pt idx="2">
                  <c:v>0.14000000000000001</c:v>
                </c:pt>
                <c:pt idx="3">
                  <c:v>0.21</c:v>
                </c:pt>
              </c:numCache>
            </c:numRef>
          </c:val>
          <c:extLst>
            <c:ext xmlns:c16="http://schemas.microsoft.com/office/drawing/2014/chart" uri="{C3380CC4-5D6E-409C-BE32-E72D297353CC}">
              <c16:uniqueId val="{00000003-AA4E-4422-8272-FD8A588D5283}"/>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Sheet1!$C$2:$C$5</c:f>
              <c:numCache>
                <c:formatCode>0%</c:formatCode>
                <c:ptCount val="4"/>
                <c:pt idx="0">
                  <c:v>0.63</c:v>
                </c:pt>
                <c:pt idx="1">
                  <c:v>0.08</c:v>
                </c:pt>
                <c:pt idx="2">
                  <c:v>0.16</c:v>
                </c:pt>
                <c:pt idx="3">
                  <c:v>0.24</c:v>
                </c:pt>
              </c:numCache>
            </c:numRef>
          </c:val>
          <c:extLst>
            <c:ext xmlns:c16="http://schemas.microsoft.com/office/drawing/2014/chart" uri="{C3380CC4-5D6E-409C-BE32-E72D297353CC}">
              <c16:uniqueId val="{00000002-9771-4D9E-9111-BFD8C6E68760}"/>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290E-48C3-B0F6-A659115667F7}"/>
              </c:ext>
            </c:extLst>
          </c:dPt>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c:v>
                </c:pt>
                <c:pt idx="1">
                  <c:v>Yes, from someone who was not in the image(s)</c:v>
                </c:pt>
                <c:pt idx="2">
                  <c:v>Yes, from someone who was in the image(s)</c:v>
                </c:pt>
                <c:pt idx="3">
                  <c:v>Yes, from someone I didn't know</c:v>
                </c:pt>
              </c:strCache>
            </c:strRef>
          </c:cat>
          <c:val>
            <c:numRef>
              <c:f>Sheet1!$D$2:$D$5</c:f>
              <c:numCache>
                <c:formatCode>0%</c:formatCode>
                <c:ptCount val="4"/>
                <c:pt idx="0">
                  <c:v>0.62</c:v>
                </c:pt>
                <c:pt idx="1">
                  <c:v>0.1</c:v>
                </c:pt>
                <c:pt idx="2">
                  <c:v>0.17</c:v>
                </c:pt>
                <c:pt idx="3">
                  <c:v>0.26</c:v>
                </c:pt>
              </c:numCache>
            </c:numRef>
          </c:val>
          <c:extLst>
            <c:ext xmlns:c16="http://schemas.microsoft.com/office/drawing/2014/chart" uri="{C3380CC4-5D6E-409C-BE32-E72D297353CC}">
              <c16:uniqueId val="{00000003-7010-44FC-A758-EDB644E6AE8F}"/>
            </c:ext>
          </c:extLst>
        </c:ser>
        <c:dLbls>
          <c:dLblPos val="inEnd"/>
          <c:showLegendKey val="0"/>
          <c:showVal val="1"/>
          <c:showCatName val="0"/>
          <c:showSerName val="0"/>
          <c:showPercent val="0"/>
          <c:showBubbleSize val="0"/>
        </c:dLbls>
        <c:gapWidth val="80"/>
        <c:overlap val="-25"/>
        <c:axId val="540928312"/>
        <c:axId val="540926352"/>
      </c:barChart>
      <c:valAx>
        <c:axId val="540926352"/>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8312"/>
        <c:crosses val="autoZero"/>
        <c:crossBetween val="between"/>
      </c:valAx>
      <c:catAx>
        <c:axId val="5409283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6352"/>
        <c:crosses val="autoZero"/>
        <c:auto val="1"/>
        <c:lblAlgn val="ctr"/>
        <c:lblOffset val="100"/>
        <c:noMultiLvlLbl val="0"/>
      </c:catAx>
      <c:spPr>
        <a:noFill/>
        <a:ln>
          <a:solidFill>
            <a:schemeClr val="bg1">
              <a:lumMod val="85000"/>
            </a:schemeClr>
          </a:solidFill>
        </a:ln>
        <a:effectLst/>
      </c:spPr>
    </c:plotArea>
    <c:legend>
      <c:legendPos val="b"/>
      <c:layout>
        <c:manualLayout>
          <c:xMode val="edge"/>
          <c:yMode val="edge"/>
          <c:x val="0.47504148570201199"/>
          <c:y val="0.88838059904678179"/>
          <c:w val="0.39602938238558089"/>
          <c:h val="8.0291534168188086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067185513765579"/>
          <c:y val="0.11071134242588482"/>
          <c:w val="0.53215282759018689"/>
          <c:h val="0.68726065231756128"/>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0.06</c:v>
                </c:pt>
                <c:pt idx="1">
                  <c:v>0.89</c:v>
                </c:pt>
                <c:pt idx="2">
                  <c:v>0.05</c:v>
                </c:pt>
              </c:numCache>
            </c:numRef>
          </c:val>
          <c:extLst>
            <c:ext xmlns:c16="http://schemas.microsoft.com/office/drawing/2014/chart" uri="{C3380CC4-5D6E-409C-BE32-E72D297353CC}">
              <c16:uniqueId val="{00000004-EB8B-46EA-A94E-FE430E5A5BA2}"/>
            </c:ext>
          </c:extLst>
        </c:ser>
        <c:ser>
          <c:idx val="1"/>
          <c:order val="1"/>
          <c:tx>
            <c:strRef>
              <c:f>Sheet1!$C$1</c:f>
              <c:strCache>
                <c:ptCount val="1"/>
                <c:pt idx="0">
                  <c:v>2022</c:v>
                </c:pt>
              </c:strCache>
            </c:strRef>
          </c:tx>
          <c:spPr>
            <a:solidFill>
              <a:srgbClr val="008E91"/>
            </a:solidFill>
            <a:ln w="19050">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EF4-472E-9E59-2F529A1E6E49}"/>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7CD-45F2-A77F-06284A76FAC7}"/>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7CD-45F2-A77F-06284A76FAC7}"/>
                </c:ext>
              </c:extLst>
            </c:dLbl>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7.0000000000000007E-2</c:v>
                </c:pt>
                <c:pt idx="1">
                  <c:v>0.86</c:v>
                </c:pt>
                <c:pt idx="2">
                  <c:v>7.0000000000000007E-2</c:v>
                </c:pt>
              </c:numCache>
            </c:numRef>
          </c:val>
          <c:extLst>
            <c:ext xmlns:c16="http://schemas.microsoft.com/office/drawing/2014/chart" uri="{C3380CC4-5D6E-409C-BE32-E72D297353CC}">
              <c16:uniqueId val="{00000006-EB8B-46EA-A94E-FE430E5A5BA2}"/>
            </c:ext>
          </c:extLst>
        </c:ser>
        <c:ser>
          <c:idx val="2"/>
          <c:order val="2"/>
          <c:tx>
            <c:strRef>
              <c:f>Sheet1!$D$1</c:f>
              <c:strCache>
                <c:ptCount val="1"/>
                <c:pt idx="0">
                  <c:v>2021</c:v>
                </c:pt>
              </c:strCache>
            </c:strRef>
          </c:tx>
          <c:spPr>
            <a:solidFill>
              <a:srgbClr val="002060"/>
            </a:solidFill>
            <a:ln w="19050">
              <a:noFill/>
            </a:ln>
            <a:effectLst/>
          </c:spPr>
          <c:invertIfNegative val="0"/>
          <c:dPt>
            <c:idx val="1"/>
            <c:invertIfNegative val="0"/>
            <c:bubble3D val="0"/>
            <c:spPr>
              <a:solidFill>
                <a:srgbClr val="002060"/>
              </a:solidFill>
              <a:ln w="19050">
                <a:noFill/>
              </a:ln>
              <a:effectLst/>
            </c:spPr>
            <c:extLst>
              <c:ext xmlns:c16="http://schemas.microsoft.com/office/drawing/2014/chart" uri="{C3380CC4-5D6E-409C-BE32-E72D297353CC}">
                <c16:uniqueId val="{00000002-EEF4-472E-9E59-2F529A1E6E49}"/>
              </c:ext>
            </c:extLst>
          </c:dPt>
          <c:dPt>
            <c:idx val="2"/>
            <c:invertIfNegative val="0"/>
            <c:bubble3D val="0"/>
            <c:spPr>
              <a:solidFill>
                <a:srgbClr val="002060"/>
              </a:solidFill>
              <a:ln w="19050">
                <a:noFill/>
              </a:ln>
              <a:effectLst/>
            </c:spPr>
            <c:extLst>
              <c:ext xmlns:c16="http://schemas.microsoft.com/office/drawing/2014/chart" uri="{C3380CC4-5D6E-409C-BE32-E72D297353CC}">
                <c16:uniqueId val="{00000004-EEF4-472E-9E59-2F529A1E6E49}"/>
              </c:ext>
            </c:extLst>
          </c:dPt>
          <c:dLbls>
            <c:spPr>
              <a:solidFill>
                <a:schemeClr val="bg1"/>
              </a:solid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7.0000000000000007E-2</c:v>
                </c:pt>
                <c:pt idx="1">
                  <c:v>0.85</c:v>
                </c:pt>
                <c:pt idx="2">
                  <c:v>7.0000000000000007E-2</c:v>
                </c:pt>
              </c:numCache>
            </c:numRef>
          </c:val>
          <c:extLst>
            <c:ext xmlns:c16="http://schemas.microsoft.com/office/drawing/2014/chart" uri="{C3380CC4-5D6E-409C-BE32-E72D297353CC}">
              <c16:uniqueId val="{00000005-5E1C-46ED-881B-10E5A208C505}"/>
            </c:ext>
          </c:extLst>
        </c:ser>
        <c:dLbls>
          <c:showLegendKey val="0"/>
          <c:showVal val="0"/>
          <c:showCatName val="0"/>
          <c:showSerName val="0"/>
          <c:showPercent val="0"/>
          <c:showBubbleSize val="0"/>
        </c:dLbls>
        <c:gapWidth val="80"/>
        <c:overlap val="-25"/>
        <c:axId val="540929096"/>
        <c:axId val="540927920"/>
      </c:barChart>
      <c:valAx>
        <c:axId val="540927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9096"/>
        <c:crosses val="autoZero"/>
        <c:crossBetween val="between"/>
      </c:valAx>
      <c:catAx>
        <c:axId val="5409290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7920"/>
        <c:crosses val="autoZero"/>
        <c:auto val="1"/>
        <c:lblAlgn val="ctr"/>
        <c:lblOffset val="100"/>
        <c:noMultiLvlLbl val="0"/>
      </c:catAx>
      <c:spPr>
        <a:noFill/>
        <a:ln>
          <a:noFill/>
        </a:ln>
        <a:effectLst/>
      </c:spPr>
    </c:plotArea>
    <c:legend>
      <c:legendPos val="b"/>
      <c:layout>
        <c:manualLayout>
          <c:xMode val="edge"/>
          <c:yMode val="edge"/>
          <c:x val="0.36781675957941401"/>
          <c:y val="0.89462036155207791"/>
          <c:w val="0.5326062243050802"/>
          <c:h val="8.1523287492822741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22595131107607"/>
          <c:y val="0.13670104719060269"/>
          <c:w val="0.62651709582365633"/>
          <c:h val="0.63787726644593623"/>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0.95</c:v>
                </c:pt>
                <c:pt idx="1">
                  <c:v>0.05</c:v>
                </c:pt>
              </c:numCache>
            </c:numRef>
          </c:val>
          <c:extLst>
            <c:ext xmlns:c16="http://schemas.microsoft.com/office/drawing/2014/chart" uri="{C3380CC4-5D6E-409C-BE32-E72D297353CC}">
              <c16:uniqueId val="{00000005-7780-4D73-B714-CCA0791FE244}"/>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0.95</c:v>
                </c:pt>
                <c:pt idx="1">
                  <c:v>0.05</c:v>
                </c:pt>
              </c:numCache>
            </c:numRef>
          </c:val>
          <c:extLst>
            <c:ext xmlns:c16="http://schemas.microsoft.com/office/drawing/2014/chart" uri="{C3380CC4-5D6E-409C-BE32-E72D297353CC}">
              <c16:uniqueId val="{00000008-7780-4D73-B714-CCA0791FE244}"/>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EB4C-45E1-A318-AD700CD914A5}"/>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EB4C-45E1-A318-AD700CD914A5}"/>
              </c:ext>
            </c:extLst>
          </c:dPt>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B4C-45E1-A318-AD700CD914A5}"/>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EB4C-45E1-A318-AD700CD914A5}"/>
                </c:ext>
              </c:extLst>
            </c:dLbl>
            <c:spPr>
              <a:solidFill>
                <a:schemeClr val="bg1"/>
              </a:solidFill>
              <a:ln>
                <a:noFill/>
              </a:ln>
              <a:effectLst/>
            </c:spPr>
            <c:txPr>
              <a:bodyPr rot="0" spcFirstLastPara="1" vertOverflow="ellipsis" vert="horz" wrap="square" anchor="ctr" anchorCtr="1"/>
              <a:lstStyle/>
              <a:p>
                <a:pPr>
                  <a:defRPr sz="11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0.96</c:v>
                </c:pt>
                <c:pt idx="1">
                  <c:v>0.04</c:v>
                </c:pt>
              </c:numCache>
            </c:numRef>
          </c:val>
          <c:extLst>
            <c:ext xmlns:c16="http://schemas.microsoft.com/office/drawing/2014/chart" uri="{C3380CC4-5D6E-409C-BE32-E72D297353CC}">
              <c16:uniqueId val="{00000005-926C-4E06-9CFC-D3A8AF9F142D}"/>
            </c:ext>
          </c:extLst>
        </c:ser>
        <c:dLbls>
          <c:showLegendKey val="0"/>
          <c:showVal val="0"/>
          <c:showCatName val="0"/>
          <c:showSerName val="0"/>
          <c:showPercent val="0"/>
          <c:showBubbleSize val="0"/>
        </c:dLbls>
        <c:gapWidth val="80"/>
        <c:overlap val="-25"/>
        <c:axId val="540929488"/>
        <c:axId val="540924392"/>
      </c:barChart>
      <c:valAx>
        <c:axId val="540924392"/>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9488"/>
        <c:crosses val="autoZero"/>
        <c:crossBetween val="between"/>
      </c:valAx>
      <c:catAx>
        <c:axId val="5409294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4392"/>
        <c:crosses val="autoZero"/>
        <c:auto val="1"/>
        <c:lblAlgn val="ctr"/>
        <c:lblOffset val="100"/>
        <c:noMultiLvlLbl val="0"/>
      </c:catAx>
      <c:spPr>
        <a:noFill/>
        <a:ln>
          <a:noFill/>
        </a:ln>
        <a:effectLst/>
      </c:spPr>
    </c:plotArea>
    <c:legend>
      <c:legendPos val="b"/>
      <c:layout>
        <c:manualLayout>
          <c:xMode val="edge"/>
          <c:yMode val="edge"/>
          <c:x val="0.3035638594565947"/>
          <c:y val="0.88174481969670504"/>
          <c:w val="0.40554583673555084"/>
          <c:h val="8.122756898063474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solidFill>
        <a:schemeClr val="bg1">
          <a:lumMod val="85000"/>
        </a:schemeClr>
      </a:solid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1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1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5894143708460258"/>
          <c:y val="3.3776979548859241E-2"/>
          <c:w val="0.59764896695305558"/>
          <c:h val="0.82937366779147625"/>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Sheet1!$B$2:$B$12</c:f>
              <c:numCache>
                <c:formatCode>0%</c:formatCode>
                <c:ptCount val="11"/>
                <c:pt idx="0">
                  <c:v>0.33</c:v>
                </c:pt>
                <c:pt idx="1">
                  <c:v>7.0000000000000007E-2</c:v>
                </c:pt>
                <c:pt idx="2">
                  <c:v>0.03</c:v>
                </c:pt>
                <c:pt idx="3">
                  <c:v>0.02</c:v>
                </c:pt>
                <c:pt idx="4">
                  <c:v>7.0000000000000007E-2</c:v>
                </c:pt>
                <c:pt idx="5">
                  <c:v>7.0000000000000007E-2</c:v>
                </c:pt>
                <c:pt idx="6">
                  <c:v>7.0000000000000007E-2</c:v>
                </c:pt>
                <c:pt idx="7">
                  <c:v>0.14000000000000001</c:v>
                </c:pt>
                <c:pt idx="8">
                  <c:v>0.16</c:v>
                </c:pt>
                <c:pt idx="9">
                  <c:v>0.33</c:v>
                </c:pt>
                <c:pt idx="10">
                  <c:v>0.46</c:v>
                </c:pt>
              </c:numCache>
            </c:numRef>
          </c:val>
          <c:extLst>
            <c:ext xmlns:c16="http://schemas.microsoft.com/office/drawing/2014/chart" uri="{C3380CC4-5D6E-409C-BE32-E72D297353CC}">
              <c16:uniqueId val="{00000002-740E-4926-8A99-F8CE000C64D1}"/>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Sheet1!$C$2:$C$12</c:f>
              <c:numCache>
                <c:formatCode>0%</c:formatCode>
                <c:ptCount val="11"/>
                <c:pt idx="0">
                  <c:v>0.31</c:v>
                </c:pt>
                <c:pt idx="1">
                  <c:v>7.0000000000000007E-2</c:v>
                </c:pt>
                <c:pt idx="2">
                  <c:v>0.02</c:v>
                </c:pt>
                <c:pt idx="3">
                  <c:v>0.03</c:v>
                </c:pt>
                <c:pt idx="4">
                  <c:v>0.06</c:v>
                </c:pt>
                <c:pt idx="5">
                  <c:v>7.0000000000000007E-2</c:v>
                </c:pt>
                <c:pt idx="6">
                  <c:v>0.08</c:v>
                </c:pt>
                <c:pt idx="7">
                  <c:v>0.1</c:v>
                </c:pt>
                <c:pt idx="8">
                  <c:v>0.19</c:v>
                </c:pt>
                <c:pt idx="9">
                  <c:v>0.32</c:v>
                </c:pt>
                <c:pt idx="10">
                  <c:v>0.46</c:v>
                </c:pt>
              </c:numCache>
            </c:numRef>
          </c:val>
          <c:extLst>
            <c:ext xmlns:c16="http://schemas.microsoft.com/office/drawing/2014/chart" uri="{C3380CC4-5D6E-409C-BE32-E72D297353CC}">
              <c16:uniqueId val="{00000006-7DA7-4E3D-98E3-C083AA61C6FB}"/>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0DB0-4F96-AC89-489CA77FC82B}"/>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0DB0-4F96-AC89-489CA77FC82B}"/>
              </c:ext>
            </c:extLst>
          </c:dPt>
          <c:dPt>
            <c:idx val="2"/>
            <c:invertIfNegative val="0"/>
            <c:bubble3D val="0"/>
            <c:spPr>
              <a:solidFill>
                <a:srgbClr val="002060"/>
              </a:solidFill>
              <a:ln w="19050">
                <a:noFill/>
              </a:ln>
              <a:effectLst/>
            </c:spPr>
            <c:extLst>
              <c:ext xmlns:c16="http://schemas.microsoft.com/office/drawing/2014/chart" uri="{C3380CC4-5D6E-409C-BE32-E72D297353CC}">
                <c16:uniqueId val="{00000005-0DB0-4F96-AC89-489CA77FC82B}"/>
              </c:ext>
            </c:extLst>
          </c:dPt>
          <c:dLbls>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did nothing</c:v>
                </c:pt>
                <c:pt idx="1">
                  <c:v>I did something else</c:v>
                </c:pt>
                <c:pt idx="2">
                  <c:v>Shared them on social media</c:v>
                </c:pt>
                <c:pt idx="3">
                  <c:v>Sent them to someone else</c:v>
                </c:pt>
                <c:pt idx="4">
                  <c:v>Informed the person in the picture</c:v>
                </c:pt>
                <c:pt idx="5">
                  <c:v>Showed someone else</c:v>
                </c:pt>
                <c:pt idx="6">
                  <c:v>Took a screenshot</c:v>
                </c:pt>
                <c:pt idx="7">
                  <c:v>Told a responsible adult</c:v>
                </c:pt>
                <c:pt idx="8">
                  <c:v>Reported them on a website</c:v>
                </c:pt>
                <c:pt idx="9">
                  <c:v>Deleted the images</c:v>
                </c:pt>
                <c:pt idx="10">
                  <c:v>Blocked sender</c:v>
                </c:pt>
              </c:strCache>
            </c:strRef>
          </c:cat>
          <c:val>
            <c:numRef>
              <c:f>Sheet1!$D$2:$D$12</c:f>
              <c:numCache>
                <c:formatCode>0%</c:formatCode>
                <c:ptCount val="11"/>
                <c:pt idx="0">
                  <c:v>0.27</c:v>
                </c:pt>
                <c:pt idx="1">
                  <c:v>7.0000000000000007E-2</c:v>
                </c:pt>
                <c:pt idx="2">
                  <c:v>0.02</c:v>
                </c:pt>
                <c:pt idx="3">
                  <c:v>0.02</c:v>
                </c:pt>
                <c:pt idx="4">
                  <c:v>0.11</c:v>
                </c:pt>
                <c:pt idx="5">
                  <c:v>0.06</c:v>
                </c:pt>
                <c:pt idx="6">
                  <c:v>7.0000000000000007E-2</c:v>
                </c:pt>
                <c:pt idx="7">
                  <c:v>0.11</c:v>
                </c:pt>
                <c:pt idx="8">
                  <c:v>0.23</c:v>
                </c:pt>
                <c:pt idx="9">
                  <c:v>0.39</c:v>
                </c:pt>
                <c:pt idx="10">
                  <c:v>0.45</c:v>
                </c:pt>
              </c:numCache>
            </c:numRef>
          </c:val>
          <c:extLst>
            <c:ext xmlns:c16="http://schemas.microsoft.com/office/drawing/2014/chart" uri="{C3380CC4-5D6E-409C-BE32-E72D297353CC}">
              <c16:uniqueId val="{00000007-EE01-46A8-8FB7-D651C797644F}"/>
            </c:ext>
          </c:extLst>
        </c:ser>
        <c:dLbls>
          <c:showLegendKey val="0"/>
          <c:showVal val="0"/>
          <c:showCatName val="0"/>
          <c:showSerName val="0"/>
          <c:showPercent val="0"/>
          <c:showBubbleSize val="0"/>
        </c:dLbls>
        <c:gapWidth val="80"/>
        <c:overlap val="-25"/>
        <c:axId val="540924000"/>
        <c:axId val="540925176"/>
      </c:barChart>
      <c:valAx>
        <c:axId val="5409251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4000"/>
        <c:crosses val="autoZero"/>
        <c:crossBetween val="between"/>
      </c:valAx>
      <c:catAx>
        <c:axId val="5409240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40925176"/>
        <c:crosses val="autoZero"/>
        <c:auto val="1"/>
        <c:lblAlgn val="ctr"/>
        <c:lblOffset val="100"/>
        <c:noMultiLvlLbl val="0"/>
      </c:catAx>
      <c:spPr>
        <a:noFill/>
        <a:ln>
          <a:noFill/>
        </a:ln>
        <a:effectLst/>
      </c:spPr>
    </c:plotArea>
    <c:legend>
      <c:legendPos val="b"/>
      <c:layout>
        <c:manualLayout>
          <c:xMode val="edge"/>
          <c:yMode val="edge"/>
          <c:x val="0.45330927855099212"/>
          <c:y val="0.92641436263070476"/>
          <c:w val="0.1643709655598832"/>
          <c:h val="4.8936010457574806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1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938910332723733"/>
          <c:y val="9.2676444605760258E-2"/>
          <c:w val="0.79639353611080033"/>
          <c:h val="0.72539880144424629"/>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Sheet1!$A$2:$A$3</c:f>
              <c:strCache>
                <c:ptCount val="2"/>
                <c:pt idx="0">
                  <c:v>No</c:v>
                </c:pt>
                <c:pt idx="1">
                  <c:v>Yes</c:v>
                </c:pt>
              </c:strCache>
            </c:strRef>
          </c:cat>
          <c:val>
            <c:numRef>
              <c:f>Sheet1!$B$2:$B$3</c:f>
              <c:numCache>
                <c:formatCode>0%</c:formatCode>
                <c:ptCount val="2"/>
                <c:pt idx="0">
                  <c:v>0.85</c:v>
                </c:pt>
                <c:pt idx="1">
                  <c:v>0.15</c:v>
                </c:pt>
              </c:numCache>
            </c:numRef>
          </c:val>
          <c:extLst>
            <c:ext xmlns:c16="http://schemas.microsoft.com/office/drawing/2014/chart" uri="{C3380CC4-5D6E-409C-BE32-E72D297353CC}">
              <c16:uniqueId val="{00000000-0638-4F05-B969-13BB4FE4FEFB}"/>
            </c:ext>
          </c:extLst>
        </c:ser>
        <c:dLbls>
          <c:showLegendKey val="0"/>
          <c:showVal val="0"/>
          <c:showCatName val="0"/>
          <c:showSerName val="0"/>
          <c:showPercent val="0"/>
          <c:showBubbleSize val="0"/>
        </c:dLbls>
        <c:gapWidth val="80"/>
        <c:overlap val="-25"/>
        <c:axId val="421586144"/>
        <c:axId val="421584968"/>
      </c:barChart>
      <c:valAx>
        <c:axId val="421584968"/>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21586144"/>
        <c:crosses val="autoZero"/>
        <c:crossBetween val="between"/>
      </c:valAx>
      <c:catAx>
        <c:axId val="4215861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21584968"/>
        <c:crosses val="autoZero"/>
        <c:auto val="1"/>
        <c:lblAlgn val="ctr"/>
        <c:lblOffset val="100"/>
        <c:noMultiLvlLbl val="0"/>
      </c:catAx>
      <c:spPr>
        <a:noFill/>
        <a:ln>
          <a:noFill/>
        </a:ln>
        <a:effectLst/>
      </c:spPr>
    </c:plotArea>
    <c:legend>
      <c:legendPos val="b"/>
      <c:overlay val="0"/>
      <c:txPr>
        <a:bodyPr/>
        <a:lstStyle/>
        <a:p>
          <a:pPr>
            <a:defRPr>
              <a:solidFill>
                <a:srgbClr val="404040"/>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215757231388736"/>
          <c:y val="3.7918185250298019E-2"/>
          <c:w val="0.63989393524387961"/>
          <c:h val="0.71378280503816138"/>
        </c:manualLayout>
      </c:layout>
      <c:barChart>
        <c:barDir val="bar"/>
        <c:grouping val="percentStacked"/>
        <c:varyColors val="0"/>
        <c:ser>
          <c:idx val="0"/>
          <c:order val="0"/>
          <c:tx>
            <c:strRef>
              <c:f>Sheet1!$B$1</c:f>
              <c:strCache>
                <c:ptCount val="1"/>
                <c:pt idx="0">
                  <c:v>All good </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Accessed services</c:v>
                </c:pt>
              </c:strCache>
            </c:strRef>
          </c:cat>
          <c:val>
            <c:numRef>
              <c:f>Sheet1!$B$2</c:f>
              <c:numCache>
                <c:formatCode>0%</c:formatCode>
                <c:ptCount val="1"/>
                <c:pt idx="0">
                  <c:v>0.51</c:v>
                </c:pt>
              </c:numCache>
            </c:numRef>
          </c:val>
          <c:extLst>
            <c:ext xmlns:c16="http://schemas.microsoft.com/office/drawing/2014/chart" uri="{C3380CC4-5D6E-409C-BE32-E72D297353CC}">
              <c16:uniqueId val="{00000001-42DF-45D3-8235-6891EE89C397}"/>
            </c:ext>
          </c:extLst>
        </c:ser>
        <c:ser>
          <c:idx val="1"/>
          <c:order val="1"/>
          <c:tx>
            <c:strRef>
              <c:f>Sheet1!$C$1</c:f>
              <c:strCache>
                <c:ptCount val="1"/>
                <c:pt idx="0">
                  <c:v>Most good, some bad</c:v>
                </c:pt>
              </c:strCache>
            </c:strRef>
          </c:tx>
          <c:spPr>
            <a:solidFill>
              <a:srgbClr val="5B9BD5"/>
            </a:solidFill>
            <a:ln w="19050">
              <a:noFill/>
            </a:ln>
            <a:effectLst/>
          </c:spPr>
          <c:invertIfNegative val="0"/>
          <c:dLbls>
            <c:dLbl>
              <c:idx val="0"/>
              <c:layout>
                <c:manualLayout>
                  <c:x val="9.3322992387635166E-4"/>
                  <c:y val="0"/>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9984-4A11-999F-C0F9858E0820}"/>
                </c:ext>
              </c:extLst>
            </c:dLbl>
            <c:spPr>
              <a:noFill/>
              <a:ln>
                <a:noFill/>
              </a:ln>
              <a:effectLst/>
            </c:spPr>
            <c:txPr>
              <a:bodyPr rot="0" vert="horz"/>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Accessed services</c:v>
                </c:pt>
              </c:strCache>
            </c:strRef>
          </c:cat>
          <c:val>
            <c:numRef>
              <c:f>Sheet1!$C$2</c:f>
              <c:numCache>
                <c:formatCode>0%</c:formatCode>
                <c:ptCount val="1"/>
                <c:pt idx="0">
                  <c:v>0.3</c:v>
                </c:pt>
              </c:numCache>
            </c:numRef>
          </c:val>
          <c:extLst>
            <c:ext xmlns:c16="http://schemas.microsoft.com/office/drawing/2014/chart" uri="{C3380CC4-5D6E-409C-BE32-E72D297353CC}">
              <c16:uniqueId val="{00000002-42DF-45D3-8235-6891EE89C397}"/>
            </c:ext>
          </c:extLst>
        </c:ser>
        <c:ser>
          <c:idx val="2"/>
          <c:order val="2"/>
          <c:tx>
            <c:strRef>
              <c:f>Sheet1!$D$1</c:f>
              <c:strCache>
                <c:ptCount val="1"/>
                <c:pt idx="0">
                  <c:v>Some good but most bad</c:v>
                </c:pt>
              </c:strCache>
            </c:strRef>
          </c:tx>
          <c:spPr>
            <a:solidFill>
              <a:schemeClr val="bg1">
                <a:lumMod val="65000"/>
              </a:schemeClr>
            </a:solidFill>
            <a:ln w="19050">
              <a:noFill/>
            </a:ln>
            <a:effectLst/>
          </c:spPr>
          <c:invertIfNegative val="0"/>
          <c:dLbls>
            <c:spPr>
              <a:noFill/>
              <a:ln>
                <a:noFill/>
              </a:ln>
              <a:effectLst/>
            </c:spPr>
            <c:txPr>
              <a:bodyPr rot="0" vert="horz"/>
              <a:lstStyle/>
              <a:p>
                <a:pPr>
                  <a:defRPr sz="1000">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Accessed services</c:v>
                </c:pt>
              </c:strCache>
            </c:strRef>
          </c:cat>
          <c:val>
            <c:numRef>
              <c:f>Sheet1!$D$2</c:f>
              <c:numCache>
                <c:formatCode>0%</c:formatCode>
                <c:ptCount val="1"/>
                <c:pt idx="0">
                  <c:v>0.14000000000000001</c:v>
                </c:pt>
              </c:numCache>
            </c:numRef>
          </c:val>
          <c:extLst>
            <c:ext xmlns:c16="http://schemas.microsoft.com/office/drawing/2014/chart" uri="{C3380CC4-5D6E-409C-BE32-E72D297353CC}">
              <c16:uniqueId val="{00000001-C0A7-4009-A926-E87ED96699B2}"/>
            </c:ext>
          </c:extLst>
        </c:ser>
        <c:ser>
          <c:idx val="3"/>
          <c:order val="3"/>
          <c:tx>
            <c:strRef>
              <c:f>Sheet1!$E$1</c:f>
              <c:strCache>
                <c:ptCount val="1"/>
                <c:pt idx="0">
                  <c:v>All bad</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c:f>
              <c:strCache>
                <c:ptCount val="1"/>
                <c:pt idx="0">
                  <c:v>Accessed services</c:v>
                </c:pt>
              </c:strCache>
            </c:strRef>
          </c:cat>
          <c:val>
            <c:numRef>
              <c:f>Sheet1!$E$2</c:f>
              <c:numCache>
                <c:formatCode>0%</c:formatCode>
                <c:ptCount val="1"/>
                <c:pt idx="0">
                  <c:v>0.06</c:v>
                </c:pt>
              </c:numCache>
            </c:numRef>
          </c:val>
          <c:extLst>
            <c:ext xmlns:c16="http://schemas.microsoft.com/office/drawing/2014/chart" uri="{C3380CC4-5D6E-409C-BE32-E72D297353CC}">
              <c16:uniqueId val="{00000001-9B6B-4E88-BADF-287EFA7E11B9}"/>
            </c:ext>
          </c:extLst>
        </c:ser>
        <c:dLbls>
          <c:showLegendKey val="0"/>
          <c:showVal val="1"/>
          <c:showCatName val="0"/>
          <c:showSerName val="0"/>
          <c:showPercent val="0"/>
          <c:showBubbleSize val="0"/>
        </c:dLbls>
        <c:gapWidth val="80"/>
        <c:overlap val="100"/>
        <c:axId val="421598296"/>
        <c:axId val="421593200"/>
        <c:extLst/>
      </c:barChart>
      <c:valAx>
        <c:axId val="421593200"/>
        <c:scaling>
          <c:orientation val="minMax"/>
          <c:max val="1"/>
          <c:min val="0"/>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21598296"/>
        <c:crosses val="autoZero"/>
        <c:crossBetween val="between"/>
      </c:valAx>
      <c:catAx>
        <c:axId val="421598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21593200"/>
        <c:crosses val="autoZero"/>
        <c:auto val="1"/>
        <c:lblAlgn val="ctr"/>
        <c:lblOffset val="100"/>
        <c:noMultiLvlLbl val="0"/>
      </c:catAx>
      <c:spPr>
        <a:noFill/>
        <a:ln>
          <a:noFill/>
        </a:ln>
        <a:effectLst/>
      </c:spPr>
    </c:plotArea>
    <c:legend>
      <c:legendPos val="b"/>
      <c:overlay val="0"/>
      <c:spPr>
        <a:noFill/>
        <a:ln>
          <a:noFill/>
        </a:ln>
        <a:effectLst/>
      </c:spPr>
      <c:txPr>
        <a:bodyPr rot="0" vert="horz"/>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Sheet1!$B$2:$B$7</c:f>
              <c:numCache>
                <c:formatCode>0%</c:formatCode>
                <c:ptCount val="6"/>
                <c:pt idx="0">
                  <c:v>0.16</c:v>
                </c:pt>
                <c:pt idx="1">
                  <c:v>0.05</c:v>
                </c:pt>
                <c:pt idx="2">
                  <c:v>0.05</c:v>
                </c:pt>
                <c:pt idx="3">
                  <c:v>0.11</c:v>
                </c:pt>
                <c:pt idx="4">
                  <c:v>0.31</c:v>
                </c:pt>
                <c:pt idx="5">
                  <c:v>0.63</c:v>
                </c:pt>
              </c:numCache>
            </c:numRef>
          </c:val>
          <c:extLst>
            <c:ext xmlns:c16="http://schemas.microsoft.com/office/drawing/2014/chart" uri="{C3380CC4-5D6E-409C-BE32-E72D297353CC}">
              <c16:uniqueId val="{00000002-0B51-4E37-AA5E-1473129F79B3}"/>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Sheet1!$C$2:$C$7</c:f>
              <c:numCache>
                <c:formatCode>0%</c:formatCode>
                <c:ptCount val="6"/>
                <c:pt idx="0">
                  <c:v>0.25</c:v>
                </c:pt>
                <c:pt idx="1">
                  <c:v>0.03</c:v>
                </c:pt>
                <c:pt idx="2">
                  <c:v>0.05</c:v>
                </c:pt>
                <c:pt idx="3">
                  <c:v>0.04</c:v>
                </c:pt>
                <c:pt idx="4">
                  <c:v>0.31</c:v>
                </c:pt>
                <c:pt idx="5">
                  <c:v>0.57999999999999996</c:v>
                </c:pt>
              </c:numCache>
            </c:numRef>
          </c:val>
          <c:extLst>
            <c:ext xmlns:c16="http://schemas.microsoft.com/office/drawing/2014/chart" uri="{C3380CC4-5D6E-409C-BE32-E72D297353CC}">
              <c16:uniqueId val="{00000000-9D74-4686-8B9E-574661B1E4FE}"/>
            </c:ext>
          </c:extLst>
        </c:ser>
        <c:ser>
          <c:idx val="2"/>
          <c:order val="2"/>
          <c:tx>
            <c:strRef>
              <c:f>Sheet1!$D$1</c:f>
              <c:strCache>
                <c:ptCount val="1"/>
                <c:pt idx="0">
                  <c:v>2021</c:v>
                </c:pt>
              </c:strCache>
            </c:strRef>
          </c:tx>
          <c:spPr>
            <a:solidFill>
              <a:schemeClr val="accent5">
                <a:lumMod val="50000"/>
              </a:schemeClr>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Other</c:v>
                </c:pt>
                <c:pt idx="1">
                  <c:v>I want to save my money</c:v>
                </c:pt>
                <c:pt idx="2">
                  <c:v>Don’t have enough money to buy food</c:v>
                </c:pt>
                <c:pt idx="3">
                  <c:v>Want to do other activities instead at lunch time</c:v>
                </c:pt>
                <c:pt idx="4">
                  <c:v>Don’t like the food options </c:v>
                </c:pt>
                <c:pt idx="5">
                  <c:v>Don’t feel hungry</c:v>
                </c:pt>
              </c:strCache>
            </c:strRef>
          </c:cat>
          <c:val>
            <c:numRef>
              <c:f>Sheet1!$D$2:$D$7</c:f>
              <c:numCache>
                <c:formatCode>0%</c:formatCode>
                <c:ptCount val="6"/>
                <c:pt idx="0">
                  <c:v>0.25</c:v>
                </c:pt>
                <c:pt idx="1">
                  <c:v>0</c:v>
                </c:pt>
                <c:pt idx="2">
                  <c:v>0</c:v>
                </c:pt>
                <c:pt idx="3">
                  <c:v>0.13</c:v>
                </c:pt>
                <c:pt idx="4">
                  <c:v>0.15</c:v>
                </c:pt>
                <c:pt idx="5">
                  <c:v>0.69</c:v>
                </c:pt>
              </c:numCache>
            </c:numRef>
          </c:val>
          <c:extLst>
            <c:ext xmlns:c16="http://schemas.microsoft.com/office/drawing/2014/chart" uri="{C3380CC4-5D6E-409C-BE32-E72D297353CC}">
              <c16:uniqueId val="{00000000-F3D6-486C-87E2-61348688B020}"/>
            </c:ext>
          </c:extLst>
        </c:ser>
        <c:dLbls>
          <c:showLegendKey val="0"/>
          <c:showVal val="0"/>
          <c:showCatName val="0"/>
          <c:showSerName val="0"/>
          <c:showPercent val="0"/>
          <c:showBubbleSize val="0"/>
        </c:dLbls>
        <c:gapWidth val="80"/>
        <c:overlap val="-12"/>
        <c:axId val="441855952"/>
        <c:axId val="441857912"/>
      </c:barChart>
      <c:valAx>
        <c:axId val="4418579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5952"/>
        <c:crosses val="autoZero"/>
        <c:crossBetween val="between"/>
      </c:valAx>
      <c:catAx>
        <c:axId val="441855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7912"/>
        <c:crosses val="autoZero"/>
        <c:auto val="1"/>
        <c:lblAlgn val="ctr"/>
        <c:lblOffset val="100"/>
        <c:noMultiLvlLbl val="0"/>
      </c:cat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Sheet1!$B$2:$B$8</c:f>
              <c:numCache>
                <c:formatCode>0%</c:formatCode>
                <c:ptCount val="7"/>
                <c:pt idx="0">
                  <c:v>0.06</c:v>
                </c:pt>
                <c:pt idx="1">
                  <c:v>0.08</c:v>
                </c:pt>
                <c:pt idx="2">
                  <c:v>0.08</c:v>
                </c:pt>
                <c:pt idx="3">
                  <c:v>0.32</c:v>
                </c:pt>
                <c:pt idx="4">
                  <c:v>0.42</c:v>
                </c:pt>
                <c:pt idx="5">
                  <c:v>0.56000000000000005</c:v>
                </c:pt>
                <c:pt idx="6">
                  <c:v>0.8</c:v>
                </c:pt>
              </c:numCache>
            </c:numRef>
          </c:val>
          <c:extLst>
            <c:ext xmlns:c16="http://schemas.microsoft.com/office/drawing/2014/chart" uri="{C3380CC4-5D6E-409C-BE32-E72D297353CC}">
              <c16:uniqueId val="{00000002-0B51-4E37-AA5E-1473129F79B3}"/>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Sheet1!$C$2:$C$8</c:f>
              <c:numCache>
                <c:formatCode>0%</c:formatCode>
                <c:ptCount val="7"/>
                <c:pt idx="0">
                  <c:v>0.06</c:v>
                </c:pt>
                <c:pt idx="1">
                  <c:v>0.06</c:v>
                </c:pt>
                <c:pt idx="2">
                  <c:v>0.08</c:v>
                </c:pt>
                <c:pt idx="3">
                  <c:v>0.32</c:v>
                </c:pt>
                <c:pt idx="4">
                  <c:v>0.44</c:v>
                </c:pt>
                <c:pt idx="5">
                  <c:v>0.57999999999999996</c:v>
                </c:pt>
                <c:pt idx="6">
                  <c:v>0.81</c:v>
                </c:pt>
              </c:numCache>
            </c:numRef>
          </c:val>
          <c:extLst>
            <c:ext xmlns:c16="http://schemas.microsoft.com/office/drawing/2014/chart" uri="{C3380CC4-5D6E-409C-BE32-E72D297353CC}">
              <c16:uniqueId val="{00000000-F473-4247-A2AF-A595221794A0}"/>
            </c:ext>
          </c:extLst>
        </c:ser>
        <c:ser>
          <c:idx val="2"/>
          <c:order val="2"/>
          <c:tx>
            <c:strRef>
              <c:f>Sheet1!$D$1</c:f>
              <c:strCache>
                <c:ptCount val="1"/>
                <c:pt idx="0">
                  <c:v>2021</c:v>
                </c:pt>
              </c:strCache>
            </c:strRef>
          </c:tx>
          <c:spPr>
            <a:solidFill>
              <a:schemeClr val="accent5">
                <a:lumMod val="50000"/>
              </a:schemeClr>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None of the above</c:v>
                </c:pt>
                <c:pt idx="1">
                  <c:v>I choose to have the same as my friends</c:v>
                </c:pt>
                <c:pt idx="2">
                  <c:v>Teachers eat in the same place as us</c:v>
                </c:pt>
                <c:pt idx="3">
                  <c:v>I have a nice space to eat</c:v>
                </c:pt>
                <c:pt idx="4">
                  <c:v>I have enough time to eat</c:v>
                </c:pt>
                <c:pt idx="5">
                  <c:v>I can choose what I want to eat</c:v>
                </c:pt>
                <c:pt idx="6">
                  <c:v>I can eat with my friends</c:v>
                </c:pt>
              </c:strCache>
            </c:strRef>
          </c:cat>
          <c:val>
            <c:numRef>
              <c:f>Sheet1!$D$2:$D$8</c:f>
              <c:numCache>
                <c:formatCode>0%</c:formatCode>
                <c:ptCount val="7"/>
                <c:pt idx="0">
                  <c:v>0.06</c:v>
                </c:pt>
                <c:pt idx="1">
                  <c:v>0.06</c:v>
                </c:pt>
                <c:pt idx="2">
                  <c:v>0.06</c:v>
                </c:pt>
                <c:pt idx="3">
                  <c:v>0.39</c:v>
                </c:pt>
                <c:pt idx="4">
                  <c:v>0.45</c:v>
                </c:pt>
                <c:pt idx="5">
                  <c:v>0.61</c:v>
                </c:pt>
                <c:pt idx="6">
                  <c:v>0.8</c:v>
                </c:pt>
              </c:numCache>
            </c:numRef>
          </c:val>
          <c:extLst>
            <c:ext xmlns:c16="http://schemas.microsoft.com/office/drawing/2014/chart" uri="{C3380CC4-5D6E-409C-BE32-E72D297353CC}">
              <c16:uniqueId val="{00000000-151D-40D5-847E-248D5D8A2332}"/>
            </c:ext>
          </c:extLst>
        </c:ser>
        <c:dLbls>
          <c:showLegendKey val="0"/>
          <c:showVal val="0"/>
          <c:showCatName val="0"/>
          <c:showSerName val="0"/>
          <c:showPercent val="0"/>
          <c:showBubbleSize val="0"/>
        </c:dLbls>
        <c:gapWidth val="80"/>
        <c:overlap val="-12"/>
        <c:axId val="441854776"/>
        <c:axId val="441857520"/>
      </c:barChart>
      <c:valAx>
        <c:axId val="4418575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4776"/>
        <c:crosses val="autoZero"/>
        <c:crossBetween val="between"/>
      </c:valAx>
      <c:catAx>
        <c:axId val="441854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mn-cs"/>
              </a:defRPr>
            </a:pPr>
            <a:endParaRPr lang="en-US"/>
          </a:p>
        </c:txPr>
        <c:crossAx val="441857520"/>
        <c:crosses val="autoZero"/>
        <c:auto val="1"/>
        <c:lblAlgn val="ctr"/>
        <c:lblOffset val="100"/>
        <c:noMultiLvlLbl val="0"/>
      </c:cat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GB" sz="1200" b="0" dirty="0">
                <a:solidFill>
                  <a:schemeClr val="tx1">
                    <a:lumMod val="75000"/>
                    <a:lumOff val="25000"/>
                  </a:schemeClr>
                </a:solidFill>
              </a:rPr>
              <a:t>Going food shopping</a:t>
            </a:r>
            <a:endParaRPr lang="en-US" sz="1200" b="0" dirty="0">
              <a:solidFill>
                <a:schemeClr val="tx1">
                  <a:lumMod val="75000"/>
                  <a:lumOff val="25000"/>
                </a:schemeClr>
              </a:solidFill>
            </a:endParaRPr>
          </a:p>
        </c:rich>
      </c:tx>
      <c:layout>
        <c:manualLayout>
          <c:xMode val="edge"/>
          <c:yMode val="edge"/>
          <c:x val="0.51697969150506617"/>
          <c:y val="4.927024977671135E-2"/>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Sheet1!$B$2:$B$4</c:f>
              <c:numCache>
                <c:formatCode>0%</c:formatCode>
                <c:ptCount val="3"/>
                <c:pt idx="0">
                  <c:v>0.65</c:v>
                </c:pt>
                <c:pt idx="1">
                  <c:v>0.21</c:v>
                </c:pt>
                <c:pt idx="2">
                  <c:v>0.14000000000000001</c:v>
                </c:pt>
              </c:numCache>
            </c:numRef>
          </c:val>
          <c:extLst>
            <c:ext xmlns:c16="http://schemas.microsoft.com/office/drawing/2014/chart" uri="{C3380CC4-5D6E-409C-BE32-E72D297353CC}">
              <c16:uniqueId val="{00000000-6008-4579-92A6-3504D61AE708}"/>
            </c:ext>
          </c:extLst>
        </c:ser>
        <c:ser>
          <c:idx val="1"/>
          <c:order val="1"/>
          <c:tx>
            <c:strRef>
              <c:f>Sheet1!$C$1</c:f>
              <c:strCache>
                <c:ptCount val="1"/>
                <c:pt idx="0">
                  <c:v>2022</c:v>
                </c:pt>
              </c:strCache>
            </c:strRef>
          </c:tx>
          <c:spPr>
            <a:solidFill>
              <a:srgbClr val="008E91"/>
            </a:solidFill>
          </c:spPr>
          <c:invertIfNegative val="0"/>
          <c:dLbls>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Sheet1!$C$2:$C$4</c:f>
              <c:numCache>
                <c:formatCode>0%</c:formatCode>
                <c:ptCount val="3"/>
                <c:pt idx="0">
                  <c:v>0.63</c:v>
                </c:pt>
                <c:pt idx="1">
                  <c:v>0.19</c:v>
                </c:pt>
                <c:pt idx="2">
                  <c:v>0.18</c:v>
                </c:pt>
              </c:numCache>
            </c:numRef>
          </c:val>
          <c:extLst>
            <c:ext xmlns:c16="http://schemas.microsoft.com/office/drawing/2014/chart" uri="{C3380CC4-5D6E-409C-BE32-E72D297353CC}">
              <c16:uniqueId val="{00000000-AAE0-480E-A141-4AFE0DBE8FE3}"/>
            </c:ext>
          </c:extLst>
        </c:ser>
        <c:ser>
          <c:idx val="2"/>
          <c:order val="2"/>
          <c:tx>
            <c:strRef>
              <c:f>Sheet1!$D$1</c:f>
              <c:strCache>
                <c:ptCount val="1"/>
                <c:pt idx="0">
                  <c:v>2021</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Sheet1!$D$2:$D$4</c:f>
              <c:numCache>
                <c:formatCode>0%</c:formatCode>
                <c:ptCount val="3"/>
                <c:pt idx="0">
                  <c:v>0.67</c:v>
                </c:pt>
                <c:pt idx="1">
                  <c:v>0.2</c:v>
                </c:pt>
                <c:pt idx="2">
                  <c:v>0.13</c:v>
                </c:pt>
              </c:numCache>
            </c:numRef>
          </c:val>
          <c:extLst>
            <c:ext xmlns:c16="http://schemas.microsoft.com/office/drawing/2014/chart" uri="{C3380CC4-5D6E-409C-BE32-E72D297353CC}">
              <c16:uniqueId val="{00000000-8111-4248-A482-1D5085A10723}"/>
            </c:ext>
          </c:extLst>
        </c:ser>
        <c:dLbls>
          <c:showLegendKey val="0"/>
          <c:showVal val="0"/>
          <c:showCatName val="0"/>
          <c:showSerName val="0"/>
          <c:showPercent val="0"/>
          <c:showBubbleSize val="0"/>
        </c:dLbls>
        <c:gapWidth val="80"/>
        <c:overlap val="-12"/>
        <c:axId val="441656768"/>
        <c:axId val="441655984"/>
      </c:barChart>
      <c:valAx>
        <c:axId val="4416559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1656768"/>
        <c:crosses val="autoZero"/>
        <c:crossBetween val="between"/>
      </c:valAx>
      <c:catAx>
        <c:axId val="4416567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41655984"/>
        <c:crosses val="autoZero"/>
        <c:auto val="1"/>
        <c:lblAlgn val="ctr"/>
        <c:lblOffset val="100"/>
        <c:noMultiLvlLbl val="0"/>
      </c:catAx>
      <c:spPr>
        <a:noFill/>
        <a:ln>
          <a:noFill/>
        </a:ln>
        <a:effectLst/>
      </c:spPr>
    </c:plotArea>
    <c:legend>
      <c:legendPos val="b"/>
      <c:layout>
        <c:manualLayout>
          <c:xMode val="edge"/>
          <c:yMode val="edge"/>
          <c:x val="0.50429269078881711"/>
          <c:y val="0.89055156894765131"/>
          <c:w val="0.28026691601729431"/>
          <c:h val="9.3874431048261001E-2"/>
        </c:manualLayout>
      </c:layout>
      <c:overlay val="0"/>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200" b="0">
                <a:solidFill>
                  <a:schemeClr val="tx1">
                    <a:lumMod val="75000"/>
                    <a:lumOff val="25000"/>
                  </a:schemeClr>
                </a:solidFill>
              </a:defRPr>
            </a:pPr>
            <a:r>
              <a:rPr lang="en-US" sz="1200" b="0" dirty="0">
                <a:solidFill>
                  <a:schemeClr val="tx1">
                    <a:lumMod val="75000"/>
                    <a:lumOff val="25000"/>
                  </a:schemeClr>
                </a:solidFill>
              </a:rPr>
              <a:t>Choosing</a:t>
            </a:r>
            <a:r>
              <a:rPr lang="en-US" sz="1200" b="0" baseline="0" dirty="0">
                <a:solidFill>
                  <a:schemeClr val="tx1">
                    <a:lumMod val="75000"/>
                    <a:lumOff val="25000"/>
                  </a:schemeClr>
                </a:solidFill>
              </a:rPr>
              <a:t> the food you like</a:t>
            </a:r>
            <a:endParaRPr lang="en-US" sz="1200" b="0" dirty="0">
              <a:solidFill>
                <a:schemeClr val="tx1">
                  <a:lumMod val="75000"/>
                  <a:lumOff val="25000"/>
                </a:schemeClr>
              </a:solidFill>
            </a:endParaRPr>
          </a:p>
        </c:rich>
      </c:tx>
      <c:layout>
        <c:manualLayout>
          <c:xMode val="edge"/>
          <c:yMode val="edge"/>
          <c:x val="0.50203904528094212"/>
          <c:y val="6.4844249780799015E-2"/>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2023</c:v>
                </c:pt>
              </c:strCache>
            </c:strRef>
          </c:tx>
          <c:invertIfNegative val="0"/>
          <c:dLbls>
            <c:dLbl>
              <c:idx val="1"/>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BF2-4419-BA09-E3AEDB8CB5FA}"/>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Sheet1!$B$2:$B$4</c:f>
              <c:numCache>
                <c:formatCode>0%</c:formatCode>
                <c:ptCount val="3"/>
                <c:pt idx="0">
                  <c:v>0.39</c:v>
                </c:pt>
                <c:pt idx="1">
                  <c:v>0.04</c:v>
                </c:pt>
                <c:pt idx="2">
                  <c:v>0.56999999999999995</c:v>
                </c:pt>
              </c:numCache>
            </c:numRef>
          </c:val>
          <c:extLst>
            <c:ext xmlns:c16="http://schemas.microsoft.com/office/drawing/2014/chart" uri="{C3380CC4-5D6E-409C-BE32-E72D297353CC}">
              <c16:uniqueId val="{00000000-C9A4-47AE-BBA7-1B4CDA2EA34A}"/>
            </c:ext>
          </c:extLst>
        </c:ser>
        <c:ser>
          <c:idx val="1"/>
          <c:order val="1"/>
          <c:tx>
            <c:strRef>
              <c:f>Sheet1!$C$1</c:f>
              <c:strCache>
                <c:ptCount val="1"/>
                <c:pt idx="0">
                  <c:v>2022</c:v>
                </c:pt>
              </c:strCache>
            </c:strRef>
          </c:tx>
          <c:spPr>
            <a:solidFill>
              <a:srgbClr val="008E91"/>
            </a:solidFill>
          </c:spPr>
          <c:invertIfNegative val="0"/>
          <c:dLbls>
            <c:dLbl>
              <c:idx val="1"/>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F7-4B71-B468-DAA4E4914A2F}"/>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Sheet1!$C$2:$C$4</c:f>
              <c:numCache>
                <c:formatCode>0%</c:formatCode>
                <c:ptCount val="3"/>
                <c:pt idx="0">
                  <c:v>0.38</c:v>
                </c:pt>
                <c:pt idx="1">
                  <c:v>0.03</c:v>
                </c:pt>
                <c:pt idx="2">
                  <c:v>0.59</c:v>
                </c:pt>
              </c:numCache>
            </c:numRef>
          </c:val>
          <c:extLst>
            <c:ext xmlns:c16="http://schemas.microsoft.com/office/drawing/2014/chart" uri="{C3380CC4-5D6E-409C-BE32-E72D297353CC}">
              <c16:uniqueId val="{00000000-C63A-41C0-8F63-9338A1D33DE6}"/>
            </c:ext>
          </c:extLst>
        </c:ser>
        <c:ser>
          <c:idx val="2"/>
          <c:order val="2"/>
          <c:tx>
            <c:strRef>
              <c:f>Sheet1!$D$1</c:f>
              <c:strCache>
                <c:ptCount val="1"/>
                <c:pt idx="0">
                  <c:v>2021</c:v>
                </c:pt>
              </c:strCache>
            </c:strRef>
          </c:tx>
          <c:spPr>
            <a:solidFill>
              <a:schemeClr val="accent5">
                <a:lumMod val="50000"/>
              </a:schemeClr>
            </a:solidFill>
          </c:spPr>
          <c:invertIfNegative val="0"/>
          <c:dLbls>
            <c:dLbl>
              <c:idx val="1"/>
              <c:spPr>
                <a:noFill/>
                <a:ln>
                  <a:noFill/>
                </a:ln>
                <a:effectLst/>
              </c:spPr>
              <c:txPr>
                <a:bodyPr wrap="square" lIns="38100" tIns="19050" rIns="38100" bIns="19050" anchor="ctr">
                  <a:spAutoFit/>
                </a:bodyPr>
                <a:lstStyle/>
                <a:p>
                  <a:pPr>
                    <a:defRPr sz="900">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049-4C36-BBFB-AE19BAAED20B}"/>
                </c:ext>
              </c:extLst>
            </c:dLbl>
            <c:spPr>
              <a:noFill/>
              <a:ln>
                <a:noFill/>
              </a:ln>
              <a:effectLst/>
            </c:spPr>
            <c:txPr>
              <a:bodyPr wrap="square" lIns="38100" tIns="19050" rIns="38100" bIns="19050" anchor="ctr">
                <a:spAutoFit/>
              </a:bodyPr>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Sometimes</c:v>
                </c:pt>
                <c:pt idx="1">
                  <c:v>No</c:v>
                </c:pt>
                <c:pt idx="2">
                  <c:v>Yes</c:v>
                </c:pt>
              </c:strCache>
            </c:strRef>
          </c:cat>
          <c:val>
            <c:numRef>
              <c:f>Sheet1!$D$2:$D$4</c:f>
              <c:numCache>
                <c:formatCode>0%</c:formatCode>
                <c:ptCount val="3"/>
                <c:pt idx="0">
                  <c:v>0.4</c:v>
                </c:pt>
                <c:pt idx="1">
                  <c:v>0.04</c:v>
                </c:pt>
                <c:pt idx="2">
                  <c:v>0.56000000000000005</c:v>
                </c:pt>
              </c:numCache>
            </c:numRef>
          </c:val>
          <c:extLst>
            <c:ext xmlns:c16="http://schemas.microsoft.com/office/drawing/2014/chart" uri="{C3380CC4-5D6E-409C-BE32-E72D297353CC}">
              <c16:uniqueId val="{00000000-5047-42BA-9274-00EF9E850474}"/>
            </c:ext>
          </c:extLst>
        </c:ser>
        <c:dLbls>
          <c:showLegendKey val="0"/>
          <c:showVal val="0"/>
          <c:showCatName val="0"/>
          <c:showSerName val="0"/>
          <c:showPercent val="0"/>
          <c:showBubbleSize val="0"/>
        </c:dLbls>
        <c:gapWidth val="80"/>
        <c:overlap val="-12"/>
        <c:axId val="441860656"/>
        <c:axId val="441859872"/>
      </c:barChart>
      <c:valAx>
        <c:axId val="441859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1860656"/>
        <c:crosses val="autoZero"/>
        <c:crossBetween val="between"/>
      </c:valAx>
      <c:catAx>
        <c:axId val="4418606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41859872"/>
        <c:crosses val="autoZero"/>
        <c:auto val="1"/>
        <c:lblAlgn val="ctr"/>
        <c:lblOffset val="100"/>
        <c:noMultiLvlLbl val="0"/>
      </c:catAx>
      <c:spPr>
        <a:noFill/>
        <a:ln>
          <a:noFill/>
        </a:ln>
        <a:effectLst/>
      </c:spPr>
    </c:plotArea>
    <c:legend>
      <c:legendPos val="b"/>
      <c:layout>
        <c:manualLayout>
          <c:xMode val="edge"/>
          <c:yMode val="edge"/>
          <c:x val="0.51674322930892047"/>
          <c:y val="0.8801689022782595"/>
          <c:w val="0.28026691601729431"/>
          <c:h val="9.3874431048261001E-2"/>
        </c:manualLayout>
      </c:layout>
      <c:overlay val="0"/>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8289538281299032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0.11</c:v>
                </c:pt>
                <c:pt idx="1">
                  <c:v>0.66</c:v>
                </c:pt>
                <c:pt idx="2">
                  <c:v>0.23</c:v>
                </c:pt>
              </c:numCache>
            </c:numRef>
          </c:val>
          <c:extLst>
            <c:ext xmlns:c16="http://schemas.microsoft.com/office/drawing/2014/chart" uri="{C3380CC4-5D6E-409C-BE32-E72D297353CC}">
              <c16:uniqueId val="{00000000-E631-41C2-982C-216E0C3BB646}"/>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c:v>
                </c:pt>
                <c:pt idx="1">
                  <c:v>0.71</c:v>
                </c:pt>
                <c:pt idx="2">
                  <c:v>0.2</c:v>
                </c:pt>
              </c:numCache>
            </c:numRef>
          </c:val>
          <c:extLst>
            <c:ext xmlns:c16="http://schemas.microsoft.com/office/drawing/2014/chart" uri="{C3380CC4-5D6E-409C-BE32-E72D297353CC}">
              <c16:uniqueId val="{00000001-E631-41C2-982C-216E0C3BB646}"/>
            </c:ext>
          </c:extLst>
        </c:ser>
        <c:ser>
          <c:idx val="2"/>
          <c:order val="2"/>
          <c:tx>
            <c:strRef>
              <c:f>Sheet1!$D$1</c:f>
              <c:strCache>
                <c:ptCount val="1"/>
                <c:pt idx="0">
                  <c:v>2021</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0.08</c:v>
                </c:pt>
                <c:pt idx="1">
                  <c:v>0.73</c:v>
                </c:pt>
                <c:pt idx="2">
                  <c:v>0.19</c:v>
                </c:pt>
              </c:numCache>
            </c:numRef>
          </c:val>
          <c:extLst>
            <c:ext xmlns:c16="http://schemas.microsoft.com/office/drawing/2014/chart" uri="{C3380CC4-5D6E-409C-BE32-E72D297353CC}">
              <c16:uniqueId val="{00000002-E631-41C2-982C-216E0C3BB646}"/>
            </c:ext>
          </c:extLst>
        </c:ser>
        <c:dLbls>
          <c:dLblPos val="inEnd"/>
          <c:showLegendKey val="0"/>
          <c:showVal val="1"/>
          <c:showCatName val="0"/>
          <c:showSerName val="0"/>
          <c:showPercent val="0"/>
          <c:showBubbleSize val="0"/>
        </c:dLbls>
        <c:gapWidth val="100"/>
        <c:overlap val="-25"/>
        <c:axId val="316479256"/>
        <c:axId val="316482392"/>
      </c:barChart>
      <c:valAx>
        <c:axId val="31648239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6479256"/>
        <c:crosses val="autoZero"/>
        <c:crossBetween val="between"/>
      </c:valAx>
      <c:catAx>
        <c:axId val="3164792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316482392"/>
        <c:crosses val="autoZero"/>
        <c:auto val="1"/>
        <c:lblAlgn val="ctr"/>
        <c:lblOffset val="100"/>
        <c:noMultiLvlLbl val="0"/>
      </c:catAx>
      <c:spPr>
        <a:noFill/>
        <a:ln>
          <a:noFill/>
        </a:ln>
        <a:effectLst/>
      </c:spPr>
    </c:plotArea>
    <c:legend>
      <c:legendPos val="b"/>
      <c:layout>
        <c:manualLayout>
          <c:xMode val="edge"/>
          <c:yMode val="edge"/>
          <c:x val="0.40173183212447905"/>
          <c:y val="0.91841966630661498"/>
          <c:w val="0.34267741150551206"/>
          <c:h val="7.3455981202679252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579487256402629"/>
          <c:y val="3.3776979548859241E-2"/>
          <c:w val="0.68079554333084191"/>
          <c:h val="0.84671009597670222"/>
        </c:manualLayout>
      </c:layout>
      <c:barChart>
        <c:barDir val="bar"/>
        <c:grouping val="clustered"/>
        <c:varyColors val="0"/>
        <c:ser>
          <c:idx val="0"/>
          <c:order val="0"/>
          <c:tx>
            <c:strRef>
              <c:f>Sheet1!$B$1</c:f>
              <c:strCache>
                <c:ptCount val="1"/>
                <c:pt idx="0">
                  <c:v>2023</c:v>
                </c:pt>
              </c:strCache>
            </c:strRef>
          </c:tx>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EB4-4C5F-92D8-2247C9D15C3D}"/>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EB4-4C5F-92D8-2247C9D15C3D}"/>
                </c:ext>
              </c:extLst>
            </c:dLbl>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Eat while watching television</c:v>
                </c:pt>
                <c:pt idx="3">
                  <c:v>Mealtimes are enjoyable</c:v>
                </c:pt>
                <c:pt idx="4">
                  <c:v>I am given a choice of what to eat</c:v>
                </c:pt>
                <c:pt idx="5">
                  <c:v>I decide how much I want to eat</c:v>
                </c:pt>
                <c:pt idx="6">
                  <c:v>Eat at the table</c:v>
                </c:pt>
                <c:pt idx="7">
                  <c:v>Eat with my family/people in the house</c:v>
                </c:pt>
              </c:strCache>
            </c:strRef>
          </c:cat>
          <c:val>
            <c:numRef>
              <c:f>Sheet1!$B$2:$B$9</c:f>
              <c:numCache>
                <c:formatCode>0%</c:formatCode>
                <c:ptCount val="8"/>
                <c:pt idx="0">
                  <c:v>0.01</c:v>
                </c:pt>
                <c:pt idx="1">
                  <c:v>0.02</c:v>
                </c:pt>
                <c:pt idx="2">
                  <c:v>0.49</c:v>
                </c:pt>
                <c:pt idx="3">
                  <c:v>0.49</c:v>
                </c:pt>
                <c:pt idx="4">
                  <c:v>0.53</c:v>
                </c:pt>
                <c:pt idx="5">
                  <c:v>0.55000000000000004</c:v>
                </c:pt>
                <c:pt idx="6">
                  <c:v>0.55000000000000004</c:v>
                </c:pt>
                <c:pt idx="7">
                  <c:v>0.69</c:v>
                </c:pt>
              </c:numCache>
            </c:numRef>
          </c:val>
          <c:extLst>
            <c:ext xmlns:c16="http://schemas.microsoft.com/office/drawing/2014/chart" uri="{C3380CC4-5D6E-409C-BE32-E72D297353CC}">
              <c16:uniqueId val="{00000004-838C-4702-92E1-DA73A74CF271}"/>
            </c:ext>
          </c:extLst>
        </c:ser>
        <c:ser>
          <c:idx val="1"/>
          <c:order val="1"/>
          <c:tx>
            <c:strRef>
              <c:f>Sheet1!$C$1</c:f>
              <c:strCache>
                <c:ptCount val="1"/>
                <c:pt idx="0">
                  <c:v>2022</c:v>
                </c:pt>
              </c:strCache>
            </c:strRef>
          </c:tx>
          <c:spPr>
            <a:solidFill>
              <a:srgbClr val="008E91"/>
            </a:solidFill>
          </c:spPr>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B91-41EE-8E10-3B20017F448D}"/>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DB91-41EE-8E10-3B20017F448D}"/>
                </c:ext>
              </c:extLst>
            </c:dLbl>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Eat while watching television</c:v>
                </c:pt>
                <c:pt idx="3">
                  <c:v>Mealtimes are enjoyable</c:v>
                </c:pt>
                <c:pt idx="4">
                  <c:v>I am given a choice of what to eat</c:v>
                </c:pt>
                <c:pt idx="5">
                  <c:v>I decide how much I want to eat</c:v>
                </c:pt>
                <c:pt idx="6">
                  <c:v>Eat at the table</c:v>
                </c:pt>
                <c:pt idx="7">
                  <c:v>Eat with my family/people in the house</c:v>
                </c:pt>
              </c:strCache>
            </c:strRef>
          </c:cat>
          <c:val>
            <c:numRef>
              <c:f>Sheet1!$C$2:$C$9</c:f>
              <c:numCache>
                <c:formatCode>0%</c:formatCode>
                <c:ptCount val="8"/>
                <c:pt idx="0">
                  <c:v>0.01</c:v>
                </c:pt>
                <c:pt idx="1">
                  <c:v>0.02</c:v>
                </c:pt>
                <c:pt idx="2">
                  <c:v>0.49</c:v>
                </c:pt>
                <c:pt idx="3">
                  <c:v>0.49</c:v>
                </c:pt>
                <c:pt idx="4">
                  <c:v>0.51</c:v>
                </c:pt>
                <c:pt idx="5">
                  <c:v>0.53</c:v>
                </c:pt>
                <c:pt idx="6">
                  <c:v>0.59</c:v>
                </c:pt>
                <c:pt idx="7">
                  <c:v>0.75</c:v>
                </c:pt>
              </c:numCache>
            </c:numRef>
          </c:val>
          <c:extLst>
            <c:ext xmlns:c16="http://schemas.microsoft.com/office/drawing/2014/chart" uri="{C3380CC4-5D6E-409C-BE32-E72D297353CC}">
              <c16:uniqueId val="{00000000-DA3F-4124-A53C-ECA642147947}"/>
            </c:ext>
          </c:extLst>
        </c:ser>
        <c:ser>
          <c:idx val="2"/>
          <c:order val="2"/>
          <c:tx>
            <c:strRef>
              <c:f>Sheet1!$D$1</c:f>
              <c:strCache>
                <c:ptCount val="1"/>
                <c:pt idx="0">
                  <c:v>2021</c:v>
                </c:pt>
              </c:strCache>
            </c:strRef>
          </c:tx>
          <c:spPr>
            <a:solidFill>
              <a:schemeClr val="accent5">
                <a:lumMod val="50000"/>
              </a:schemeClr>
            </a:solidFill>
          </c:spPr>
          <c:invertIfNegative val="0"/>
          <c:dLbls>
            <c:dLbl>
              <c:idx val="0"/>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1CC3-456A-BFC4-1E21B0A8F9CC}"/>
                </c:ext>
              </c:extLst>
            </c:dLbl>
            <c:dLbl>
              <c:idx val="1"/>
              <c:spPr>
                <a:noFill/>
                <a:ln>
                  <a:noFill/>
                </a:ln>
                <a:effectLst/>
              </c:spPr>
              <c:txPr>
                <a:bodyPr wrap="square" lIns="38100" tIns="19050" rIns="38100" bIns="19050" anchor="ctr">
                  <a:spAutoFit/>
                </a:bodyPr>
                <a:lstStyle/>
                <a:p>
                  <a:pPr>
                    <a:defRPr>
                      <a:solidFill>
                        <a:schemeClr val="tx1">
                          <a:lumMod val="75000"/>
                          <a:lumOff val="25000"/>
                        </a:schemeClr>
                      </a:solidFill>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CC3-456A-BFC4-1E21B0A8F9CC}"/>
                </c:ext>
              </c:extLst>
            </c:dLbl>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I don’t eat meals at home</c:v>
                </c:pt>
                <c:pt idx="1">
                  <c:v>None of the above</c:v>
                </c:pt>
                <c:pt idx="2">
                  <c:v>Eat while watching television</c:v>
                </c:pt>
                <c:pt idx="3">
                  <c:v>Mealtimes are enjoyable</c:v>
                </c:pt>
                <c:pt idx="4">
                  <c:v>I am given a choice of what to eat</c:v>
                </c:pt>
                <c:pt idx="5">
                  <c:v>I decide how much I want to eat</c:v>
                </c:pt>
                <c:pt idx="6">
                  <c:v>Eat at the table</c:v>
                </c:pt>
                <c:pt idx="7">
                  <c:v>Eat with my family/people in the house</c:v>
                </c:pt>
              </c:strCache>
            </c:strRef>
          </c:cat>
          <c:val>
            <c:numRef>
              <c:f>Sheet1!$D$2:$D$9</c:f>
              <c:numCache>
                <c:formatCode>0%</c:formatCode>
                <c:ptCount val="8"/>
                <c:pt idx="0">
                  <c:v>0</c:v>
                </c:pt>
                <c:pt idx="1">
                  <c:v>0.01</c:v>
                </c:pt>
                <c:pt idx="2">
                  <c:v>0.52</c:v>
                </c:pt>
                <c:pt idx="3">
                  <c:v>0.52</c:v>
                </c:pt>
                <c:pt idx="4">
                  <c:v>0.51</c:v>
                </c:pt>
                <c:pt idx="5">
                  <c:v>0.52</c:v>
                </c:pt>
                <c:pt idx="6">
                  <c:v>0.56000000000000005</c:v>
                </c:pt>
                <c:pt idx="7">
                  <c:v>0.75</c:v>
                </c:pt>
              </c:numCache>
            </c:numRef>
          </c:val>
          <c:extLst>
            <c:ext xmlns:c16="http://schemas.microsoft.com/office/drawing/2014/chart" uri="{C3380CC4-5D6E-409C-BE32-E72D297353CC}">
              <c16:uniqueId val="{00000000-8F03-44C4-838F-1C6F1D76F89C}"/>
            </c:ext>
          </c:extLst>
        </c:ser>
        <c:dLbls>
          <c:showLegendKey val="0"/>
          <c:showVal val="0"/>
          <c:showCatName val="0"/>
          <c:showSerName val="0"/>
          <c:showPercent val="0"/>
          <c:showBubbleSize val="0"/>
        </c:dLbls>
        <c:gapWidth val="80"/>
        <c:overlap val="-12"/>
        <c:axId val="448296816"/>
        <c:axId val="448297992"/>
      </c:barChart>
      <c:valAx>
        <c:axId val="448297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8296816"/>
        <c:crosses val="autoZero"/>
        <c:crossBetween val="between"/>
      </c:valAx>
      <c:catAx>
        <c:axId val="4482968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defRPr>
            </a:pPr>
            <a:endParaRPr lang="en-US"/>
          </a:p>
        </c:txPr>
        <c:crossAx val="448297992"/>
        <c:crosses val="autoZero"/>
        <c:auto val="1"/>
        <c:lblAlgn val="ctr"/>
        <c:lblOffset val="100"/>
        <c:noMultiLvlLbl val="0"/>
      </c:catAx>
      <c:spPr>
        <a:noFill/>
        <a:ln>
          <a:noFill/>
        </a:ln>
        <a:effectLst/>
      </c:spPr>
    </c:plotArea>
    <c:legend>
      <c:legendPos val="r"/>
      <c:overlay val="0"/>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579487256402629"/>
          <c:y val="3.3776979548859241E-2"/>
          <c:w val="0.68079554333084191"/>
          <c:h val="0.84671009597670222"/>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dessert after finishing your meal</c:v>
                </c:pt>
                <c:pt idx="5">
                  <c:v>You must clear your plate</c:v>
                </c:pt>
                <c:pt idx="6">
                  <c:v>Asking permission before getting a snack</c:v>
                </c:pt>
                <c:pt idx="7">
                  <c:v>Not using mobile phones/other devices when eating</c:v>
                </c:pt>
              </c:strCache>
            </c:strRef>
          </c:cat>
          <c:val>
            <c:numRef>
              <c:f>Sheet1!$B$2:$B$9</c:f>
              <c:numCache>
                <c:formatCode>0%</c:formatCode>
                <c:ptCount val="8"/>
                <c:pt idx="0">
                  <c:v>0.42</c:v>
                </c:pt>
                <c:pt idx="1">
                  <c:v>0.02</c:v>
                </c:pt>
                <c:pt idx="2">
                  <c:v>0.04</c:v>
                </c:pt>
                <c:pt idx="3">
                  <c:v>0.15</c:v>
                </c:pt>
                <c:pt idx="4">
                  <c:v>0.16</c:v>
                </c:pt>
                <c:pt idx="5">
                  <c:v>0.17</c:v>
                </c:pt>
                <c:pt idx="6">
                  <c:v>0.21</c:v>
                </c:pt>
                <c:pt idx="7">
                  <c:v>0.35</c:v>
                </c:pt>
              </c:numCache>
            </c:numRef>
          </c:val>
          <c:extLst>
            <c:ext xmlns:c16="http://schemas.microsoft.com/office/drawing/2014/chart" uri="{C3380CC4-5D6E-409C-BE32-E72D297353CC}">
              <c16:uniqueId val="{00000004-838C-4702-92E1-DA73A74CF271}"/>
            </c:ext>
          </c:extLst>
        </c:ser>
        <c:ser>
          <c:idx val="1"/>
          <c:order val="1"/>
          <c:tx>
            <c:strRef>
              <c:f>Sheet1!$C$1</c:f>
              <c:strCache>
                <c:ptCount val="1"/>
                <c:pt idx="0">
                  <c:v>2022</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dessert after finishing your meal</c:v>
                </c:pt>
                <c:pt idx="5">
                  <c:v>You must clear your plate</c:v>
                </c:pt>
                <c:pt idx="6">
                  <c:v>Asking permission before getting a snack</c:v>
                </c:pt>
                <c:pt idx="7">
                  <c:v>Not using mobile phones/other devices when eating</c:v>
                </c:pt>
              </c:strCache>
            </c:strRef>
          </c:cat>
          <c:val>
            <c:numRef>
              <c:f>Sheet1!$C$2:$C$9</c:f>
              <c:numCache>
                <c:formatCode>0%</c:formatCode>
                <c:ptCount val="8"/>
                <c:pt idx="0">
                  <c:v>0.38</c:v>
                </c:pt>
                <c:pt idx="1">
                  <c:v>0.02</c:v>
                </c:pt>
                <c:pt idx="2">
                  <c:v>0.03</c:v>
                </c:pt>
                <c:pt idx="3">
                  <c:v>0.12</c:v>
                </c:pt>
                <c:pt idx="4">
                  <c:v>0.17</c:v>
                </c:pt>
                <c:pt idx="5">
                  <c:v>0.19</c:v>
                </c:pt>
                <c:pt idx="6">
                  <c:v>0.18</c:v>
                </c:pt>
                <c:pt idx="7">
                  <c:v>0.39</c:v>
                </c:pt>
              </c:numCache>
            </c:numRef>
          </c:val>
          <c:extLst>
            <c:ext xmlns:c16="http://schemas.microsoft.com/office/drawing/2014/chart" uri="{C3380CC4-5D6E-409C-BE32-E72D297353CC}">
              <c16:uniqueId val="{00000000-6C41-44EC-B630-CCE676998BDC}"/>
            </c:ext>
          </c:extLst>
        </c:ser>
        <c:ser>
          <c:idx val="2"/>
          <c:order val="2"/>
          <c:tx>
            <c:strRef>
              <c:f>Sheet1!$D$1</c:f>
              <c:strCache>
                <c:ptCount val="1"/>
                <c:pt idx="0">
                  <c:v>2021</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Sheet1!$A$2:$A$9</c:f>
              <c:strCache>
                <c:ptCount val="8"/>
                <c:pt idx="0">
                  <c:v>None of the above</c:v>
                </c:pt>
                <c:pt idx="1">
                  <c:v>Don’t have a drink while eating</c:v>
                </c:pt>
                <c:pt idx="2">
                  <c:v>Getting a reward for eating certain foods or finishing a meal</c:v>
                </c:pt>
                <c:pt idx="3">
                  <c:v>Eat some foods on your plate first</c:v>
                </c:pt>
                <c:pt idx="4">
                  <c:v>Having dessert after finishing your meal</c:v>
                </c:pt>
                <c:pt idx="5">
                  <c:v>You must clear your plate</c:v>
                </c:pt>
                <c:pt idx="6">
                  <c:v>Asking permission before getting a snack</c:v>
                </c:pt>
                <c:pt idx="7">
                  <c:v>Not using mobile phones/other devices when eating</c:v>
                </c:pt>
              </c:strCache>
            </c:strRef>
          </c:cat>
          <c:val>
            <c:numRef>
              <c:f>Sheet1!$D$2:$D$9</c:f>
              <c:numCache>
                <c:formatCode>0%</c:formatCode>
                <c:ptCount val="8"/>
                <c:pt idx="0">
                  <c:v>0.38</c:v>
                </c:pt>
                <c:pt idx="1">
                  <c:v>0.03</c:v>
                </c:pt>
                <c:pt idx="2">
                  <c:v>0.02</c:v>
                </c:pt>
                <c:pt idx="3">
                  <c:v>0.14000000000000001</c:v>
                </c:pt>
                <c:pt idx="4">
                  <c:v>0.16</c:v>
                </c:pt>
                <c:pt idx="5">
                  <c:v>0.17</c:v>
                </c:pt>
                <c:pt idx="6">
                  <c:v>0.23</c:v>
                </c:pt>
                <c:pt idx="7">
                  <c:v>0.41</c:v>
                </c:pt>
              </c:numCache>
            </c:numRef>
          </c:val>
          <c:extLst>
            <c:ext xmlns:c16="http://schemas.microsoft.com/office/drawing/2014/chart" uri="{C3380CC4-5D6E-409C-BE32-E72D297353CC}">
              <c16:uniqueId val="{00000000-E6DB-4EB7-A49D-48B71983C320}"/>
            </c:ext>
          </c:extLst>
        </c:ser>
        <c:dLbls>
          <c:showLegendKey val="0"/>
          <c:showVal val="0"/>
          <c:showCatName val="0"/>
          <c:showSerName val="0"/>
          <c:showPercent val="0"/>
          <c:showBubbleSize val="0"/>
        </c:dLbls>
        <c:gapWidth val="80"/>
        <c:overlap val="-12"/>
        <c:axId val="447346488"/>
        <c:axId val="447344528"/>
      </c:barChart>
      <c:valAx>
        <c:axId val="4473445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7346488"/>
        <c:crosses val="autoZero"/>
        <c:crossBetween val="between"/>
      </c:valAx>
      <c:catAx>
        <c:axId val="44734648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a:lstStyle/>
          <a:p>
            <a:pPr>
              <a:defRPr sz="1000">
                <a:solidFill>
                  <a:schemeClr val="tx1">
                    <a:lumMod val="75000"/>
                    <a:lumOff val="25000"/>
                  </a:schemeClr>
                </a:solidFill>
              </a:defRPr>
            </a:pPr>
            <a:endParaRPr lang="en-US"/>
          </a:p>
        </c:txPr>
        <c:crossAx val="447344528"/>
        <c:crosses val="autoZero"/>
        <c:auto val="1"/>
        <c:lblAlgn val="ctr"/>
        <c:lblOffset val="100"/>
        <c:noMultiLvlLbl val="0"/>
      </c:catAx>
      <c:spPr>
        <a:noFill/>
        <a:ln>
          <a:noFill/>
        </a:ln>
        <a:effectLst/>
      </c:spPr>
    </c:plotArea>
    <c:legend>
      <c:legendPos val="r"/>
      <c:overlay val="0"/>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192504619802991"/>
          <c:y val="6.8268388795803006E-2"/>
          <c:w val="0.72769389691631059"/>
          <c:h val="0.82285652645589225"/>
        </c:manualLayout>
      </c:layout>
      <c:barChart>
        <c:barDir val="bar"/>
        <c:grouping val="percentStacked"/>
        <c:varyColors val="0"/>
        <c:ser>
          <c:idx val="0"/>
          <c:order val="0"/>
          <c:tx>
            <c:strRef>
              <c:f>Sheet1!$B$1</c:f>
              <c:strCache>
                <c:ptCount val="1"/>
                <c:pt idx="0">
                  <c:v>Every day</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Milk, water</c:v>
                </c:pt>
                <c:pt idx="1">
                  <c:v>Fruits and vegetables</c:v>
                </c:pt>
                <c:pt idx="2">
                  <c:v>Snacks and sweets (including crisps, biscuits, cakes, sweets, chocolate)</c:v>
                </c:pt>
                <c:pt idx="3">
                  <c:v>Other drinks (including sports drinks, fizzy, tea or coffee)</c:v>
                </c:pt>
                <c:pt idx="4">
                  <c:v>Fruit juice and smoothies</c:v>
                </c:pt>
                <c:pt idx="5">
                  <c:v>Takeaway food</c:v>
                </c:pt>
              </c:strCache>
            </c:strRef>
          </c:cat>
          <c:val>
            <c:numRef>
              <c:f>Sheet1!$B$2:$B$7</c:f>
              <c:numCache>
                <c:formatCode>0%</c:formatCode>
                <c:ptCount val="6"/>
                <c:pt idx="0">
                  <c:v>0.59</c:v>
                </c:pt>
                <c:pt idx="1">
                  <c:v>0.31</c:v>
                </c:pt>
                <c:pt idx="2">
                  <c:v>0.26</c:v>
                </c:pt>
                <c:pt idx="3">
                  <c:v>0.23</c:v>
                </c:pt>
                <c:pt idx="4">
                  <c:v>0.13</c:v>
                </c:pt>
                <c:pt idx="5">
                  <c:v>0.02</c:v>
                </c:pt>
              </c:numCache>
            </c:numRef>
          </c:val>
          <c:extLst>
            <c:ext xmlns:c16="http://schemas.microsoft.com/office/drawing/2014/chart" uri="{C3380CC4-5D6E-409C-BE32-E72D297353CC}">
              <c16:uniqueId val="{00000000-C357-4A8F-8512-AB1DF87ACEA9}"/>
            </c:ext>
          </c:extLst>
        </c:ser>
        <c:ser>
          <c:idx val="1"/>
          <c:order val="1"/>
          <c:tx>
            <c:strRef>
              <c:f>Sheet1!$C$1</c:f>
              <c:strCache>
                <c:ptCount val="1"/>
                <c:pt idx="0">
                  <c:v>On most days</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Milk, water</c:v>
                </c:pt>
                <c:pt idx="1">
                  <c:v>Fruits and vegetables</c:v>
                </c:pt>
                <c:pt idx="2">
                  <c:v>Snacks and sweets (including crisps, biscuits, cakes, sweets, chocolate)</c:v>
                </c:pt>
                <c:pt idx="3">
                  <c:v>Other drinks (including sports drinks, fizzy, tea or coffee)</c:v>
                </c:pt>
                <c:pt idx="4">
                  <c:v>Fruit juice and smoothies</c:v>
                </c:pt>
                <c:pt idx="5">
                  <c:v>Takeaway food</c:v>
                </c:pt>
              </c:strCache>
            </c:strRef>
          </c:cat>
          <c:val>
            <c:numRef>
              <c:f>Sheet1!$C$2:$C$7</c:f>
              <c:numCache>
                <c:formatCode>0%</c:formatCode>
                <c:ptCount val="6"/>
                <c:pt idx="0">
                  <c:v>0.21</c:v>
                </c:pt>
                <c:pt idx="1">
                  <c:v>0.33</c:v>
                </c:pt>
                <c:pt idx="2">
                  <c:v>0.31</c:v>
                </c:pt>
                <c:pt idx="3">
                  <c:v>0.26</c:v>
                </c:pt>
                <c:pt idx="4">
                  <c:v>0.24</c:v>
                </c:pt>
                <c:pt idx="5">
                  <c:v>0.06</c:v>
                </c:pt>
              </c:numCache>
            </c:numRef>
          </c:val>
          <c:extLst>
            <c:ext xmlns:c16="http://schemas.microsoft.com/office/drawing/2014/chart" uri="{C3380CC4-5D6E-409C-BE32-E72D297353CC}">
              <c16:uniqueId val="{00000001-C357-4A8F-8512-AB1DF87ACEA9}"/>
            </c:ext>
          </c:extLst>
        </c:ser>
        <c:ser>
          <c:idx val="2"/>
          <c:order val="2"/>
          <c:tx>
            <c:strRef>
              <c:f>Sheet1!$D$1</c:f>
              <c:strCache>
                <c:ptCount val="1"/>
                <c:pt idx="0">
                  <c:v>2 or 3 days a week</c:v>
                </c:pt>
              </c:strCache>
            </c:strRef>
          </c:tx>
          <c:spPr>
            <a:solidFill>
              <a:schemeClr val="bg2">
                <a:lumMod val="75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Milk, water</c:v>
                </c:pt>
                <c:pt idx="1">
                  <c:v>Fruits and vegetables</c:v>
                </c:pt>
                <c:pt idx="2">
                  <c:v>Snacks and sweets (including crisps, biscuits, cakes, sweets, chocolate)</c:v>
                </c:pt>
                <c:pt idx="3">
                  <c:v>Other drinks (including sports drinks, fizzy, tea or coffee)</c:v>
                </c:pt>
                <c:pt idx="4">
                  <c:v>Fruit juice and smoothies</c:v>
                </c:pt>
                <c:pt idx="5">
                  <c:v>Takeaway food</c:v>
                </c:pt>
              </c:strCache>
            </c:strRef>
          </c:cat>
          <c:val>
            <c:numRef>
              <c:f>Sheet1!$D$2:$D$7</c:f>
              <c:numCache>
                <c:formatCode>0%</c:formatCode>
                <c:ptCount val="6"/>
                <c:pt idx="0">
                  <c:v>0.08</c:v>
                </c:pt>
                <c:pt idx="1">
                  <c:v>0.19</c:v>
                </c:pt>
                <c:pt idx="2">
                  <c:v>0.26</c:v>
                </c:pt>
                <c:pt idx="3">
                  <c:v>0.26</c:v>
                </c:pt>
                <c:pt idx="4">
                  <c:v>0.23</c:v>
                </c:pt>
                <c:pt idx="5">
                  <c:v>0.15</c:v>
                </c:pt>
              </c:numCache>
            </c:numRef>
          </c:val>
          <c:extLst>
            <c:ext xmlns:c16="http://schemas.microsoft.com/office/drawing/2014/chart" uri="{C3380CC4-5D6E-409C-BE32-E72D297353CC}">
              <c16:uniqueId val="{00000002-C357-4A8F-8512-AB1DF87ACEA9}"/>
            </c:ext>
          </c:extLst>
        </c:ser>
        <c:ser>
          <c:idx val="3"/>
          <c:order val="3"/>
          <c:tx>
            <c:strRef>
              <c:f>Sheet1!$E$1</c:f>
              <c:strCache>
                <c:ptCount val="1"/>
                <c:pt idx="0">
                  <c:v>About once a week or less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Milk, water</c:v>
                </c:pt>
                <c:pt idx="1">
                  <c:v>Fruits and vegetables</c:v>
                </c:pt>
                <c:pt idx="2">
                  <c:v>Snacks and sweets (including crisps, biscuits, cakes, sweets, chocolate)</c:v>
                </c:pt>
                <c:pt idx="3">
                  <c:v>Other drinks (including sports drinks, fizzy, tea or coffee)</c:v>
                </c:pt>
                <c:pt idx="4">
                  <c:v>Fruit juice and smoothies</c:v>
                </c:pt>
                <c:pt idx="5">
                  <c:v>Takeaway food</c:v>
                </c:pt>
              </c:strCache>
            </c:strRef>
          </c:cat>
          <c:val>
            <c:numRef>
              <c:f>Sheet1!$E$2:$E$7</c:f>
              <c:numCache>
                <c:formatCode>0%</c:formatCode>
                <c:ptCount val="6"/>
                <c:pt idx="0">
                  <c:v>0.06</c:v>
                </c:pt>
                <c:pt idx="1">
                  <c:v>0.1</c:v>
                </c:pt>
                <c:pt idx="2">
                  <c:v>0.12</c:v>
                </c:pt>
                <c:pt idx="3">
                  <c:v>0.17</c:v>
                </c:pt>
                <c:pt idx="4">
                  <c:v>0.23</c:v>
                </c:pt>
                <c:pt idx="5">
                  <c:v>0.6</c:v>
                </c:pt>
              </c:numCache>
            </c:numRef>
          </c:val>
          <c:extLst>
            <c:ext xmlns:c16="http://schemas.microsoft.com/office/drawing/2014/chart" uri="{C3380CC4-5D6E-409C-BE32-E72D297353CC}">
              <c16:uniqueId val="{00000003-C357-4A8F-8512-AB1DF87ACEA9}"/>
            </c:ext>
          </c:extLst>
        </c:ser>
        <c:ser>
          <c:idx val="4"/>
          <c:order val="4"/>
          <c:tx>
            <c:strRef>
              <c:f>Sheet1!$F$1</c:f>
              <c:strCache>
                <c:ptCount val="1"/>
                <c:pt idx="0">
                  <c:v>Rarely or 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Milk, water</c:v>
                </c:pt>
                <c:pt idx="1">
                  <c:v>Fruits and vegetables</c:v>
                </c:pt>
                <c:pt idx="2">
                  <c:v>Snacks and sweets (including crisps, biscuits, cakes, sweets, chocolate)</c:v>
                </c:pt>
                <c:pt idx="3">
                  <c:v>Other drinks (including sports drinks, fizzy, tea or coffee)</c:v>
                </c:pt>
                <c:pt idx="4">
                  <c:v>Fruit juice and smoothies</c:v>
                </c:pt>
                <c:pt idx="5">
                  <c:v>Takeaway food</c:v>
                </c:pt>
              </c:strCache>
            </c:strRef>
          </c:cat>
          <c:val>
            <c:numRef>
              <c:f>Sheet1!$F$2:$F$7</c:f>
              <c:numCache>
                <c:formatCode>0%</c:formatCode>
                <c:ptCount val="6"/>
                <c:pt idx="0">
                  <c:v>0.05</c:v>
                </c:pt>
                <c:pt idx="1">
                  <c:v>7.0000000000000007E-2</c:v>
                </c:pt>
                <c:pt idx="2">
                  <c:v>0.04</c:v>
                </c:pt>
                <c:pt idx="3">
                  <c:v>0.08</c:v>
                </c:pt>
                <c:pt idx="4">
                  <c:v>0.18</c:v>
                </c:pt>
                <c:pt idx="5">
                  <c:v>0.18</c:v>
                </c:pt>
              </c:numCache>
            </c:numRef>
          </c:val>
          <c:extLst>
            <c:ext xmlns:c16="http://schemas.microsoft.com/office/drawing/2014/chart" uri="{C3380CC4-5D6E-409C-BE32-E72D297353CC}">
              <c16:uniqueId val="{00000004-C357-4A8F-8512-AB1DF87ACEA9}"/>
            </c:ext>
          </c:extLst>
        </c:ser>
        <c:dLbls>
          <c:showLegendKey val="0"/>
          <c:showVal val="0"/>
          <c:showCatName val="0"/>
          <c:showSerName val="0"/>
          <c:showPercent val="0"/>
          <c:showBubbleSize val="0"/>
        </c:dLbls>
        <c:gapWidth val="70"/>
        <c:overlap val="100"/>
        <c:axId val="447342960"/>
        <c:axId val="447345704"/>
      </c:barChart>
      <c:catAx>
        <c:axId val="447342960"/>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7345704"/>
        <c:crosses val="autoZero"/>
        <c:auto val="1"/>
        <c:lblAlgn val="ctr"/>
        <c:lblOffset val="100"/>
        <c:noMultiLvlLbl val="0"/>
      </c:catAx>
      <c:valAx>
        <c:axId val="447345704"/>
        <c:scaling>
          <c:orientation val="minMax"/>
        </c:scaling>
        <c:delete val="1"/>
        <c:axPos val="b"/>
        <c:numFmt formatCode="0%" sourceLinked="1"/>
        <c:majorTickMark val="out"/>
        <c:minorTickMark val="none"/>
        <c:tickLblPos val="nextTo"/>
        <c:crossAx val="447342960"/>
        <c:crosses val="autoZero"/>
        <c:crossBetween val="between"/>
        <c:majorUnit val="0.1"/>
      </c:valAx>
      <c:spPr>
        <a:noFill/>
        <a:ln>
          <a:noFill/>
        </a:ln>
        <a:effectLst/>
      </c:spPr>
    </c:plotArea>
    <c:legend>
      <c:legendPos val="b"/>
      <c:layout>
        <c:manualLayout>
          <c:xMode val="edge"/>
          <c:yMode val="edge"/>
          <c:x val="0.33084729369598193"/>
          <c:y val="0.90441583373295953"/>
          <c:w val="0.61737271951425765"/>
          <c:h val="5.162849419712061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192504619802991"/>
          <c:y val="6.8268388795803006E-2"/>
          <c:w val="0.72769389691631059"/>
          <c:h val="0.82285652645589225"/>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Takeaway food</c:v>
                </c:pt>
                <c:pt idx="1">
                  <c:v>Fruit juice and smoothies</c:v>
                </c:pt>
                <c:pt idx="2">
                  <c:v>Other drinks (including sports drinks, fizzy, tea or coffee)</c:v>
                </c:pt>
                <c:pt idx="3">
                  <c:v>Snacks and sweets (including crisps, biscuits, cakes, sweets, chocolate)</c:v>
                </c:pt>
                <c:pt idx="4">
                  <c:v>Fruits and vegetables</c:v>
                </c:pt>
                <c:pt idx="5">
                  <c:v>Milk, water</c:v>
                </c:pt>
              </c:strCache>
            </c:strRef>
          </c:cat>
          <c:val>
            <c:numRef>
              <c:f>Sheet1!$B$2:$B$7</c:f>
              <c:numCache>
                <c:formatCode>0%</c:formatCode>
                <c:ptCount val="6"/>
                <c:pt idx="0">
                  <c:v>0.08</c:v>
                </c:pt>
                <c:pt idx="1">
                  <c:v>0.37</c:v>
                </c:pt>
                <c:pt idx="2">
                  <c:v>0.49</c:v>
                </c:pt>
                <c:pt idx="3">
                  <c:v>0.56999999999999995</c:v>
                </c:pt>
                <c:pt idx="4">
                  <c:v>0.64</c:v>
                </c:pt>
                <c:pt idx="5">
                  <c:v>0.8</c:v>
                </c:pt>
              </c:numCache>
            </c:numRef>
          </c:val>
          <c:extLst>
            <c:ext xmlns:c16="http://schemas.microsoft.com/office/drawing/2014/chart" uri="{C3380CC4-5D6E-409C-BE32-E72D297353CC}">
              <c16:uniqueId val="{00000000-C357-4A8F-8512-AB1DF87ACEA9}"/>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Takeaway food</c:v>
                </c:pt>
                <c:pt idx="1">
                  <c:v>Fruit juice and smoothies</c:v>
                </c:pt>
                <c:pt idx="2">
                  <c:v>Other drinks (including sports drinks, fizzy, tea or coffee)</c:v>
                </c:pt>
                <c:pt idx="3">
                  <c:v>Snacks and sweets (including crisps, biscuits, cakes, sweets, chocolate)</c:v>
                </c:pt>
                <c:pt idx="4">
                  <c:v>Fruits and vegetables</c:v>
                </c:pt>
                <c:pt idx="5">
                  <c:v>Milk, water</c:v>
                </c:pt>
              </c:strCache>
            </c:strRef>
          </c:cat>
          <c:val>
            <c:numRef>
              <c:f>Sheet1!$C$2:$C$7</c:f>
              <c:numCache>
                <c:formatCode>0%</c:formatCode>
                <c:ptCount val="6"/>
                <c:pt idx="0">
                  <c:v>0.09</c:v>
                </c:pt>
                <c:pt idx="1">
                  <c:v>0.38</c:v>
                </c:pt>
                <c:pt idx="2">
                  <c:v>0.51</c:v>
                </c:pt>
                <c:pt idx="3">
                  <c:v>0.57999999999999996</c:v>
                </c:pt>
                <c:pt idx="4">
                  <c:v>0.65</c:v>
                </c:pt>
                <c:pt idx="5">
                  <c:v>0.85</c:v>
                </c:pt>
              </c:numCache>
            </c:numRef>
          </c:val>
          <c:extLst>
            <c:ext xmlns:c16="http://schemas.microsoft.com/office/drawing/2014/chart" uri="{C3380CC4-5D6E-409C-BE32-E72D297353CC}">
              <c16:uniqueId val="{00000001-C357-4A8F-8512-AB1DF87ACEA9}"/>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Takeaway food</c:v>
                </c:pt>
                <c:pt idx="1">
                  <c:v>Fruit juice and smoothies</c:v>
                </c:pt>
                <c:pt idx="2">
                  <c:v>Other drinks (including sports drinks, fizzy, tea or coffee)</c:v>
                </c:pt>
                <c:pt idx="3">
                  <c:v>Snacks and sweets (including crisps, biscuits, cakes, sweets, chocolate)</c:v>
                </c:pt>
                <c:pt idx="4">
                  <c:v>Fruits and vegetables</c:v>
                </c:pt>
                <c:pt idx="5">
                  <c:v>Milk, water</c:v>
                </c:pt>
              </c:strCache>
            </c:strRef>
          </c:cat>
          <c:val>
            <c:numRef>
              <c:f>Sheet1!$D$2:$D$7</c:f>
              <c:numCache>
                <c:formatCode>0%</c:formatCode>
                <c:ptCount val="6"/>
                <c:pt idx="0">
                  <c:v>0.04</c:v>
                </c:pt>
                <c:pt idx="1">
                  <c:v>0.38</c:v>
                </c:pt>
                <c:pt idx="2">
                  <c:v>0.5</c:v>
                </c:pt>
                <c:pt idx="3">
                  <c:v>0.57999999999999996</c:v>
                </c:pt>
                <c:pt idx="4">
                  <c:v>0.66</c:v>
                </c:pt>
                <c:pt idx="5">
                  <c:v>0.81</c:v>
                </c:pt>
              </c:numCache>
            </c:numRef>
          </c:val>
          <c:extLst>
            <c:ext xmlns:c16="http://schemas.microsoft.com/office/drawing/2014/chart" uri="{C3380CC4-5D6E-409C-BE32-E72D297353CC}">
              <c16:uniqueId val="{00000002-C357-4A8F-8512-AB1DF87ACEA9}"/>
            </c:ext>
          </c:extLst>
        </c:ser>
        <c:dLbls>
          <c:showLegendKey val="0"/>
          <c:showVal val="0"/>
          <c:showCatName val="0"/>
          <c:showSerName val="0"/>
          <c:showPercent val="0"/>
          <c:showBubbleSize val="0"/>
        </c:dLbls>
        <c:gapWidth val="70"/>
        <c:overlap val="-12"/>
        <c:axId val="441856344"/>
        <c:axId val="447341784"/>
      </c:barChart>
      <c:catAx>
        <c:axId val="44185634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7341784"/>
        <c:crosses val="autoZero"/>
        <c:auto val="1"/>
        <c:lblAlgn val="ctr"/>
        <c:lblOffset val="100"/>
        <c:noMultiLvlLbl val="0"/>
      </c:catAx>
      <c:valAx>
        <c:axId val="447341784"/>
        <c:scaling>
          <c:orientation val="minMax"/>
        </c:scaling>
        <c:delete val="1"/>
        <c:axPos val="b"/>
        <c:numFmt formatCode="0%" sourceLinked="1"/>
        <c:majorTickMark val="out"/>
        <c:minorTickMark val="none"/>
        <c:tickLblPos val="nextTo"/>
        <c:crossAx val="441856344"/>
        <c:crosses val="autoZero"/>
        <c:crossBetween val="between"/>
        <c:majorUnit val="0.1"/>
      </c:valAx>
      <c:spPr>
        <a:noFill/>
        <a:ln>
          <a:noFill/>
        </a:ln>
        <a:effectLst/>
      </c:spPr>
    </c:plotArea>
    <c:legend>
      <c:legendPos val="b"/>
      <c:layout>
        <c:manualLayout>
          <c:xMode val="edge"/>
          <c:yMode val="edge"/>
          <c:x val="0.33084729369598193"/>
          <c:y val="0.90441583373295953"/>
          <c:w val="0.14796411348002439"/>
          <c:h val="5.419082722686012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189288493339614"/>
          <c:y val="3.3941523438602426E-2"/>
          <c:w val="0.62521790916284503"/>
          <c:h val="0.7525051162929656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6="http://schemas.microsoft.com/office/drawing/2014/chart" uri="{C3380CC4-5D6E-409C-BE32-E72D297353CC}">
                  <c16:uniqueId val="{00000002-5225-4031-9737-AA4C8B0CA0DA}"/>
                </c:ext>
              </c:extLst>
            </c:dLbl>
            <c:dLbl>
              <c:idx val="1"/>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449-4879-A790-6235C489F8B5}"/>
                </c:ext>
              </c:extLst>
            </c:dLbl>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0.04</c:v>
                </c:pt>
                <c:pt idx="1">
                  <c:v>0.96</c:v>
                </c:pt>
              </c:numCache>
            </c:numRef>
          </c:val>
          <c:extLst>
            <c:ext xmlns:c16="http://schemas.microsoft.com/office/drawing/2014/chart" uri="{C3380CC4-5D6E-409C-BE32-E72D297353CC}">
              <c16:uniqueId val="{00000000-3663-4FB7-8607-8E0FBF76DF47}"/>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449-4879-A790-6235C489F8B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0.03</c:v>
                </c:pt>
                <c:pt idx="1">
                  <c:v>0.97</c:v>
                </c:pt>
              </c:numCache>
            </c:numRef>
          </c:val>
          <c:extLst>
            <c:ext xmlns:c16="http://schemas.microsoft.com/office/drawing/2014/chart" uri="{C3380CC4-5D6E-409C-BE32-E72D297353CC}">
              <c16:uniqueId val="{00000003-3663-4FB7-8607-8E0FBF76DF47}"/>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225-4031-9737-AA4C8B0CA0D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0.03</c:v>
                </c:pt>
                <c:pt idx="1">
                  <c:v>0.97</c:v>
                </c:pt>
              </c:numCache>
            </c:numRef>
          </c:val>
          <c:extLst>
            <c:ext xmlns:c16="http://schemas.microsoft.com/office/drawing/2014/chart" uri="{C3380CC4-5D6E-409C-BE32-E72D297353CC}">
              <c16:uniqueId val="{00000003-5225-4031-9737-AA4C8B0CA0DA}"/>
            </c:ext>
          </c:extLst>
        </c:ser>
        <c:dLbls>
          <c:showLegendKey val="0"/>
          <c:showVal val="1"/>
          <c:showCatName val="0"/>
          <c:showSerName val="0"/>
          <c:showPercent val="0"/>
          <c:showBubbleSize val="0"/>
        </c:dLbls>
        <c:gapWidth val="80"/>
        <c:overlap val="-12"/>
        <c:axId val="448296032"/>
        <c:axId val="448298384"/>
      </c:barChart>
      <c:valAx>
        <c:axId val="4482983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8296032"/>
        <c:crosses val="autoZero"/>
        <c:crossBetween val="between"/>
      </c:valAx>
      <c:catAx>
        <c:axId val="448296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8298384"/>
        <c:crosses val="autoZero"/>
        <c:auto val="1"/>
        <c:lblAlgn val="ctr"/>
        <c:lblOffset val="100"/>
        <c:noMultiLvlLbl val="0"/>
      </c:catAx>
      <c:spPr>
        <a:noFill/>
        <a:ln>
          <a:noFill/>
        </a:ln>
        <a:effectLst/>
      </c:spPr>
    </c:plotArea>
    <c:legend>
      <c:legendPos val="r"/>
      <c:layout>
        <c:manualLayout>
          <c:xMode val="edge"/>
          <c:yMode val="edge"/>
          <c:x val="0.82202801089585886"/>
          <c:y val="0.40527086331950435"/>
          <c:w val="0.10846612948128589"/>
          <c:h val="0.27505291677250021"/>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DINPro" panose="020B0504020101020102" pitchFamily="34" charset="0"/>
                <a:ea typeface="+mn-ea"/>
                <a:cs typeface="DINPro" panose="020B0504020101020102" pitchFamily="34" charset="0"/>
              </a:defRPr>
            </a:pPr>
            <a:r>
              <a:rPr lang="en-GB" sz="1200" dirty="0">
                <a:latin typeface="Calibri" panose="020F0502020204030204" pitchFamily="34" charset="0"/>
              </a:rPr>
              <a:t>Cleaning your teeth</a:t>
            </a:r>
            <a:endParaRPr lang="en-US" sz="1200" dirty="0">
              <a:latin typeface="Calibri" panose="020F0502020204030204" pitchFamily="34" charset="0"/>
            </a:endParaRPr>
          </a:p>
        </c:rich>
      </c:tx>
      <c:layout>
        <c:manualLayout>
          <c:xMode val="edge"/>
          <c:yMode val="edge"/>
          <c:x val="0.48460837873508328"/>
          <c:y val="3.8887444542378191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DINPro" panose="020B0504020101020102" pitchFamily="34" charset="0"/>
              <a:ea typeface="+mn-ea"/>
              <a:cs typeface="DINPro" panose="020B0504020101020102" pitchFamily="34" charset="0"/>
            </a:defRPr>
          </a:pPr>
          <a:endParaRPr lang="en-US"/>
        </a:p>
      </c:txPr>
    </c:title>
    <c:autoTitleDeleted val="0"/>
    <c:plotArea>
      <c:layout>
        <c:manualLayout>
          <c:layoutTarget val="inner"/>
          <c:xMode val="edge"/>
          <c:yMode val="edge"/>
          <c:x val="0.40656308690710052"/>
          <c:y val="0.18247202203741622"/>
          <c:w val="0.54624948916052607"/>
          <c:h val="0.5990163862077909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30C-478D-B881-91C66C59DCDD}"/>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Sheet1!$B$2:$B$5</c:f>
              <c:numCache>
                <c:formatCode>0%</c:formatCode>
                <c:ptCount val="4"/>
                <c:pt idx="0">
                  <c:v>3.5004730368968798E-2</c:v>
                </c:pt>
                <c:pt idx="1">
                  <c:v>0.17880794701986799</c:v>
                </c:pt>
                <c:pt idx="2">
                  <c:v>0.704824976348155</c:v>
                </c:pt>
                <c:pt idx="3">
                  <c:v>8.1362346263008506E-2</c:v>
                </c:pt>
              </c:numCache>
            </c:numRef>
          </c:val>
          <c:extLst>
            <c:ext xmlns:c16="http://schemas.microsoft.com/office/drawing/2014/chart" uri="{C3380CC4-5D6E-409C-BE32-E72D297353CC}">
              <c16:uniqueId val="{00000008-E9CF-4FF0-8841-40A17A0B7111}"/>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0D5-44BA-807D-1F954B65DBD9}"/>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Sheet1!$C$2:$C$5</c:f>
              <c:numCache>
                <c:formatCode>0%</c:formatCode>
                <c:ptCount val="4"/>
                <c:pt idx="0">
                  <c:v>0.03</c:v>
                </c:pt>
                <c:pt idx="1">
                  <c:v>0.17</c:v>
                </c:pt>
                <c:pt idx="2">
                  <c:v>0.74</c:v>
                </c:pt>
                <c:pt idx="3">
                  <c:v>7.0000000000000007E-2</c:v>
                </c:pt>
              </c:numCache>
            </c:numRef>
          </c:val>
          <c:extLst>
            <c:ext xmlns:c16="http://schemas.microsoft.com/office/drawing/2014/chart" uri="{C3380CC4-5D6E-409C-BE32-E72D297353CC}">
              <c16:uniqueId val="{00000009-E9CF-4FF0-8841-40A17A0B7111}"/>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Calibri" panose="020F0502020204030204"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C60-4882-90E6-A069FAB973F8}"/>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clean my teeth every day</c:v>
                </c:pt>
                <c:pt idx="1">
                  <c:v>Once a day</c:v>
                </c:pt>
                <c:pt idx="2">
                  <c:v>Twice a day</c:v>
                </c:pt>
                <c:pt idx="3">
                  <c:v>More than twice a day</c:v>
                </c:pt>
              </c:strCache>
            </c:strRef>
          </c:cat>
          <c:val>
            <c:numRef>
              <c:f>Sheet1!$D$2:$D$5</c:f>
              <c:numCache>
                <c:formatCode>0%</c:formatCode>
                <c:ptCount val="4"/>
                <c:pt idx="0">
                  <c:v>0.03</c:v>
                </c:pt>
                <c:pt idx="1">
                  <c:v>0.22</c:v>
                </c:pt>
                <c:pt idx="2">
                  <c:v>0.66</c:v>
                </c:pt>
                <c:pt idx="3">
                  <c:v>0.09</c:v>
                </c:pt>
              </c:numCache>
            </c:numRef>
          </c:val>
          <c:extLst>
            <c:ext xmlns:c16="http://schemas.microsoft.com/office/drawing/2014/chart" uri="{C3380CC4-5D6E-409C-BE32-E72D297353CC}">
              <c16:uniqueId val="{00000009-8A85-40B3-BA8F-F7F7C70D5788}"/>
            </c:ext>
          </c:extLst>
        </c:ser>
        <c:dLbls>
          <c:dLblPos val="inEnd"/>
          <c:showLegendKey val="0"/>
          <c:showVal val="1"/>
          <c:showCatName val="0"/>
          <c:showSerName val="0"/>
          <c:showPercent val="0"/>
          <c:showBubbleSize val="0"/>
        </c:dLbls>
        <c:gapWidth val="80"/>
        <c:overlap val="-12"/>
        <c:axId val="448297208"/>
        <c:axId val="448290936"/>
      </c:barChart>
      <c:valAx>
        <c:axId val="4482909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8297208"/>
        <c:crosses val="autoZero"/>
        <c:crossBetween val="between"/>
      </c:valAx>
      <c:catAx>
        <c:axId val="4482972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8290936"/>
        <c:crosses val="autoZero"/>
        <c:auto val="1"/>
        <c:lblAlgn val="ctr"/>
        <c:lblOffset val="100"/>
        <c:noMultiLvlLbl val="0"/>
      </c:catAx>
      <c:spPr>
        <a:noFill/>
        <a:ln>
          <a:noFill/>
        </a:ln>
        <a:effectLst/>
      </c:spPr>
    </c:plotArea>
    <c:legend>
      <c:legendPos val="b"/>
      <c:layout>
        <c:manualLayout>
          <c:xMode val="edge"/>
          <c:yMode val="edge"/>
          <c:x val="0.58397613731747944"/>
          <c:y val="0.89086083994907639"/>
          <c:w val="0.28026691601729431"/>
          <c:h val="0.103419951571363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r>
              <a:rPr lang="en-GB" sz="1200" dirty="0"/>
              <a:t>Last dentist visit</a:t>
            </a:r>
            <a:endParaRPr lang="en-US" sz="1200" dirty="0"/>
          </a:p>
        </c:rich>
      </c:tx>
      <c:layout>
        <c:manualLayout>
          <c:xMode val="edge"/>
          <c:yMode val="edge"/>
          <c:x val="0.48460837873508328"/>
          <c:y val="3.8887444542378191E-2"/>
        </c:manualLayout>
      </c:layout>
      <c:overlay val="0"/>
      <c:spPr>
        <a:noFill/>
        <a:ln>
          <a:noFill/>
        </a:ln>
        <a:effectLst/>
      </c:spPr>
      <c:txPr>
        <a:bodyPr rot="0" spcFirstLastPara="1" vertOverflow="ellipsis" vert="horz" wrap="square" anchor="ctr" anchorCtr="1"/>
        <a:lstStyle/>
        <a:p>
          <a:pPr>
            <a:defRPr sz="1200" b="0" i="0" u="none" strike="noStrike" kern="1200" spc="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title>
    <c:autoTitleDeleted val="0"/>
    <c:plotArea>
      <c:layout>
        <c:manualLayout>
          <c:layoutTarget val="inner"/>
          <c:xMode val="edge"/>
          <c:yMode val="edge"/>
          <c:x val="0.40656308690710052"/>
          <c:y val="0.18247202203741622"/>
          <c:w val="0.54624948916052607"/>
          <c:h val="0.5932971777282313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23E-4BD3-911F-EBFCBFD9F54C}"/>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Sheet1!$B$2:$B$5</c:f>
              <c:numCache>
                <c:formatCode>0%</c:formatCode>
                <c:ptCount val="4"/>
                <c:pt idx="0">
                  <c:v>0.03</c:v>
                </c:pt>
                <c:pt idx="1">
                  <c:v>0.28000000000000003</c:v>
                </c:pt>
                <c:pt idx="2">
                  <c:v>7.0000000000000007E-2</c:v>
                </c:pt>
                <c:pt idx="3">
                  <c:v>0.62</c:v>
                </c:pt>
              </c:numCache>
            </c:numRef>
          </c:val>
          <c:extLst>
            <c:ext xmlns:c16="http://schemas.microsoft.com/office/drawing/2014/chart" uri="{C3380CC4-5D6E-409C-BE32-E72D297353CC}">
              <c16:uniqueId val="{00000008-8C63-4989-B54B-77FDE1435049}"/>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1B3A-4584-981E-E6213A842C50}"/>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Sheet1!$C$2:$C$5</c:f>
              <c:numCache>
                <c:formatCode>0%</c:formatCode>
                <c:ptCount val="4"/>
                <c:pt idx="0">
                  <c:v>0.01</c:v>
                </c:pt>
                <c:pt idx="1">
                  <c:v>0.26</c:v>
                </c:pt>
                <c:pt idx="2">
                  <c:v>0.09</c:v>
                </c:pt>
                <c:pt idx="3">
                  <c:v>0.64</c:v>
                </c:pt>
              </c:numCache>
            </c:numRef>
          </c:val>
          <c:extLst>
            <c:ext xmlns:c16="http://schemas.microsoft.com/office/drawing/2014/chart" uri="{C3380CC4-5D6E-409C-BE32-E72D297353CC}">
              <c16:uniqueId val="{00000009-8C63-4989-B54B-77FDE1435049}"/>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287F-4059-B864-32A71BE3D3BD}"/>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have not been to a dentist before</c:v>
                </c:pt>
                <c:pt idx="1">
                  <c:v>I can't remember</c:v>
                </c:pt>
                <c:pt idx="2">
                  <c:v>Over a year ago</c:v>
                </c:pt>
                <c:pt idx="3">
                  <c:v>In the last year</c:v>
                </c:pt>
              </c:strCache>
            </c:strRef>
          </c:cat>
          <c:val>
            <c:numRef>
              <c:f>Sheet1!$D$2:$D$5</c:f>
              <c:numCache>
                <c:formatCode>0%</c:formatCode>
                <c:ptCount val="4"/>
                <c:pt idx="0">
                  <c:v>0.01</c:v>
                </c:pt>
                <c:pt idx="1">
                  <c:v>0.27</c:v>
                </c:pt>
                <c:pt idx="2">
                  <c:v>0.2</c:v>
                </c:pt>
                <c:pt idx="3">
                  <c:v>0.52</c:v>
                </c:pt>
              </c:numCache>
            </c:numRef>
          </c:val>
          <c:extLst>
            <c:ext xmlns:c16="http://schemas.microsoft.com/office/drawing/2014/chart" uri="{C3380CC4-5D6E-409C-BE32-E72D297353CC}">
              <c16:uniqueId val="{00000009-C8CB-49A6-9723-8FA076B90C15}"/>
            </c:ext>
          </c:extLst>
        </c:ser>
        <c:dLbls>
          <c:dLblPos val="inEnd"/>
          <c:showLegendKey val="0"/>
          <c:showVal val="1"/>
          <c:showCatName val="0"/>
          <c:showSerName val="0"/>
          <c:showPercent val="0"/>
          <c:showBubbleSize val="0"/>
        </c:dLbls>
        <c:gapWidth val="80"/>
        <c:overlap val="-12"/>
        <c:axId val="448297600"/>
        <c:axId val="448293680"/>
      </c:barChart>
      <c:valAx>
        <c:axId val="4482936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8297600"/>
        <c:crosses val="autoZero"/>
        <c:crossBetween val="between"/>
        <c:majorUnit val="0.2"/>
      </c:valAx>
      <c:catAx>
        <c:axId val="448297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8293680"/>
        <c:crosses val="autoZero"/>
        <c:auto val="1"/>
        <c:lblAlgn val="ctr"/>
        <c:lblOffset val="100"/>
        <c:noMultiLvlLbl val="0"/>
      </c:catAx>
      <c:spPr>
        <a:noFill/>
        <a:ln>
          <a:noFill/>
        </a:ln>
        <a:effectLst/>
      </c:spPr>
    </c:plotArea>
    <c:legend>
      <c:legendPos val="b"/>
      <c:layout>
        <c:manualLayout>
          <c:xMode val="edge"/>
          <c:yMode val="edge"/>
          <c:x val="0.61385742976572788"/>
          <c:y val="0.89658004842863626"/>
          <c:w val="0.28026691601729431"/>
          <c:h val="0.10341995157136379"/>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vert="horz"/>
          <a:lstStyle/>
          <a:p>
            <a:pPr>
              <a:defRPr sz="1000" b="0">
                <a:solidFill>
                  <a:schemeClr val="tx1">
                    <a:lumMod val="75000"/>
                    <a:lumOff val="25000"/>
                  </a:schemeClr>
                </a:solidFill>
              </a:defRPr>
            </a:pPr>
            <a:r>
              <a:rPr lang="en-GB" sz="1000" b="0" dirty="0">
                <a:solidFill>
                  <a:schemeClr val="tx1">
                    <a:lumMod val="75000"/>
                    <a:lumOff val="25000"/>
                  </a:schemeClr>
                </a:solidFill>
              </a:rPr>
              <a:t>Remembers</a:t>
            </a:r>
            <a:r>
              <a:rPr lang="en-GB" sz="1000" b="0" baseline="0" dirty="0">
                <a:solidFill>
                  <a:schemeClr val="tx1">
                    <a:lumMod val="75000"/>
                    <a:lumOff val="25000"/>
                  </a:schemeClr>
                </a:solidFill>
              </a:rPr>
              <a:t> being </a:t>
            </a:r>
          </a:p>
          <a:p>
            <a:pPr>
              <a:defRPr sz="1000" b="0">
                <a:solidFill>
                  <a:schemeClr val="tx1">
                    <a:lumMod val="75000"/>
                    <a:lumOff val="25000"/>
                  </a:schemeClr>
                </a:solidFill>
              </a:defRPr>
            </a:pPr>
            <a:r>
              <a:rPr lang="en-GB" sz="1000" b="0" baseline="0" dirty="0">
                <a:solidFill>
                  <a:schemeClr val="tx1">
                    <a:lumMod val="75000"/>
                    <a:lumOff val="25000"/>
                  </a:schemeClr>
                </a:solidFill>
              </a:rPr>
              <a:t>measured</a:t>
            </a:r>
            <a:endParaRPr lang="en-US" sz="1000" b="0" dirty="0">
              <a:solidFill>
                <a:schemeClr val="tx1">
                  <a:lumMod val="75000"/>
                  <a:lumOff val="25000"/>
                </a:schemeClr>
              </a:solidFill>
            </a:endParaRPr>
          </a:p>
        </c:rich>
      </c:tx>
      <c:layout>
        <c:manualLayout>
          <c:xMode val="edge"/>
          <c:yMode val="edge"/>
          <c:x val="0.12105256656577482"/>
          <c:y val="0.3296022498502893"/>
        </c:manualLayout>
      </c:layout>
      <c:overlay val="0"/>
      <c:spPr>
        <a:noFill/>
        <a:ln>
          <a:noFill/>
        </a:ln>
        <a:effectLst/>
      </c:spPr>
    </c:title>
    <c:autoTitleDeleted val="0"/>
    <c:plotArea>
      <c:layout>
        <c:manualLayout>
          <c:layoutTarget val="inner"/>
          <c:xMode val="edge"/>
          <c:yMode val="edge"/>
          <c:x val="0.40656308690710052"/>
          <c:y val="0.18247202203741622"/>
          <c:w val="0.54624948916052607"/>
          <c:h val="0.61265377281172029"/>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Sheet1!$B$2:$B$4</c:f>
              <c:numCache>
                <c:formatCode>0%</c:formatCode>
                <c:ptCount val="3"/>
                <c:pt idx="0">
                  <c:v>0.15</c:v>
                </c:pt>
                <c:pt idx="1">
                  <c:v>0.41</c:v>
                </c:pt>
                <c:pt idx="2">
                  <c:v>0.43</c:v>
                </c:pt>
              </c:numCache>
            </c:numRef>
          </c:val>
          <c:extLst>
            <c:ext xmlns:c16="http://schemas.microsoft.com/office/drawing/2014/chart" uri="{C3380CC4-5D6E-409C-BE32-E72D297353CC}">
              <c16:uniqueId val="{00000000-6008-4579-92A6-3504D61AE708}"/>
            </c:ext>
          </c:extLst>
        </c:ser>
        <c:ser>
          <c:idx val="1"/>
          <c:order val="1"/>
          <c:tx>
            <c:strRef>
              <c:f>Sheet1!$C$1</c:f>
              <c:strCache>
                <c:ptCount val="1"/>
                <c:pt idx="0">
                  <c:v>2022</c:v>
                </c:pt>
              </c:strCache>
            </c:strRef>
          </c:tx>
          <c:spPr>
            <a:solidFill>
              <a:srgbClr val="008E91"/>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Sheet1!$C$2:$C$4</c:f>
              <c:numCache>
                <c:formatCode>0%</c:formatCode>
                <c:ptCount val="3"/>
                <c:pt idx="0">
                  <c:v>0.15</c:v>
                </c:pt>
                <c:pt idx="1">
                  <c:v>0.32</c:v>
                </c:pt>
                <c:pt idx="2">
                  <c:v>0.53</c:v>
                </c:pt>
              </c:numCache>
            </c:numRef>
          </c:val>
          <c:extLst>
            <c:ext xmlns:c16="http://schemas.microsoft.com/office/drawing/2014/chart" uri="{C3380CC4-5D6E-409C-BE32-E72D297353CC}">
              <c16:uniqueId val="{00000000-25C2-4CDD-A234-2FE7708DB196}"/>
            </c:ext>
          </c:extLst>
        </c:ser>
        <c:ser>
          <c:idx val="2"/>
          <c:order val="2"/>
          <c:tx>
            <c:strRef>
              <c:f>Sheet1!$D$1</c:f>
              <c:strCache>
                <c:ptCount val="1"/>
                <c:pt idx="0">
                  <c:v>2021</c:v>
                </c:pt>
              </c:strCache>
            </c:strRef>
          </c:tx>
          <c:spPr>
            <a:solidFill>
              <a:schemeClr val="accent5">
                <a:lumMod val="50000"/>
              </a:schemeClr>
            </a:solidFill>
          </c:spPr>
          <c:invertIfNegative val="0"/>
          <c:dLbls>
            <c:spPr>
              <a:noFill/>
              <a:ln>
                <a:noFill/>
              </a:ln>
              <a:effectLst/>
            </c:spPr>
            <c:txPr>
              <a:bodyPr wrap="square" lIns="38100" tIns="19050" rIns="38100" bIns="19050" anchor="ctr">
                <a:spAutoFit/>
              </a:bodyPr>
              <a:lstStyle/>
              <a:p>
                <a:pPr>
                  <a:defRPr>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Sheet1!$A$2:$A$4</c:f>
              <c:strCache>
                <c:ptCount val="3"/>
                <c:pt idx="0">
                  <c:v>Don't know</c:v>
                </c:pt>
                <c:pt idx="1">
                  <c:v>No</c:v>
                </c:pt>
                <c:pt idx="2">
                  <c:v>Yes</c:v>
                </c:pt>
              </c:strCache>
            </c:strRef>
          </c:cat>
          <c:val>
            <c:numRef>
              <c:f>Sheet1!$D$2:$D$4</c:f>
              <c:numCache>
                <c:formatCode>0%</c:formatCode>
                <c:ptCount val="3"/>
                <c:pt idx="0">
                  <c:v>0.17</c:v>
                </c:pt>
                <c:pt idx="1">
                  <c:v>0.27</c:v>
                </c:pt>
                <c:pt idx="2">
                  <c:v>0.56000000000000005</c:v>
                </c:pt>
              </c:numCache>
            </c:numRef>
          </c:val>
          <c:extLst>
            <c:ext xmlns:c16="http://schemas.microsoft.com/office/drawing/2014/chart" uri="{C3380CC4-5D6E-409C-BE32-E72D297353CC}">
              <c16:uniqueId val="{00000000-2C04-444E-BFF8-64A91D08F747}"/>
            </c:ext>
          </c:extLst>
        </c:ser>
        <c:dLbls>
          <c:showLegendKey val="0"/>
          <c:showVal val="0"/>
          <c:showCatName val="0"/>
          <c:showSerName val="0"/>
          <c:showPercent val="0"/>
          <c:showBubbleSize val="0"/>
        </c:dLbls>
        <c:gapWidth val="80"/>
        <c:overlap val="-12"/>
        <c:axId val="447344920"/>
        <c:axId val="447348056"/>
      </c:barChart>
      <c:valAx>
        <c:axId val="4473480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7344920"/>
        <c:crosses val="autoZero"/>
        <c:crossBetween val="between"/>
      </c:valAx>
      <c:catAx>
        <c:axId val="4473449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47348056"/>
        <c:crosses val="autoZero"/>
        <c:auto val="1"/>
        <c:lblAlgn val="ctr"/>
        <c:lblOffset val="100"/>
        <c:noMultiLvlLbl val="0"/>
      </c:catAx>
      <c:spPr>
        <a:noFill/>
        <a:ln>
          <a:noFill/>
        </a:ln>
        <a:effectLst/>
      </c:spPr>
    </c:plotArea>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71869474622227181"/>
        </c:manualLayout>
      </c:layout>
      <c:barChart>
        <c:barDir val="bar"/>
        <c:grouping val="percentStacked"/>
        <c:varyColors val="0"/>
        <c:ser>
          <c:idx val="0"/>
          <c:order val="0"/>
          <c:tx>
            <c:strRef>
              <c:f>Sheet1!$B$1</c:f>
              <c:strCache>
                <c:ptCount val="1"/>
                <c:pt idx="0">
                  <c:v>Very happy</c:v>
                </c:pt>
              </c:strCache>
            </c:strRef>
          </c:tx>
          <c:spPr>
            <a:solidFill>
              <a:srgbClr val="002060"/>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Sheet1!$B$2</c:f>
              <c:numCache>
                <c:formatCode>0%</c:formatCode>
                <c:ptCount val="1"/>
                <c:pt idx="0">
                  <c:v>0.43</c:v>
                </c:pt>
              </c:numCache>
            </c:numRef>
          </c:val>
          <c:extLst>
            <c:ext xmlns:c16="http://schemas.microsoft.com/office/drawing/2014/chart" uri="{C3380CC4-5D6E-409C-BE32-E72D297353CC}">
              <c16:uniqueId val="{00000004-6CD6-409E-B201-B54A5C123AC9}"/>
            </c:ext>
          </c:extLst>
        </c:ser>
        <c:ser>
          <c:idx val="1"/>
          <c:order val="1"/>
          <c:tx>
            <c:strRef>
              <c:f>Sheet1!$C$1</c:f>
              <c:strCache>
                <c:ptCount val="1"/>
                <c:pt idx="0">
                  <c:v>Happy</c:v>
                </c:pt>
              </c:strCache>
            </c:strRef>
          </c:tx>
          <c:spPr>
            <a:solidFill>
              <a:srgbClr val="0070C0"/>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Sheet1!$C$2</c:f>
              <c:numCache>
                <c:formatCode>0%</c:formatCode>
                <c:ptCount val="1"/>
                <c:pt idx="0">
                  <c:v>0.27</c:v>
                </c:pt>
              </c:numCache>
            </c:numRef>
          </c:val>
          <c:extLst>
            <c:ext xmlns:c16="http://schemas.microsoft.com/office/drawing/2014/chart" uri="{C3380CC4-5D6E-409C-BE32-E72D297353CC}">
              <c16:uniqueId val="{00000008-6CD6-409E-B201-B54A5C123AC9}"/>
            </c:ext>
          </c:extLst>
        </c:ser>
        <c:ser>
          <c:idx val="2"/>
          <c:order val="2"/>
          <c:tx>
            <c:strRef>
              <c:f>Sheet1!$D$1</c:f>
              <c:strCache>
                <c:ptCount val="1"/>
                <c:pt idx="0">
                  <c:v>Neither/or</c:v>
                </c:pt>
              </c:strCache>
            </c:strRef>
          </c:tx>
          <c:spPr>
            <a:solidFill>
              <a:schemeClr val="bg1">
                <a:lumMod val="65000"/>
              </a:schemeClr>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Sheet1!$D$2</c:f>
              <c:numCache>
                <c:formatCode>0%</c:formatCode>
                <c:ptCount val="1"/>
                <c:pt idx="0">
                  <c:v>0.37</c:v>
                </c:pt>
              </c:numCache>
            </c:numRef>
          </c:val>
          <c:extLst>
            <c:ext xmlns:c16="http://schemas.microsoft.com/office/drawing/2014/chart" uri="{C3380CC4-5D6E-409C-BE32-E72D297353CC}">
              <c16:uniqueId val="{00000009-6CD6-409E-B201-B54A5C123AC9}"/>
            </c:ext>
          </c:extLst>
        </c:ser>
        <c:ser>
          <c:idx val="3"/>
          <c:order val="3"/>
          <c:tx>
            <c:strRef>
              <c:f>Sheet1!$E$1</c:f>
              <c:strCache>
                <c:ptCount val="1"/>
                <c:pt idx="0">
                  <c:v>Not happy</c:v>
                </c:pt>
              </c:strCache>
            </c:strRef>
          </c:tx>
          <c:spPr>
            <a:solidFill>
              <a:schemeClr val="accent2"/>
            </a:solidFill>
            <a:ln>
              <a:noFill/>
            </a:ln>
            <a:effectLst/>
          </c:spPr>
          <c:invertIfNegative val="0"/>
          <c:dLbls>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Sheet1!$E$2</c:f>
              <c:numCache>
                <c:formatCode>0%</c:formatCode>
                <c:ptCount val="1"/>
                <c:pt idx="0">
                  <c:v>7.0000000000000007E-2</c:v>
                </c:pt>
              </c:numCache>
            </c:numRef>
          </c:val>
          <c:extLst>
            <c:ext xmlns:c16="http://schemas.microsoft.com/office/drawing/2014/chart" uri="{C3380CC4-5D6E-409C-BE32-E72D297353CC}">
              <c16:uniqueId val="{0000000A-6CD6-409E-B201-B54A5C123AC9}"/>
            </c:ext>
          </c:extLst>
        </c:ser>
        <c:ser>
          <c:idx val="4"/>
          <c:order val="4"/>
          <c:tx>
            <c:strRef>
              <c:f>Sheet1!$F$1</c:f>
              <c:strCache>
                <c:ptCount val="1"/>
                <c:pt idx="0">
                  <c:v>Not at all happy</c:v>
                </c:pt>
              </c:strCache>
            </c:strRef>
          </c:tx>
          <c:spPr>
            <a:solidFill>
              <a:schemeClr val="accent4"/>
            </a:solidFill>
            <a:ln>
              <a:noFill/>
            </a:ln>
            <a:effectLst/>
          </c:spPr>
          <c:invertIfNegative val="0"/>
          <c:dLbls>
            <c:dLbl>
              <c:idx val="0"/>
              <c:spPr>
                <a:noFill/>
                <a:ln>
                  <a:noFill/>
                </a:ln>
                <a:effectLst/>
              </c:spPr>
              <c:txPr>
                <a:bodyPr rot="0" vert="horz"/>
                <a:lstStyle/>
                <a:p>
                  <a:pPr>
                    <a:defRPr>
                      <a:solidFill>
                        <a:schemeClr val="bg1"/>
                      </a:solidFill>
                    </a:defRPr>
                  </a:pPr>
                  <a:endParaRPr lang="en-US"/>
                </a:p>
              </c:txPr>
              <c:dLblPos val="ctr"/>
              <c:showLegendKey val="0"/>
              <c:showVal val="1"/>
              <c:showCatName val="0"/>
              <c:showSerName val="0"/>
              <c:showPercent val="0"/>
              <c:showBubbleSize val="0"/>
              <c:extLst>
                <c:ext xmlns:c16="http://schemas.microsoft.com/office/drawing/2014/chart" uri="{C3380CC4-5D6E-409C-BE32-E72D297353CC}">
                  <c16:uniqueId val="{00000000-4F37-4706-9F16-7326E4F439E8}"/>
                </c:ext>
              </c:extLst>
            </c:dLbl>
            <c:spPr>
              <a:noFill/>
              <a:ln>
                <a:noFill/>
              </a:ln>
              <a:effectLst/>
            </c:spPr>
            <c:txPr>
              <a:bodyPr rot="0" vert="horz"/>
              <a:lstStyle/>
              <a:p>
                <a:pPr>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How did it make you feel?</c:v>
                </c:pt>
              </c:strCache>
            </c:strRef>
          </c:cat>
          <c:val>
            <c:numRef>
              <c:f>Sheet1!$F$2</c:f>
              <c:numCache>
                <c:formatCode>0%</c:formatCode>
                <c:ptCount val="1"/>
                <c:pt idx="0">
                  <c:v>0.19</c:v>
                </c:pt>
              </c:numCache>
            </c:numRef>
          </c:val>
          <c:extLst>
            <c:ext xmlns:c16="http://schemas.microsoft.com/office/drawing/2014/chart" uri="{C3380CC4-5D6E-409C-BE32-E72D297353CC}">
              <c16:uniqueId val="{0000000B-6CD6-409E-B201-B54A5C123AC9}"/>
            </c:ext>
          </c:extLst>
        </c:ser>
        <c:dLbls>
          <c:showLegendKey val="0"/>
          <c:showVal val="0"/>
          <c:showCatName val="0"/>
          <c:showSerName val="0"/>
          <c:showPercent val="0"/>
          <c:showBubbleSize val="0"/>
        </c:dLbls>
        <c:gapWidth val="80"/>
        <c:overlap val="100"/>
        <c:axId val="447347272"/>
        <c:axId val="447342568"/>
      </c:barChart>
      <c:catAx>
        <c:axId val="4473472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lang="en-US"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crossAx val="447342568"/>
        <c:crosses val="autoZero"/>
        <c:auto val="1"/>
        <c:lblAlgn val="ctr"/>
        <c:lblOffset val="100"/>
        <c:noMultiLvlLbl val="0"/>
      </c:catAx>
      <c:valAx>
        <c:axId val="4473425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vert="horz"/>
          <a:lstStyle/>
          <a:p>
            <a:pPr>
              <a:defRPr>
                <a:solidFill>
                  <a:schemeClr val="tx1">
                    <a:lumMod val="75000"/>
                    <a:lumOff val="25000"/>
                  </a:schemeClr>
                </a:solidFill>
              </a:defRPr>
            </a:pPr>
            <a:endParaRPr lang="en-US"/>
          </a:p>
        </c:txPr>
        <c:crossAx val="447347272"/>
        <c:crosses val="autoZero"/>
        <c:crossBetween val="between"/>
      </c:valAx>
      <c:spPr>
        <a:noFill/>
        <a:ln>
          <a:noFill/>
        </a:ln>
        <a:effectLst/>
      </c:spPr>
    </c:plotArea>
    <c:legend>
      <c:legendPos val="b"/>
      <c:layout>
        <c:manualLayout>
          <c:xMode val="edge"/>
          <c:yMode val="edge"/>
          <c:x val="0.13050753659764183"/>
          <c:y val="0.87464813966743937"/>
          <c:w val="0.83996567442947756"/>
          <c:h val="9.8199338846791787E-2"/>
        </c:manualLayout>
      </c:layout>
      <c:overlay val="0"/>
      <c:spPr>
        <a:noFill/>
        <a:ln>
          <a:noFill/>
        </a:ln>
        <a:effectLst/>
      </c:spPr>
      <c:txPr>
        <a:bodyPr rot="0" vert="horz"/>
        <a:lstStyle/>
        <a:p>
          <a:pPr>
            <a:defRPr>
              <a:solidFill>
                <a:schemeClr val="tx1">
                  <a:lumMod val="75000"/>
                  <a:lumOff val="25000"/>
                </a:schemeClr>
              </a:solidFill>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53122043351141"/>
          <c:y val="4.9187123159270242E-2"/>
          <c:w val="0.62922645173682001"/>
          <c:h val="0.81919928778592832"/>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dLbl>
              <c:idx val="2"/>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71F-402C-9664-F2DCF269BB0F}"/>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Sheet1!$B$2:$B$5</c:f>
              <c:numCache>
                <c:formatCode>0%</c:formatCode>
                <c:ptCount val="4"/>
                <c:pt idx="0">
                  <c:v>0.7</c:v>
                </c:pt>
                <c:pt idx="1">
                  <c:v>0.16</c:v>
                </c:pt>
                <c:pt idx="2">
                  <c:v>0.05</c:v>
                </c:pt>
                <c:pt idx="3">
                  <c:v>0.12</c:v>
                </c:pt>
              </c:numCache>
            </c:numRef>
          </c:val>
          <c:extLst>
            <c:ext xmlns:c16="http://schemas.microsoft.com/office/drawing/2014/chart" uri="{C3380CC4-5D6E-409C-BE32-E72D297353CC}">
              <c16:uniqueId val="{00000000-20AF-4341-BD82-6207067A3A8E}"/>
            </c:ext>
          </c:extLst>
        </c:ser>
        <c:ser>
          <c:idx val="1"/>
          <c:order val="1"/>
          <c:tx>
            <c:strRef>
              <c:f>Sheet1!$C$1</c:f>
              <c:strCache>
                <c:ptCount val="1"/>
                <c:pt idx="0">
                  <c:v>2022</c:v>
                </c:pt>
              </c:strCache>
            </c:strRef>
          </c:tx>
          <c:spPr>
            <a:solidFill>
              <a:srgbClr val="008E91"/>
            </a:solidFill>
            <a:ln w="19050">
              <a:noFill/>
            </a:ln>
            <a:effectLst/>
          </c:spPr>
          <c:invertIfNegative val="0"/>
          <c:dLbls>
            <c:dLbl>
              <c:idx val="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670-402F-A440-2DAE26901426}"/>
                </c:ext>
              </c:extLst>
            </c:dLbl>
            <c:dLbl>
              <c:idx val="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0AF-4341-BD82-6207067A3A8E}"/>
                </c:ext>
              </c:extLst>
            </c:dLbl>
            <c:dLbl>
              <c:idx val="2"/>
              <c:layout>
                <c:manualLayout>
                  <c:x val="-8.8887521520034981E-3"/>
                  <c:y val="0"/>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20AF-4341-BD82-6207067A3A8E}"/>
                </c:ext>
              </c:extLst>
            </c:dLbl>
            <c:dLbl>
              <c:idx val="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F204-43F1-BA37-689D7D500121}"/>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Sheet1!$C$2:$C$5</c:f>
              <c:numCache>
                <c:formatCode>0%</c:formatCode>
                <c:ptCount val="4"/>
                <c:pt idx="0">
                  <c:v>0.71</c:v>
                </c:pt>
                <c:pt idx="1">
                  <c:v>0.17</c:v>
                </c:pt>
                <c:pt idx="2">
                  <c:v>0.06</c:v>
                </c:pt>
                <c:pt idx="3">
                  <c:v>0.11</c:v>
                </c:pt>
              </c:numCache>
            </c:numRef>
          </c:val>
          <c:extLst>
            <c:ext xmlns:c16="http://schemas.microsoft.com/office/drawing/2014/chart" uri="{C3380CC4-5D6E-409C-BE32-E72D297353CC}">
              <c16:uniqueId val="{00000003-20AF-4341-BD82-6207067A3A8E}"/>
            </c:ext>
          </c:extLst>
        </c:ser>
        <c:ser>
          <c:idx val="2"/>
          <c:order val="2"/>
          <c:tx>
            <c:strRef>
              <c:f>Sheet1!$D$1</c:f>
              <c:strCache>
                <c:ptCount val="1"/>
                <c:pt idx="0">
                  <c:v>2021</c:v>
                </c:pt>
              </c:strCache>
            </c:strRef>
          </c:tx>
          <c:spPr>
            <a:solidFill>
              <a:srgbClr val="002060"/>
            </a:solidFill>
            <a:ln w="19050">
              <a:noFill/>
            </a:ln>
            <a:effectLst/>
          </c:spPr>
          <c:invertIfNegative val="0"/>
          <c:dPt>
            <c:idx val="1"/>
            <c:invertIfNegative val="0"/>
            <c:bubble3D val="0"/>
            <c:extLst>
              <c:ext xmlns:c16="http://schemas.microsoft.com/office/drawing/2014/chart" uri="{C3380CC4-5D6E-409C-BE32-E72D297353CC}">
                <c16:uniqueId val="{00000000-4E4D-4E8B-8BD2-246BB5677762}"/>
              </c:ext>
            </c:extLst>
          </c:dPt>
          <c:dPt>
            <c:idx val="2"/>
            <c:invertIfNegative val="0"/>
            <c:bubble3D val="0"/>
            <c:extLst>
              <c:ext xmlns:c16="http://schemas.microsoft.com/office/drawing/2014/chart" uri="{C3380CC4-5D6E-409C-BE32-E72D297353CC}">
                <c16:uniqueId val="{00000003-9B1C-4137-AC57-EA7E2048B180}"/>
              </c:ext>
            </c:extLst>
          </c:dPt>
          <c:dLbls>
            <c:dLbl>
              <c:idx val="2"/>
              <c:layout>
                <c:manualLayout>
                  <c:x val="-5.1930105231852942E-3"/>
                  <c:y val="8.6146082049055397E-3"/>
                </c:manualLayout>
              </c:layout>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B1C-4137-AC57-EA7E2048B180}"/>
                </c:ext>
              </c:extLst>
            </c:dLbl>
            <c:dLbl>
              <c:idx val="3"/>
              <c:layout>
                <c:manualLayout>
                  <c:x val="-7.594691361348152E-2"/>
                  <c:y val="-8.6146082049055779E-3"/>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E4D-4E8B-8BD2-246BB567776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Neither of these</c:v>
                </c:pt>
                <c:pt idx="1">
                  <c:v>Shouting and arguing that frightened you</c:v>
                </c:pt>
                <c:pt idx="2">
                  <c:v>Violence (hitting, punching, slapping)</c:v>
                </c:pt>
                <c:pt idx="3">
                  <c:v>I don't want to say</c:v>
                </c:pt>
              </c:strCache>
            </c:strRef>
          </c:cat>
          <c:val>
            <c:numRef>
              <c:f>Sheet1!$D$2:$D$5</c:f>
              <c:numCache>
                <c:formatCode>0%</c:formatCode>
                <c:ptCount val="4"/>
                <c:pt idx="0">
                  <c:v>0.74</c:v>
                </c:pt>
                <c:pt idx="1">
                  <c:v>0.16</c:v>
                </c:pt>
                <c:pt idx="2">
                  <c:v>0.04</c:v>
                </c:pt>
                <c:pt idx="3">
                  <c:v>0.1</c:v>
                </c:pt>
              </c:numCache>
            </c:numRef>
          </c:val>
          <c:extLst>
            <c:ext xmlns:c16="http://schemas.microsoft.com/office/drawing/2014/chart" uri="{C3380CC4-5D6E-409C-BE32-E72D297353CC}">
              <c16:uniqueId val="{00000005-20AF-4341-BD82-6207067A3A8E}"/>
            </c:ext>
          </c:extLst>
        </c:ser>
        <c:dLbls>
          <c:dLblPos val="outEnd"/>
          <c:showLegendKey val="0"/>
          <c:showVal val="1"/>
          <c:showCatName val="0"/>
          <c:showSerName val="0"/>
          <c:showPercent val="0"/>
          <c:showBubbleSize val="0"/>
        </c:dLbls>
        <c:gapWidth val="100"/>
        <c:overlap val="-25"/>
        <c:axId val="311821496"/>
        <c:axId val="311819536"/>
      </c:barChart>
      <c:valAx>
        <c:axId val="311819536"/>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311821496"/>
        <c:crosses val="autoZero"/>
        <c:crossBetween val="between"/>
      </c:valAx>
      <c:catAx>
        <c:axId val="3118214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lang="en-US" sz="1000" b="0" i="0" u="none" strike="noStrike" kern="1200" baseline="0">
                <a:solidFill>
                  <a:schemeClr val="tx1">
                    <a:lumMod val="65000"/>
                    <a:lumOff val="35000"/>
                  </a:schemeClr>
                </a:solidFill>
                <a:latin typeface="+mn-lt"/>
                <a:ea typeface="+mn-ea"/>
                <a:cs typeface="+mn-cs"/>
              </a:defRPr>
            </a:pPr>
            <a:endParaRPr lang="en-US"/>
          </a:p>
        </c:txPr>
        <c:crossAx val="311819536"/>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32571168988494"/>
          <c:y val="3.707211494956255E-2"/>
          <c:w val="0.67526877649909145"/>
          <c:h val="0.7751853539405110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8-398A-42AE-BBA4-BE5275B60BB8}"/>
                </c:ext>
              </c:extLst>
            </c:dLbl>
            <c:dLbl>
              <c:idx val="1"/>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9-398A-42AE-BBA4-BE5275B60BB8}"/>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0"/>
              </c:ext>
            </c:extLst>
          </c:dLbls>
          <c:cat>
            <c:strRef>
              <c:f>Sheet1!$A$2:$A$6</c:f>
              <c:strCache>
                <c:ptCount val="5"/>
                <c:pt idx="0">
                  <c:v>Another way</c:v>
                </c:pt>
                <c:pt idx="1">
                  <c:v>Bicycle</c:v>
                </c:pt>
                <c:pt idx="2">
                  <c:v>On a bus</c:v>
                </c:pt>
                <c:pt idx="3">
                  <c:v>In a car</c:v>
                </c:pt>
                <c:pt idx="4">
                  <c:v>Walk</c:v>
                </c:pt>
              </c:strCache>
            </c:strRef>
          </c:cat>
          <c:val>
            <c:numRef>
              <c:f>Sheet1!$B$2:$B$6</c:f>
              <c:numCache>
                <c:formatCode>0%</c:formatCode>
                <c:ptCount val="5"/>
                <c:pt idx="0">
                  <c:v>0.02</c:v>
                </c:pt>
                <c:pt idx="1">
                  <c:v>0.04</c:v>
                </c:pt>
                <c:pt idx="2">
                  <c:v>0.2</c:v>
                </c:pt>
                <c:pt idx="3">
                  <c:v>0.35</c:v>
                </c:pt>
                <c:pt idx="4">
                  <c:v>0.39</c:v>
                </c:pt>
              </c:numCache>
            </c:numRef>
          </c:val>
          <c:extLst>
            <c:ext xmlns:c16="http://schemas.microsoft.com/office/drawing/2014/chart" uri="{C3380CC4-5D6E-409C-BE32-E72D297353CC}">
              <c16:uniqueId val="{00000008-E077-43B8-A30C-D23F8FC9EC5D}"/>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8-77F4-4A75-B03B-AFA49D4E2DA6}"/>
                </c:ext>
              </c:extLst>
            </c:dLbl>
            <c:dLbl>
              <c:idx val="1"/>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1-77F4-4A75-B03B-AFA49D4E2DA6}"/>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Another way</c:v>
                </c:pt>
                <c:pt idx="1">
                  <c:v>Bicycle</c:v>
                </c:pt>
                <c:pt idx="2">
                  <c:v>On a bus</c:v>
                </c:pt>
                <c:pt idx="3">
                  <c:v>In a car</c:v>
                </c:pt>
                <c:pt idx="4">
                  <c:v>Walk</c:v>
                </c:pt>
              </c:strCache>
            </c:strRef>
          </c:cat>
          <c:val>
            <c:numRef>
              <c:f>Sheet1!$C$2:$C$6</c:f>
              <c:numCache>
                <c:formatCode>0%</c:formatCode>
                <c:ptCount val="5"/>
                <c:pt idx="0">
                  <c:v>0.01</c:v>
                </c:pt>
                <c:pt idx="1">
                  <c:v>0.03</c:v>
                </c:pt>
                <c:pt idx="2">
                  <c:v>0.19</c:v>
                </c:pt>
                <c:pt idx="3">
                  <c:v>0.35</c:v>
                </c:pt>
                <c:pt idx="4">
                  <c:v>0.43</c:v>
                </c:pt>
              </c:numCache>
            </c:numRef>
          </c:val>
          <c:extLst>
            <c:ext xmlns:c16="http://schemas.microsoft.com/office/drawing/2014/chart" uri="{C3380CC4-5D6E-409C-BE32-E72D297353CC}">
              <c16:uniqueId val="{00000008-B83C-41A5-B6FD-EB6586B00DD0}"/>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8-E547-4882-9CB5-8A64305CC051}"/>
              </c:ext>
            </c:extLst>
          </c:dPt>
          <c:dPt>
            <c:idx val="2"/>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3936-4C94-AC8F-41C65EDB04C3}"/>
              </c:ext>
            </c:extLst>
          </c:dPt>
          <c:dPt>
            <c:idx val="3"/>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5-3936-4C94-AC8F-41C65EDB04C3}"/>
              </c:ext>
            </c:extLst>
          </c:dPt>
          <c:dPt>
            <c:idx val="4"/>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7-3936-4C94-AC8F-41C65EDB04C3}"/>
              </c:ext>
            </c:extLst>
          </c:dPt>
          <c:dLbls>
            <c:dLbl>
              <c:idx val="0"/>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9-E547-4882-9CB5-8A64305CC051}"/>
                </c:ext>
              </c:extLst>
            </c:dLbl>
            <c:dLbl>
              <c:idx val="1"/>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wedgeRectCallout">
                      <a:avLst/>
                    </a:prstGeom>
                    <a:noFill/>
                    <a:ln>
                      <a:noFill/>
                    </a:ln>
                  </c15:spPr>
                </c:ext>
                <c:ext xmlns:c16="http://schemas.microsoft.com/office/drawing/2014/chart" uri="{C3380CC4-5D6E-409C-BE32-E72D297353CC}">
                  <c16:uniqueId val="{00000008-E547-4882-9CB5-8A64305CC051}"/>
                </c:ext>
              </c:extLst>
            </c:dLbl>
            <c:spPr>
              <a:noFill/>
              <a:ln>
                <a:noFill/>
              </a:ln>
              <a:effectLst/>
            </c:spPr>
            <c:txPr>
              <a:bodyPr rot="0" spcFirstLastPara="1" vertOverflow="clip" horzOverflow="clip"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Another way</c:v>
                </c:pt>
                <c:pt idx="1">
                  <c:v>Bicycle</c:v>
                </c:pt>
                <c:pt idx="2">
                  <c:v>On a bus</c:v>
                </c:pt>
                <c:pt idx="3">
                  <c:v>In a car</c:v>
                </c:pt>
                <c:pt idx="4">
                  <c:v>Walk</c:v>
                </c:pt>
              </c:strCache>
            </c:strRef>
          </c:cat>
          <c:val>
            <c:numRef>
              <c:f>Sheet1!$D$2:$D$6</c:f>
              <c:numCache>
                <c:formatCode>0%</c:formatCode>
                <c:ptCount val="5"/>
                <c:pt idx="0">
                  <c:v>0.01</c:v>
                </c:pt>
                <c:pt idx="1">
                  <c:v>0.01</c:v>
                </c:pt>
                <c:pt idx="2">
                  <c:v>0.21</c:v>
                </c:pt>
                <c:pt idx="3">
                  <c:v>0.33</c:v>
                </c:pt>
                <c:pt idx="4">
                  <c:v>0.44</c:v>
                </c:pt>
              </c:numCache>
            </c:numRef>
          </c:val>
          <c:extLst>
            <c:ext xmlns:c16="http://schemas.microsoft.com/office/drawing/2014/chart" uri="{C3380CC4-5D6E-409C-BE32-E72D297353CC}">
              <c16:uniqueId val="{00000009-115B-402E-B52F-8F24A71033A4}"/>
            </c:ext>
          </c:extLst>
        </c:ser>
        <c:dLbls>
          <c:dLblPos val="inEnd"/>
          <c:showLegendKey val="0"/>
          <c:showVal val="1"/>
          <c:showCatName val="0"/>
          <c:showSerName val="0"/>
          <c:showPercent val="0"/>
          <c:showBubbleSize val="0"/>
        </c:dLbls>
        <c:gapWidth val="80"/>
        <c:overlap val="-12"/>
        <c:axId val="447342176"/>
        <c:axId val="447341000"/>
      </c:barChart>
      <c:valAx>
        <c:axId val="4473410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47342176"/>
        <c:crosses val="autoZero"/>
        <c:crossBetween val="between"/>
      </c:valAx>
      <c:catAx>
        <c:axId val="4473421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47341000"/>
        <c:crosses val="autoZero"/>
        <c:auto val="1"/>
        <c:lblAlgn val="ctr"/>
        <c:lblOffset val="100"/>
        <c:noMultiLvlLbl val="0"/>
      </c:catAx>
      <c:spPr>
        <a:noFill/>
        <a:ln>
          <a:noFill/>
        </a:ln>
        <a:effectLst/>
      </c:spPr>
    </c:plotArea>
    <c:legend>
      <c:legendPos val="b"/>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Percentage</c:v>
                </c:pt>
              </c:strCache>
            </c:strRef>
          </c:tx>
          <c:spPr>
            <a:solidFill>
              <a:srgbClr val="008E91"/>
            </a:solidFill>
            <a:ln>
              <a:noFill/>
            </a:ln>
            <a:effectLst/>
          </c:spPr>
          <c:invertIfNegative val="0"/>
          <c:dPt>
            <c:idx val="0"/>
            <c:invertIfNegative val="0"/>
            <c:bubble3D val="0"/>
            <c:spPr>
              <a:solidFill>
                <a:schemeClr val="bg2">
                  <a:lumMod val="50000"/>
                </a:schemeClr>
              </a:solidFill>
              <a:ln>
                <a:noFill/>
              </a:ln>
              <a:effectLst/>
            </c:spPr>
            <c:extLst>
              <c:ext xmlns:c16="http://schemas.microsoft.com/office/drawing/2014/chart" uri="{C3380CC4-5D6E-409C-BE32-E72D297353CC}">
                <c16:uniqueId val="{00000001-6C81-43B0-9F6C-004D6CAFC876}"/>
              </c:ext>
            </c:extLst>
          </c:dPt>
          <c:dLbls>
            <c:dLbl>
              <c:idx val="0"/>
              <c:layout>
                <c:manualLayout>
                  <c:x val="-4.6773441951762487E-2"/>
                  <c:y val="-1.071293251413512E-16"/>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C81-43B0-9F6C-004D6CAFC876}"/>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Sunday</c:v>
                </c:pt>
                <c:pt idx="2">
                  <c:v>Saturday</c:v>
                </c:pt>
                <c:pt idx="3">
                  <c:v>Friday</c:v>
                </c:pt>
                <c:pt idx="4">
                  <c:v>Thursday</c:v>
                </c:pt>
                <c:pt idx="5">
                  <c:v>Wednesday</c:v>
                </c:pt>
                <c:pt idx="6">
                  <c:v>Tuesday</c:v>
                </c:pt>
                <c:pt idx="7">
                  <c:v>Monday</c:v>
                </c:pt>
              </c:strCache>
            </c:strRef>
          </c:cat>
          <c:val>
            <c:numRef>
              <c:f>Sheet1!$B$2:$B$9</c:f>
              <c:numCache>
                <c:formatCode>0%</c:formatCode>
                <c:ptCount val="8"/>
                <c:pt idx="0">
                  <c:v>0.04</c:v>
                </c:pt>
                <c:pt idx="1">
                  <c:v>0.52</c:v>
                </c:pt>
                <c:pt idx="2">
                  <c:v>0.55000000000000004</c:v>
                </c:pt>
                <c:pt idx="3">
                  <c:v>0.61</c:v>
                </c:pt>
                <c:pt idx="4">
                  <c:v>0.65</c:v>
                </c:pt>
                <c:pt idx="5">
                  <c:v>0.62</c:v>
                </c:pt>
                <c:pt idx="6">
                  <c:v>0.67</c:v>
                </c:pt>
                <c:pt idx="7">
                  <c:v>0.61</c:v>
                </c:pt>
              </c:numCache>
            </c:numRef>
          </c:val>
          <c:extLst>
            <c:ext xmlns:c16="http://schemas.microsoft.com/office/drawing/2014/chart" uri="{C3380CC4-5D6E-409C-BE32-E72D297353CC}">
              <c16:uniqueId val="{00000002-6C81-43B0-9F6C-004D6CAFC876}"/>
            </c:ext>
          </c:extLst>
        </c:ser>
        <c:dLbls>
          <c:showLegendKey val="0"/>
          <c:showVal val="0"/>
          <c:showCatName val="0"/>
          <c:showSerName val="0"/>
          <c:showPercent val="0"/>
          <c:showBubbleSize val="0"/>
        </c:dLbls>
        <c:gapWidth val="80"/>
        <c:axId val="436135784"/>
        <c:axId val="436137352"/>
      </c:barChart>
      <c:catAx>
        <c:axId val="4361357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7352"/>
        <c:crosses val="autoZero"/>
        <c:auto val="1"/>
        <c:lblAlgn val="ctr"/>
        <c:lblOffset val="100"/>
        <c:noMultiLvlLbl val="0"/>
      </c:catAx>
      <c:valAx>
        <c:axId val="4361373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35784"/>
        <c:crosses val="autoZero"/>
        <c:crossBetween val="between"/>
      </c:valAx>
      <c:spPr>
        <a:noFill/>
        <a:ln>
          <a:noFill/>
        </a:ln>
        <a:effectLst/>
      </c:spPr>
    </c:plotArea>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827086170067573"/>
          <c:y val="2.9540723166207275E-2"/>
          <c:w val="0.75553421061819381"/>
          <c:h val="0.83844196322932751"/>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Sheet1!$B$2:$B$9</c:f>
              <c:numCache>
                <c:formatCode>0%</c:formatCode>
                <c:ptCount val="8"/>
                <c:pt idx="0">
                  <c:v>0.04</c:v>
                </c:pt>
                <c:pt idx="1">
                  <c:v>0.27</c:v>
                </c:pt>
                <c:pt idx="2">
                  <c:v>0.08</c:v>
                </c:pt>
                <c:pt idx="3">
                  <c:v>0.14000000000000001</c:v>
                </c:pt>
                <c:pt idx="4">
                  <c:v>0.12</c:v>
                </c:pt>
                <c:pt idx="5">
                  <c:v>0.13</c:v>
                </c:pt>
                <c:pt idx="6">
                  <c:v>0.12</c:v>
                </c:pt>
                <c:pt idx="7">
                  <c:v>0.11</c:v>
                </c:pt>
              </c:numCache>
            </c:numRef>
          </c:val>
          <c:extLst>
            <c:ext xmlns:c16="http://schemas.microsoft.com/office/drawing/2014/chart" uri="{C3380CC4-5D6E-409C-BE32-E72D297353CC}">
              <c16:uniqueId val="{00000002-EDEE-477C-ADCE-BBE09C17B1FD}"/>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Sheet1!$C$2:$C$9</c:f>
              <c:numCache>
                <c:formatCode>0%</c:formatCode>
                <c:ptCount val="8"/>
                <c:pt idx="0">
                  <c:v>0.04</c:v>
                </c:pt>
                <c:pt idx="1">
                  <c:v>0.26</c:v>
                </c:pt>
                <c:pt idx="2">
                  <c:v>0.09</c:v>
                </c:pt>
                <c:pt idx="3">
                  <c:v>0.11</c:v>
                </c:pt>
                <c:pt idx="4">
                  <c:v>0.11</c:v>
                </c:pt>
                <c:pt idx="5">
                  <c:v>0.1</c:v>
                </c:pt>
                <c:pt idx="6">
                  <c:v>0.15</c:v>
                </c:pt>
                <c:pt idx="7">
                  <c:v>0.13</c:v>
                </c:pt>
              </c:numCache>
            </c:numRef>
          </c:val>
          <c:extLst>
            <c:ext xmlns:c16="http://schemas.microsoft.com/office/drawing/2014/chart" uri="{C3380CC4-5D6E-409C-BE32-E72D297353CC}">
              <c16:uniqueId val="{00000003-EDEE-477C-ADCE-BBE09C17B1FD}"/>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c:v>
                </c:pt>
                <c:pt idx="1">
                  <c:v>Seven days</c:v>
                </c:pt>
                <c:pt idx="2">
                  <c:v>Six days</c:v>
                </c:pt>
                <c:pt idx="3">
                  <c:v>Five days</c:v>
                </c:pt>
                <c:pt idx="4">
                  <c:v>Four days</c:v>
                </c:pt>
                <c:pt idx="5">
                  <c:v>Three days</c:v>
                </c:pt>
                <c:pt idx="6">
                  <c:v>Two days</c:v>
                </c:pt>
                <c:pt idx="7">
                  <c:v>One day</c:v>
                </c:pt>
              </c:strCache>
            </c:strRef>
          </c:cat>
          <c:val>
            <c:numRef>
              <c:f>Sheet1!$D$2:$D$9</c:f>
              <c:numCache>
                <c:formatCode>0%</c:formatCode>
                <c:ptCount val="8"/>
                <c:pt idx="0">
                  <c:v>0.08</c:v>
                </c:pt>
                <c:pt idx="1">
                  <c:v>0.18</c:v>
                </c:pt>
                <c:pt idx="2">
                  <c:v>7.0000000000000007E-2</c:v>
                </c:pt>
                <c:pt idx="3">
                  <c:v>0.11</c:v>
                </c:pt>
                <c:pt idx="4">
                  <c:v>0.11</c:v>
                </c:pt>
                <c:pt idx="5">
                  <c:v>0.14000000000000001</c:v>
                </c:pt>
                <c:pt idx="6">
                  <c:v>0.18</c:v>
                </c:pt>
                <c:pt idx="7">
                  <c:v>0.13</c:v>
                </c:pt>
              </c:numCache>
            </c:numRef>
          </c:val>
          <c:extLst>
            <c:ext xmlns:c16="http://schemas.microsoft.com/office/drawing/2014/chart" uri="{C3380CC4-5D6E-409C-BE32-E72D297353CC}">
              <c16:uniqueId val="{00000003-1F2E-477E-8F4A-857B2339ADAA}"/>
            </c:ext>
          </c:extLst>
        </c:ser>
        <c:dLbls>
          <c:showLegendKey val="0"/>
          <c:showVal val="0"/>
          <c:showCatName val="0"/>
          <c:showSerName val="0"/>
          <c:showPercent val="0"/>
          <c:showBubbleSize val="0"/>
        </c:dLbls>
        <c:gapWidth val="80"/>
        <c:overlap val="-12"/>
        <c:axId val="436137744"/>
        <c:axId val="436132648"/>
      </c:barChart>
      <c:catAx>
        <c:axId val="4361377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2648"/>
        <c:crosses val="autoZero"/>
        <c:auto val="1"/>
        <c:lblAlgn val="ctr"/>
        <c:lblOffset val="100"/>
        <c:noMultiLvlLbl val="0"/>
      </c:catAx>
      <c:valAx>
        <c:axId val="436132648"/>
        <c:scaling>
          <c:orientation val="minMax"/>
          <c:max val="0.30000000000000004"/>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77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729417582494793"/>
          <c:y val="4.2595216468768134E-2"/>
          <c:w val="0.52115071111360955"/>
          <c:h val="0.78735824407852051"/>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627-422C-89DD-E8E37EC49D22}"/>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Weekends</c:v>
                </c:pt>
                <c:pt idx="4">
                  <c:v>During school time</c:v>
                </c:pt>
                <c:pt idx="5">
                  <c:v>After school</c:v>
                </c:pt>
              </c:strCache>
            </c:strRef>
          </c:cat>
          <c:val>
            <c:numRef>
              <c:f>Sheet1!$B$2:$B$7</c:f>
              <c:numCache>
                <c:formatCode>0%</c:formatCode>
                <c:ptCount val="6"/>
                <c:pt idx="0">
                  <c:v>0.04</c:v>
                </c:pt>
                <c:pt idx="1">
                  <c:v>0.13</c:v>
                </c:pt>
                <c:pt idx="2">
                  <c:v>0.45</c:v>
                </c:pt>
                <c:pt idx="3">
                  <c:v>0.57999999999999996</c:v>
                </c:pt>
                <c:pt idx="4">
                  <c:v>0.6</c:v>
                </c:pt>
                <c:pt idx="5">
                  <c:v>0.63</c:v>
                </c:pt>
              </c:numCache>
            </c:numRef>
          </c:val>
          <c:extLst>
            <c:ext xmlns:c16="http://schemas.microsoft.com/office/drawing/2014/chart" uri="{C3380CC4-5D6E-409C-BE32-E72D297353CC}">
              <c16:uniqueId val="{00000002-FE28-4029-9648-9321B40444AA}"/>
            </c:ext>
          </c:extLst>
        </c:ser>
        <c:ser>
          <c:idx val="1"/>
          <c:order val="1"/>
          <c:tx>
            <c:strRef>
              <c:f>Sheet1!$C$1</c:f>
              <c:strCache>
                <c:ptCount val="1"/>
                <c:pt idx="0">
                  <c:v>2022</c:v>
                </c:pt>
              </c:strCache>
            </c:strRef>
          </c:tx>
          <c:spPr>
            <a:solidFill>
              <a:srgbClr val="008E91"/>
            </a:solidFill>
            <a:ln>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DD1-4533-B123-52B11262A46A}"/>
                </c:ext>
              </c:extLst>
            </c:dLbl>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Weekends</c:v>
                </c:pt>
                <c:pt idx="4">
                  <c:v>During school time</c:v>
                </c:pt>
                <c:pt idx="5">
                  <c:v>After school</c:v>
                </c:pt>
              </c:strCache>
            </c:strRef>
          </c:cat>
          <c:val>
            <c:numRef>
              <c:f>Sheet1!$C$2:$C$7</c:f>
              <c:numCache>
                <c:formatCode>0%</c:formatCode>
                <c:ptCount val="6"/>
                <c:pt idx="0">
                  <c:v>0.05</c:v>
                </c:pt>
                <c:pt idx="1">
                  <c:v>0.12</c:v>
                </c:pt>
                <c:pt idx="2">
                  <c:v>0.41</c:v>
                </c:pt>
                <c:pt idx="3">
                  <c:v>0.54</c:v>
                </c:pt>
                <c:pt idx="4">
                  <c:v>0.62</c:v>
                </c:pt>
                <c:pt idx="5">
                  <c:v>0.65</c:v>
                </c:pt>
              </c:numCache>
            </c:numRef>
          </c:val>
          <c:extLst>
            <c:ext xmlns:c16="http://schemas.microsoft.com/office/drawing/2014/chart" uri="{C3380CC4-5D6E-409C-BE32-E72D297353CC}">
              <c16:uniqueId val="{00000002-5856-489E-A1F3-0D1115C8F747}"/>
            </c:ext>
          </c:extLst>
        </c:ser>
        <c:ser>
          <c:idx val="2"/>
          <c:order val="2"/>
          <c:tx>
            <c:strRef>
              <c:f>Sheet1!$D$1</c:f>
              <c:strCache>
                <c:ptCount val="1"/>
                <c:pt idx="0">
                  <c:v>2021</c:v>
                </c:pt>
              </c:strCache>
            </c:strRef>
          </c:tx>
          <c:spPr>
            <a:solidFill>
              <a:srgbClr val="002060"/>
            </a:solidFill>
            <a:ln>
              <a:noFill/>
            </a:ln>
            <a:effectLst/>
          </c:spPr>
          <c:invertIfNegative val="0"/>
          <c:dPt>
            <c:idx val="0"/>
            <c:invertIfNegative val="0"/>
            <c:bubble3D val="0"/>
            <c:spPr>
              <a:solidFill>
                <a:srgbClr val="002060"/>
              </a:solidFill>
              <a:ln>
                <a:noFill/>
              </a:ln>
              <a:effectLst/>
            </c:spPr>
            <c:extLst>
              <c:ext xmlns:c16="http://schemas.microsoft.com/office/drawing/2014/chart" uri="{C3380CC4-5D6E-409C-BE32-E72D297353CC}">
                <c16:uniqueId val="{00000001-2CBB-48E2-B550-C78CFB14865E}"/>
              </c:ext>
            </c:extLst>
          </c:dPt>
          <c:dLbls>
            <c:dLbl>
              <c:idx val="0"/>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2CBB-48E2-B550-C78CFB14865E}"/>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don't do physical activities</c:v>
                </c:pt>
                <c:pt idx="1">
                  <c:v>Other times</c:v>
                </c:pt>
                <c:pt idx="2">
                  <c:v>During school holidays</c:v>
                </c:pt>
                <c:pt idx="3">
                  <c:v>Weekends</c:v>
                </c:pt>
                <c:pt idx="4">
                  <c:v>During school time</c:v>
                </c:pt>
                <c:pt idx="5">
                  <c:v>After school</c:v>
                </c:pt>
              </c:strCache>
            </c:strRef>
          </c:cat>
          <c:val>
            <c:numRef>
              <c:f>Sheet1!$D$2:$D$7</c:f>
              <c:numCache>
                <c:formatCode>0%</c:formatCode>
                <c:ptCount val="6"/>
                <c:pt idx="0">
                  <c:v>0.03</c:v>
                </c:pt>
                <c:pt idx="1">
                  <c:v>0.11</c:v>
                </c:pt>
                <c:pt idx="2">
                  <c:v>0.38</c:v>
                </c:pt>
                <c:pt idx="3">
                  <c:v>0.49</c:v>
                </c:pt>
                <c:pt idx="4">
                  <c:v>0.62</c:v>
                </c:pt>
                <c:pt idx="5">
                  <c:v>0.63</c:v>
                </c:pt>
              </c:numCache>
            </c:numRef>
          </c:val>
          <c:extLst>
            <c:ext xmlns:c16="http://schemas.microsoft.com/office/drawing/2014/chart" uri="{C3380CC4-5D6E-409C-BE32-E72D297353CC}">
              <c16:uniqueId val="{00000003-18AB-4C12-ACB5-648AF031B5C4}"/>
            </c:ext>
          </c:extLst>
        </c:ser>
        <c:dLbls>
          <c:showLegendKey val="0"/>
          <c:showVal val="0"/>
          <c:showCatName val="0"/>
          <c:showSerName val="0"/>
          <c:showPercent val="0"/>
          <c:showBubbleSize val="0"/>
        </c:dLbls>
        <c:gapWidth val="80"/>
        <c:overlap val="-12"/>
        <c:axId val="436136568"/>
        <c:axId val="436138528"/>
      </c:barChart>
      <c:catAx>
        <c:axId val="43613656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8528"/>
        <c:crosses val="autoZero"/>
        <c:auto val="1"/>
        <c:lblAlgn val="ctr"/>
        <c:lblOffset val="100"/>
        <c:noMultiLvlLbl val="0"/>
      </c:catAx>
      <c:valAx>
        <c:axId val="4361385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36568"/>
        <c:crosses val="autoZero"/>
        <c:crossBetween val="between"/>
      </c:valAx>
      <c:spPr>
        <a:noFill/>
        <a:ln>
          <a:noFill/>
        </a:ln>
        <a:effectLst/>
      </c:spPr>
    </c:plotArea>
    <c:legend>
      <c:legendPos val="b"/>
      <c:overlay val="1"/>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730898651112923"/>
          <c:y val="2.9956401320569089E-2"/>
          <c:w val="0.78162342831084086"/>
          <c:h val="0.79508813657888877"/>
        </c:manualLayout>
      </c:layout>
      <c:barChart>
        <c:barDir val="bar"/>
        <c:grouping val="clustered"/>
        <c:varyColors val="0"/>
        <c:ser>
          <c:idx val="1"/>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after school</c:v>
                </c:pt>
                <c:pt idx="6">
                  <c:v>Friends during school</c:v>
                </c:pt>
              </c:strCache>
            </c:strRef>
          </c:cat>
          <c:val>
            <c:numRef>
              <c:f>Sheet1!$B$2:$B$8</c:f>
              <c:numCache>
                <c:formatCode>0%</c:formatCode>
                <c:ptCount val="7"/>
                <c:pt idx="0">
                  <c:v>7.0000000000000007E-2</c:v>
                </c:pt>
                <c:pt idx="1">
                  <c:v>0.17</c:v>
                </c:pt>
                <c:pt idx="2">
                  <c:v>0.28999999999999998</c:v>
                </c:pt>
                <c:pt idx="3">
                  <c:v>0.37</c:v>
                </c:pt>
                <c:pt idx="4">
                  <c:v>0.47</c:v>
                </c:pt>
                <c:pt idx="5">
                  <c:v>0.5</c:v>
                </c:pt>
                <c:pt idx="6">
                  <c:v>0.53</c:v>
                </c:pt>
              </c:numCache>
            </c:numRef>
          </c:val>
          <c:extLst xmlns:c15="http://schemas.microsoft.com/office/drawing/2012/chart">
            <c:ext xmlns:c16="http://schemas.microsoft.com/office/drawing/2014/chart" uri="{C3380CC4-5D6E-409C-BE32-E72D297353CC}">
              <c16:uniqueId val="{00000000-89BF-4447-AFB2-9472A8404F8B}"/>
            </c:ext>
          </c:extLst>
        </c:ser>
        <c:ser>
          <c:idx val="2"/>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after school</c:v>
                </c:pt>
                <c:pt idx="6">
                  <c:v>Friends during school</c:v>
                </c:pt>
              </c:strCache>
            </c:strRef>
          </c:cat>
          <c:val>
            <c:numRef>
              <c:f>Sheet1!$C$2:$C$8</c:f>
              <c:numCache>
                <c:formatCode>0%</c:formatCode>
                <c:ptCount val="7"/>
                <c:pt idx="0">
                  <c:v>0.06</c:v>
                </c:pt>
                <c:pt idx="1">
                  <c:v>0.17</c:v>
                </c:pt>
                <c:pt idx="2">
                  <c:v>0.27</c:v>
                </c:pt>
                <c:pt idx="3">
                  <c:v>0.34</c:v>
                </c:pt>
                <c:pt idx="4">
                  <c:v>0.47</c:v>
                </c:pt>
                <c:pt idx="5">
                  <c:v>0.52</c:v>
                </c:pt>
                <c:pt idx="6">
                  <c:v>0.53</c:v>
                </c:pt>
              </c:numCache>
            </c:numRef>
          </c:val>
          <c:extLst xmlns:c15="http://schemas.microsoft.com/office/drawing/2012/chart">
            <c:ext xmlns:c16="http://schemas.microsoft.com/office/drawing/2014/chart" uri="{C3380CC4-5D6E-409C-BE32-E72D297353CC}">
              <c16:uniqueId val="{00000001-89BF-4447-AFB2-9472A8404F8B}"/>
            </c:ext>
          </c:extLst>
        </c:ser>
        <c:ser>
          <c:idx val="0"/>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Other</c:v>
                </c:pt>
                <c:pt idx="1">
                  <c:v>School clubs</c:v>
                </c:pt>
                <c:pt idx="2">
                  <c:v>Out of school clubs</c:v>
                </c:pt>
                <c:pt idx="3">
                  <c:v>Family</c:v>
                </c:pt>
                <c:pt idx="4">
                  <c:v>By myself</c:v>
                </c:pt>
                <c:pt idx="5">
                  <c:v>Friends after school</c:v>
                </c:pt>
                <c:pt idx="6">
                  <c:v>Friends during school</c:v>
                </c:pt>
              </c:strCache>
            </c:strRef>
          </c:cat>
          <c:val>
            <c:numRef>
              <c:f>Sheet1!$D$2:$D$8</c:f>
              <c:numCache>
                <c:formatCode>0%</c:formatCode>
                <c:ptCount val="7"/>
                <c:pt idx="0">
                  <c:v>0.06</c:v>
                </c:pt>
                <c:pt idx="1">
                  <c:v>0.11</c:v>
                </c:pt>
                <c:pt idx="2">
                  <c:v>0.25</c:v>
                </c:pt>
                <c:pt idx="3">
                  <c:v>0.32</c:v>
                </c:pt>
                <c:pt idx="4">
                  <c:v>0.47</c:v>
                </c:pt>
                <c:pt idx="5">
                  <c:v>0.42</c:v>
                </c:pt>
                <c:pt idx="6">
                  <c:v>0.54</c:v>
                </c:pt>
              </c:numCache>
            </c:numRef>
          </c:val>
          <c:extLst>
            <c:ext xmlns:c16="http://schemas.microsoft.com/office/drawing/2014/chart" uri="{C3380CC4-5D6E-409C-BE32-E72D297353CC}">
              <c16:uniqueId val="{00000001-FE2A-43A1-B854-874058AB1C57}"/>
            </c:ext>
          </c:extLst>
        </c:ser>
        <c:dLbls>
          <c:dLblPos val="outEnd"/>
          <c:showLegendKey val="0"/>
          <c:showVal val="1"/>
          <c:showCatName val="0"/>
          <c:showSerName val="0"/>
          <c:showPercent val="0"/>
          <c:showBubbleSize val="0"/>
        </c:dLbls>
        <c:gapWidth val="80"/>
        <c:overlap val="-12"/>
        <c:axId val="491751808"/>
        <c:axId val="491752592"/>
        <c:extLst/>
      </c:barChart>
      <c:catAx>
        <c:axId val="4917518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752592"/>
        <c:crosses val="autoZero"/>
        <c:auto val="1"/>
        <c:lblAlgn val="ctr"/>
        <c:lblOffset val="100"/>
        <c:noMultiLvlLbl val="0"/>
      </c:catAx>
      <c:valAx>
        <c:axId val="4917525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7518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minuntes to 1 hour</c:v>
                </c:pt>
                <c:pt idx="3">
                  <c:v>More than 1 hour</c:v>
                </c:pt>
              </c:strCache>
            </c:strRef>
          </c:cat>
          <c:val>
            <c:numRef>
              <c:f>Sheet1!$B$2:$B$5</c:f>
              <c:numCache>
                <c:formatCode>0%</c:formatCode>
                <c:ptCount val="4"/>
                <c:pt idx="0">
                  <c:v>0.09</c:v>
                </c:pt>
                <c:pt idx="1">
                  <c:v>0.05</c:v>
                </c:pt>
                <c:pt idx="2">
                  <c:v>0.36</c:v>
                </c:pt>
                <c:pt idx="3">
                  <c:v>0.49</c:v>
                </c:pt>
              </c:numCache>
            </c:numRef>
          </c:val>
          <c:extLst>
            <c:ext xmlns:c16="http://schemas.microsoft.com/office/drawing/2014/chart" uri="{C3380CC4-5D6E-409C-BE32-E72D297353CC}">
              <c16:uniqueId val="{00000000-00FC-44F4-A13A-CEBF4D097CFE}"/>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minuntes to 1 hour</c:v>
                </c:pt>
                <c:pt idx="3">
                  <c:v>More than 1 hour</c:v>
                </c:pt>
              </c:strCache>
            </c:strRef>
          </c:cat>
          <c:val>
            <c:numRef>
              <c:f>Sheet1!$C$2:$C$5</c:f>
              <c:numCache>
                <c:formatCode>0%</c:formatCode>
                <c:ptCount val="4"/>
                <c:pt idx="0">
                  <c:v>0.08</c:v>
                </c:pt>
                <c:pt idx="1">
                  <c:v>7.0000000000000007E-2</c:v>
                </c:pt>
                <c:pt idx="2">
                  <c:v>0.34</c:v>
                </c:pt>
                <c:pt idx="3">
                  <c:v>0.52</c:v>
                </c:pt>
              </c:numCache>
            </c:numRef>
          </c:val>
          <c:extLst>
            <c:ext xmlns:c16="http://schemas.microsoft.com/office/drawing/2014/chart" uri="{C3380CC4-5D6E-409C-BE32-E72D297353CC}">
              <c16:uniqueId val="{00000001-00FC-44F4-A13A-CEBF4D097CFE}"/>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know</c:v>
                </c:pt>
                <c:pt idx="1">
                  <c:v>Less than 30 minutes</c:v>
                </c:pt>
                <c:pt idx="2">
                  <c:v>30 minuntes to 1 hour</c:v>
                </c:pt>
                <c:pt idx="3">
                  <c:v>More than 1 hour</c:v>
                </c:pt>
              </c:strCache>
            </c:strRef>
          </c:cat>
          <c:val>
            <c:numRef>
              <c:f>Sheet1!$D$2:$D$5</c:f>
              <c:numCache>
                <c:formatCode>0%</c:formatCode>
                <c:ptCount val="4"/>
                <c:pt idx="0">
                  <c:v>0.09</c:v>
                </c:pt>
                <c:pt idx="1">
                  <c:v>0.1</c:v>
                </c:pt>
                <c:pt idx="2">
                  <c:v>0.42</c:v>
                </c:pt>
                <c:pt idx="3">
                  <c:v>0.4</c:v>
                </c:pt>
              </c:numCache>
            </c:numRef>
          </c:val>
          <c:extLst>
            <c:ext xmlns:c16="http://schemas.microsoft.com/office/drawing/2014/chart" uri="{C3380CC4-5D6E-409C-BE32-E72D297353CC}">
              <c16:uniqueId val="{00000001-E734-4E1C-9A75-E52805701747}"/>
            </c:ext>
          </c:extLst>
        </c:ser>
        <c:dLbls>
          <c:dLblPos val="inEnd"/>
          <c:showLegendKey val="0"/>
          <c:showVal val="1"/>
          <c:showCatName val="0"/>
          <c:showSerName val="0"/>
          <c:showPercent val="0"/>
          <c:showBubbleSize val="0"/>
        </c:dLbls>
        <c:gapWidth val="100"/>
        <c:overlap val="-12"/>
        <c:axId val="491246520"/>
        <c:axId val="491245344"/>
      </c:barChart>
      <c:valAx>
        <c:axId val="4912453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91246520"/>
        <c:crosses val="autoZero"/>
        <c:crossBetween val="between"/>
      </c:valAx>
      <c:catAx>
        <c:axId val="4912465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4912453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972540614580922"/>
          <c:y val="7.8660076547723334E-2"/>
          <c:w val="0.72037282148855408"/>
          <c:h val="0.76706608983116165"/>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04027325977450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Sheet1!$B$2:$B$4</c:f>
              <c:numCache>
                <c:formatCode>0%</c:formatCode>
                <c:ptCount val="3"/>
                <c:pt idx="0">
                  <c:v>0.36</c:v>
                </c:pt>
                <c:pt idx="1">
                  <c:v>7.0000000000000007E-2</c:v>
                </c:pt>
                <c:pt idx="2">
                  <c:v>0.56999999999999995</c:v>
                </c:pt>
              </c:numCache>
            </c:numRef>
          </c:val>
          <c:extLst>
            <c:ext xmlns:c16="http://schemas.microsoft.com/office/drawing/2014/chart" uri="{C3380CC4-5D6E-409C-BE32-E72D297353CC}">
              <c16:uniqueId val="{00000000-A953-49EE-A30C-8CEEF1F2EC91}"/>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4.9869565841234482E-2"/>
                      <c:h val="4.7036611652827506E-2"/>
                    </c:manualLayout>
                  </c15:layout>
                </c:ext>
                <c:ext xmlns:c16="http://schemas.microsoft.com/office/drawing/2014/chart" uri="{C3380CC4-5D6E-409C-BE32-E72D297353CC}">
                  <c16:uniqueId val="{00000000-A22D-42D2-BE37-4CD4ECB896E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Sheet1!$C$2:$C$4</c:f>
              <c:numCache>
                <c:formatCode>0%</c:formatCode>
                <c:ptCount val="3"/>
                <c:pt idx="0">
                  <c:v>0.36</c:v>
                </c:pt>
                <c:pt idx="1">
                  <c:v>0.05</c:v>
                </c:pt>
                <c:pt idx="2">
                  <c:v>0.6</c:v>
                </c:pt>
              </c:numCache>
            </c:numRef>
          </c:val>
          <c:extLst>
            <c:ext xmlns:c16="http://schemas.microsoft.com/office/drawing/2014/chart" uri="{C3380CC4-5D6E-409C-BE32-E72D297353CC}">
              <c16:uniqueId val="{00000001-A953-49EE-A30C-8CEEF1F2EC91}"/>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14C-466E-8189-8912703E7942}"/>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Sheet1!$D$2:$D$4</c:f>
              <c:numCache>
                <c:formatCode>0%</c:formatCode>
                <c:ptCount val="3"/>
                <c:pt idx="0">
                  <c:v>0.33</c:v>
                </c:pt>
                <c:pt idx="1">
                  <c:v>0.03</c:v>
                </c:pt>
                <c:pt idx="2">
                  <c:v>0.65</c:v>
                </c:pt>
              </c:numCache>
            </c:numRef>
          </c:val>
          <c:extLst>
            <c:ext xmlns:c16="http://schemas.microsoft.com/office/drawing/2014/chart" uri="{C3380CC4-5D6E-409C-BE32-E72D297353CC}">
              <c16:uniqueId val="{00000001-90A3-4C03-A1BE-97B7AEA12478}"/>
            </c:ext>
          </c:extLst>
        </c:ser>
        <c:dLbls>
          <c:dLblPos val="inEnd"/>
          <c:showLegendKey val="0"/>
          <c:showVal val="1"/>
          <c:showCatName val="0"/>
          <c:showSerName val="0"/>
          <c:showPercent val="0"/>
          <c:showBubbleSize val="0"/>
        </c:dLbls>
        <c:gapWidth val="100"/>
        <c:overlap val="-12"/>
        <c:axId val="493373256"/>
        <c:axId val="493370120"/>
      </c:barChart>
      <c:valAx>
        <c:axId val="4933701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93373256"/>
        <c:crosses val="autoZero"/>
        <c:crossBetween val="between"/>
      </c:valAx>
      <c:catAx>
        <c:axId val="4933732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mn-cs"/>
              </a:defRPr>
            </a:pPr>
            <a:endParaRPr lang="en-US"/>
          </a:p>
        </c:txPr>
        <c:crossAx val="4933701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6819669727267977"/>
          <c:y val="3.2990085633175806E-2"/>
          <c:w val="0.70568443873200615"/>
          <c:h val="0.8001284606790599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Sheet1!$B$2:$B$5</c:f>
              <c:numCache>
                <c:formatCode>0%</c:formatCode>
                <c:ptCount val="4"/>
                <c:pt idx="0">
                  <c:v>0.08</c:v>
                </c:pt>
                <c:pt idx="1">
                  <c:v>0.25</c:v>
                </c:pt>
                <c:pt idx="2">
                  <c:v>0.36</c:v>
                </c:pt>
                <c:pt idx="3">
                  <c:v>0.31</c:v>
                </c:pt>
              </c:numCache>
            </c:numRef>
          </c:val>
          <c:extLst>
            <c:ext xmlns:c16="http://schemas.microsoft.com/office/drawing/2014/chart" uri="{C3380CC4-5D6E-409C-BE32-E72D297353CC}">
              <c16:uniqueId val="{00000004-58DF-4A91-89EF-1F762875D593}"/>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Sheet1!$C$2:$C$5</c:f>
              <c:numCache>
                <c:formatCode>0%</c:formatCode>
                <c:ptCount val="4"/>
                <c:pt idx="0">
                  <c:v>0.08</c:v>
                </c:pt>
                <c:pt idx="1">
                  <c:v>0.24</c:v>
                </c:pt>
                <c:pt idx="2">
                  <c:v>0.37</c:v>
                </c:pt>
                <c:pt idx="3">
                  <c:v>0.31</c:v>
                </c:pt>
              </c:numCache>
            </c:numRef>
          </c:val>
          <c:extLst>
            <c:ext xmlns:c16="http://schemas.microsoft.com/office/drawing/2014/chart" uri="{C3380CC4-5D6E-409C-BE32-E72D297353CC}">
              <c16:uniqueId val="{00000005-58DF-4A91-89EF-1F762875D593}"/>
            </c:ext>
          </c:extLst>
        </c:ser>
        <c:ser>
          <c:idx val="2"/>
          <c:order val="2"/>
          <c:tx>
            <c:strRef>
              <c:f>Sheet1!$D$1</c:f>
              <c:strCache>
                <c:ptCount val="1"/>
                <c:pt idx="0">
                  <c:v>2021</c:v>
                </c:pt>
              </c:strCache>
            </c:strRef>
          </c:tx>
          <c:spPr>
            <a:solidFill>
              <a:srgbClr val="002060"/>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Not at all</c:v>
                </c:pt>
                <c:pt idx="1">
                  <c:v>A little</c:v>
                </c:pt>
                <c:pt idx="2">
                  <c:v>Quite a lot</c:v>
                </c:pt>
                <c:pt idx="3">
                  <c:v>A lot</c:v>
                </c:pt>
              </c:strCache>
            </c:strRef>
          </c:cat>
          <c:val>
            <c:numRef>
              <c:f>Sheet1!$D$2:$D$5</c:f>
              <c:numCache>
                <c:formatCode>0%</c:formatCode>
                <c:ptCount val="4"/>
                <c:pt idx="0">
                  <c:v>7.0000000000000007E-2</c:v>
                </c:pt>
                <c:pt idx="1">
                  <c:v>0.3</c:v>
                </c:pt>
                <c:pt idx="2">
                  <c:v>0.37</c:v>
                </c:pt>
                <c:pt idx="3">
                  <c:v>0.26</c:v>
                </c:pt>
              </c:numCache>
            </c:numRef>
          </c:val>
          <c:extLst>
            <c:ext xmlns:c16="http://schemas.microsoft.com/office/drawing/2014/chart" uri="{C3380CC4-5D6E-409C-BE32-E72D297353CC}">
              <c16:uniqueId val="{00000005-8A76-4832-B972-8D17170CE2D5}"/>
            </c:ext>
          </c:extLst>
        </c:ser>
        <c:dLbls>
          <c:dLblPos val="inEnd"/>
          <c:showLegendKey val="0"/>
          <c:showVal val="1"/>
          <c:showCatName val="0"/>
          <c:showSerName val="0"/>
          <c:showPercent val="0"/>
          <c:showBubbleSize val="0"/>
        </c:dLbls>
        <c:gapWidth val="80"/>
        <c:overlap val="-12"/>
        <c:axId val="493374432"/>
        <c:axId val="493372080"/>
        <c:extLst/>
      </c:barChart>
      <c:valAx>
        <c:axId val="4933720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74432"/>
        <c:crosses val="autoZero"/>
        <c:crossBetween val="between"/>
      </c:valAx>
      <c:catAx>
        <c:axId val="4933744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337208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Year 8</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Something else</c:v>
                </c:pt>
                <c:pt idx="1">
                  <c:v>Having to be competitive</c:v>
                </c:pt>
                <c:pt idx="2">
                  <c:v>Changing into different clothes</c:v>
                </c:pt>
                <c:pt idx="3">
                  <c:v>I feel shy about my body</c:v>
                </c:pt>
                <c:pt idx="4">
                  <c:v>Not very good at it</c:v>
                </c:pt>
                <c:pt idx="5">
                  <c:v>Getting hot and tired</c:v>
                </c:pt>
                <c:pt idx="6">
                  <c:v>Being outdoors in bad weather or when it's cold</c:v>
                </c:pt>
                <c:pt idx="7">
                  <c:v>Just prefer to do other things</c:v>
                </c:pt>
              </c:strCache>
            </c:strRef>
          </c:cat>
          <c:val>
            <c:numRef>
              <c:f>Sheet1!$B$2:$B$9</c:f>
            </c:numRef>
          </c:val>
          <c:extLst>
            <c:ext xmlns:c16="http://schemas.microsoft.com/office/drawing/2014/chart" uri="{C3380CC4-5D6E-409C-BE32-E72D297353CC}">
              <c16:uniqueId val="{00000000-450D-48CF-A7B9-F686AB0A7956}"/>
            </c:ext>
          </c:extLst>
        </c:ser>
        <c:ser>
          <c:idx val="1"/>
          <c:order val="1"/>
          <c:tx>
            <c:strRef>
              <c:f>Sheet1!$C$1</c:f>
              <c:strCache>
                <c:ptCount val="1"/>
                <c:pt idx="0">
                  <c:v>Year 10</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Something else</c:v>
                </c:pt>
                <c:pt idx="1">
                  <c:v>Having to be competitive</c:v>
                </c:pt>
                <c:pt idx="2">
                  <c:v>Changing into different clothes</c:v>
                </c:pt>
                <c:pt idx="3">
                  <c:v>I feel shy about my body</c:v>
                </c:pt>
                <c:pt idx="4">
                  <c:v>Not very good at it</c:v>
                </c:pt>
                <c:pt idx="5">
                  <c:v>Getting hot and tired</c:v>
                </c:pt>
                <c:pt idx="6">
                  <c:v>Being outdoors in bad weather or when it's cold</c:v>
                </c:pt>
                <c:pt idx="7">
                  <c:v>Just prefer to do other things</c:v>
                </c:pt>
              </c:strCache>
            </c:strRef>
          </c:cat>
          <c:val>
            <c:numRef>
              <c:f>Sheet1!$C$2:$C$9</c:f>
            </c:numRef>
          </c:val>
          <c:extLst>
            <c:ext xmlns:c16="http://schemas.microsoft.com/office/drawing/2014/chart" uri="{C3380CC4-5D6E-409C-BE32-E72D297353CC}">
              <c16:uniqueId val="{00000001-450D-48CF-A7B9-F686AB0A7956}"/>
            </c:ext>
          </c:extLst>
        </c:ser>
        <c:ser>
          <c:idx val="2"/>
          <c:order val="2"/>
          <c:tx>
            <c:strRef>
              <c:f>Sheet1!$D$1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Something else</c:v>
                </c:pt>
                <c:pt idx="1">
                  <c:v>Having to be competitive</c:v>
                </c:pt>
                <c:pt idx="2">
                  <c:v>Changing into different clothes</c:v>
                </c:pt>
                <c:pt idx="3">
                  <c:v>I feel shy about my body</c:v>
                </c:pt>
                <c:pt idx="4">
                  <c:v>Not very good at it</c:v>
                </c:pt>
                <c:pt idx="5">
                  <c:v>Getting hot and tired</c:v>
                </c:pt>
                <c:pt idx="6">
                  <c:v>Being outdoors in bad weather or when it's cold</c:v>
                </c:pt>
                <c:pt idx="7">
                  <c:v>Just prefer to do other things</c:v>
                </c:pt>
              </c:strCache>
            </c:strRef>
          </c:cat>
          <c:val>
            <c:numRef>
              <c:f>Sheet1!$D$2:$D$9</c:f>
              <c:numCache>
                <c:formatCode>0%</c:formatCode>
                <c:ptCount val="8"/>
                <c:pt idx="0">
                  <c:v>0.11</c:v>
                </c:pt>
                <c:pt idx="1">
                  <c:v>0.26</c:v>
                </c:pt>
                <c:pt idx="2">
                  <c:v>0.28000000000000003</c:v>
                </c:pt>
                <c:pt idx="3">
                  <c:v>0.39</c:v>
                </c:pt>
                <c:pt idx="4">
                  <c:v>0.41</c:v>
                </c:pt>
                <c:pt idx="5">
                  <c:v>0.49</c:v>
                </c:pt>
                <c:pt idx="6">
                  <c:v>0.51</c:v>
                </c:pt>
                <c:pt idx="7">
                  <c:v>0.54</c:v>
                </c:pt>
              </c:numCache>
            </c:numRef>
          </c:val>
          <c:extLst>
            <c:ext xmlns:c16="http://schemas.microsoft.com/office/drawing/2014/chart" uri="{C3380CC4-5D6E-409C-BE32-E72D297353CC}">
              <c16:uniqueId val="{00000002-450D-48CF-A7B9-F686AB0A7956}"/>
            </c:ext>
          </c:extLst>
        </c:ser>
        <c:ser>
          <c:idx val="3"/>
          <c:order val="3"/>
          <c:tx>
            <c:strRef>
              <c:f>Sheet1!$E$1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1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Something else</c:v>
                </c:pt>
                <c:pt idx="1">
                  <c:v>Having to be competitive</c:v>
                </c:pt>
                <c:pt idx="2">
                  <c:v>Changing into different clothes</c:v>
                </c:pt>
                <c:pt idx="3">
                  <c:v>I feel shy about my body</c:v>
                </c:pt>
                <c:pt idx="4">
                  <c:v>Not very good at it</c:v>
                </c:pt>
                <c:pt idx="5">
                  <c:v>Getting hot and tired</c:v>
                </c:pt>
                <c:pt idx="6">
                  <c:v>Being outdoors in bad weather or when it's cold</c:v>
                </c:pt>
                <c:pt idx="7">
                  <c:v>Just prefer to do other things</c:v>
                </c:pt>
              </c:strCache>
            </c:strRef>
          </c:cat>
          <c:val>
            <c:numRef>
              <c:f>Sheet1!$E$2:$E$9</c:f>
              <c:numCache>
                <c:formatCode>0%</c:formatCode>
                <c:ptCount val="8"/>
                <c:pt idx="0">
                  <c:v>7.0000000000000007E-2</c:v>
                </c:pt>
                <c:pt idx="1">
                  <c:v>0.24</c:v>
                </c:pt>
                <c:pt idx="2">
                  <c:v>0.24</c:v>
                </c:pt>
                <c:pt idx="3">
                  <c:v>0.4</c:v>
                </c:pt>
                <c:pt idx="4">
                  <c:v>0.43</c:v>
                </c:pt>
                <c:pt idx="5">
                  <c:v>0.54</c:v>
                </c:pt>
                <c:pt idx="6">
                  <c:v>0.43</c:v>
                </c:pt>
                <c:pt idx="7">
                  <c:v>0.6</c:v>
                </c:pt>
              </c:numCache>
            </c:numRef>
          </c:val>
          <c:extLst>
            <c:ext xmlns:c16="http://schemas.microsoft.com/office/drawing/2014/chart" uri="{C3380CC4-5D6E-409C-BE32-E72D297353CC}">
              <c16:uniqueId val="{00000001-AD0D-4A40-850A-9F095C86B2E3}"/>
            </c:ext>
          </c:extLst>
        </c:ser>
        <c:ser>
          <c:idx val="4"/>
          <c:order val="4"/>
          <c:tx>
            <c:strRef>
              <c:f>Sheet1!$F$1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Something else</c:v>
                </c:pt>
                <c:pt idx="1">
                  <c:v>Having to be competitive</c:v>
                </c:pt>
                <c:pt idx="2">
                  <c:v>Changing into different clothes</c:v>
                </c:pt>
                <c:pt idx="3">
                  <c:v>I feel shy about my body</c:v>
                </c:pt>
                <c:pt idx="4">
                  <c:v>Not very good at it</c:v>
                </c:pt>
                <c:pt idx="5">
                  <c:v>Getting hot and tired</c:v>
                </c:pt>
                <c:pt idx="6">
                  <c:v>Being outdoors in bad weather or when it's cold</c:v>
                </c:pt>
                <c:pt idx="7">
                  <c:v>Just prefer to do other things</c:v>
                </c:pt>
              </c:strCache>
            </c:strRef>
          </c:cat>
          <c:val>
            <c:numRef>
              <c:f>Sheet1!$F$2:$F$9</c:f>
              <c:numCache>
                <c:formatCode>0%</c:formatCode>
                <c:ptCount val="8"/>
                <c:pt idx="0">
                  <c:v>7.0000000000000007E-2</c:v>
                </c:pt>
                <c:pt idx="1">
                  <c:v>0.16</c:v>
                </c:pt>
                <c:pt idx="2">
                  <c:v>0.22</c:v>
                </c:pt>
                <c:pt idx="3">
                  <c:v>0.42</c:v>
                </c:pt>
                <c:pt idx="4">
                  <c:v>0.38</c:v>
                </c:pt>
                <c:pt idx="5">
                  <c:v>0.56999999999999995</c:v>
                </c:pt>
                <c:pt idx="6">
                  <c:v>0.38</c:v>
                </c:pt>
                <c:pt idx="7">
                  <c:v>0.46</c:v>
                </c:pt>
              </c:numCache>
            </c:numRef>
          </c:val>
          <c:extLst>
            <c:ext xmlns:c16="http://schemas.microsoft.com/office/drawing/2014/chart" uri="{C3380CC4-5D6E-409C-BE32-E72D297353CC}">
              <c16:uniqueId val="{00000000-2C19-4794-8B17-F34A44E51716}"/>
            </c:ext>
          </c:extLst>
        </c:ser>
        <c:dLbls>
          <c:dLblPos val="outEnd"/>
          <c:showLegendKey val="0"/>
          <c:showVal val="1"/>
          <c:showCatName val="0"/>
          <c:showSerName val="0"/>
          <c:showPercent val="0"/>
          <c:showBubbleSize val="0"/>
        </c:dLbls>
        <c:gapWidth val="80"/>
        <c:overlap val="-12"/>
        <c:axId val="491244560"/>
        <c:axId val="491244952"/>
      </c:barChart>
      <c:catAx>
        <c:axId val="4912445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244952"/>
        <c:crosses val="autoZero"/>
        <c:auto val="1"/>
        <c:lblAlgn val="ctr"/>
        <c:lblOffset val="100"/>
        <c:noMultiLvlLbl val="0"/>
      </c:catAx>
      <c:valAx>
        <c:axId val="49124495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456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89257926949838"/>
          <c:y val="9.2490393220850911E-2"/>
          <c:w val="0.65933446625824976"/>
          <c:h val="0.75792386002063294"/>
        </c:manualLayout>
      </c:layout>
      <c:barChart>
        <c:barDir val="bar"/>
        <c:grouping val="clustered"/>
        <c:varyColors val="0"/>
        <c:ser>
          <c:idx val="0"/>
          <c:order val="0"/>
          <c:tx>
            <c:strRef>
              <c:f>Sheet1!$B$1</c:f>
              <c:strCache>
                <c:ptCount val="1"/>
                <c:pt idx="0">
                  <c:v>2023</c:v>
                </c:pt>
              </c:strCache>
            </c:strRef>
          </c:tx>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Sheet1!$A$3:$A$7</c:f>
              <c:strCache>
                <c:ptCount val="5"/>
                <c:pt idx="0">
                  <c:v>Your ability </c:v>
                </c:pt>
                <c:pt idx="1">
                  <c:v>What you wear</c:v>
                </c:pt>
                <c:pt idx="2">
                  <c:v>The people you're friends with</c:v>
                </c:pt>
                <c:pt idx="3">
                  <c:v>Your size or weight</c:v>
                </c:pt>
                <c:pt idx="4">
                  <c:v>The way you look</c:v>
                </c:pt>
              </c:strCache>
            </c:strRef>
          </c:cat>
          <c:val>
            <c:numRef>
              <c:f>Sheet1!$B$3:$B$7</c:f>
              <c:numCache>
                <c:formatCode>0%</c:formatCode>
                <c:ptCount val="5"/>
                <c:pt idx="0">
                  <c:v>0.23</c:v>
                </c:pt>
                <c:pt idx="1">
                  <c:v>0.23</c:v>
                </c:pt>
                <c:pt idx="2">
                  <c:v>0.27</c:v>
                </c:pt>
                <c:pt idx="3">
                  <c:v>0.36</c:v>
                </c:pt>
                <c:pt idx="4">
                  <c:v>0.51</c:v>
                </c:pt>
              </c:numCache>
            </c:numRef>
          </c:val>
          <c:extLst>
            <c:ext xmlns:c16="http://schemas.microsoft.com/office/drawing/2014/chart" uri="{C3380CC4-5D6E-409C-BE32-E72D297353CC}">
              <c16:uniqueId val="{00000000-721B-46AE-B365-62C86B506606}"/>
            </c:ext>
          </c:extLst>
        </c:ser>
        <c:ser>
          <c:idx val="1"/>
          <c:order val="1"/>
          <c:tx>
            <c:strRef>
              <c:f>Sheet1!$C$1</c:f>
              <c:strCache>
                <c:ptCount val="1"/>
                <c:pt idx="0">
                  <c:v>2022</c:v>
                </c:pt>
              </c:strCache>
            </c:strRef>
          </c:tx>
          <c:spPr>
            <a:solidFill>
              <a:srgbClr val="00A79D"/>
            </a:solidFill>
            <a:ln>
              <a:solidFill>
                <a:srgbClr val="00A79D"/>
              </a:solidFill>
            </a:ln>
          </c:spPr>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Sheet1!$A$3:$A$7</c:f>
              <c:strCache>
                <c:ptCount val="5"/>
                <c:pt idx="0">
                  <c:v>Your ability </c:v>
                </c:pt>
                <c:pt idx="1">
                  <c:v>What you wear</c:v>
                </c:pt>
                <c:pt idx="2">
                  <c:v>The people you're friends with</c:v>
                </c:pt>
                <c:pt idx="3">
                  <c:v>Your size or weight</c:v>
                </c:pt>
                <c:pt idx="4">
                  <c:v>The way you look</c:v>
                </c:pt>
              </c:strCache>
            </c:strRef>
          </c:cat>
          <c:val>
            <c:numRef>
              <c:f>Sheet1!$C$3:$C$7</c:f>
              <c:numCache>
                <c:formatCode>0%</c:formatCode>
                <c:ptCount val="5"/>
                <c:pt idx="0">
                  <c:v>0.25</c:v>
                </c:pt>
                <c:pt idx="1">
                  <c:v>0.26</c:v>
                </c:pt>
                <c:pt idx="2">
                  <c:v>0.25</c:v>
                </c:pt>
                <c:pt idx="3">
                  <c:v>0.43</c:v>
                </c:pt>
                <c:pt idx="4">
                  <c:v>0.47</c:v>
                </c:pt>
              </c:numCache>
            </c:numRef>
          </c:val>
          <c:extLst>
            <c:ext xmlns:c16="http://schemas.microsoft.com/office/drawing/2014/chart" uri="{C3380CC4-5D6E-409C-BE32-E72D297353CC}">
              <c16:uniqueId val="{00000001-721B-46AE-B365-62C86B506606}"/>
            </c:ext>
          </c:extLst>
        </c:ser>
        <c:ser>
          <c:idx val="2"/>
          <c:order val="2"/>
          <c:tx>
            <c:strRef>
              <c:f>Sheet1!$D$1</c:f>
              <c:strCache>
                <c:ptCount val="1"/>
                <c:pt idx="0">
                  <c:v>2021</c:v>
                </c:pt>
              </c:strCache>
            </c:strRef>
          </c:tx>
          <c:spPr>
            <a:solidFill>
              <a:schemeClr val="accent1">
                <a:lumMod val="50000"/>
              </a:schemeClr>
            </a:solidFill>
            <a:ln>
              <a:noFill/>
            </a:ln>
          </c:spPr>
          <c:invertIfNegative val="0"/>
          <c:dLbls>
            <c:spPr>
              <a:noFill/>
              <a:ln>
                <a:noFill/>
              </a:ln>
              <a:effectLst/>
            </c:spPr>
            <c:txPr>
              <a:bodyPr rot="0" vert="horz"/>
              <a:lstStyle/>
              <a:p>
                <a:pPr>
                  <a:defRPr sz="900">
                    <a:solidFill>
                      <a:schemeClr val="bg1"/>
                    </a:solidFill>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ext>
            </c:extLst>
          </c:dLbls>
          <c:cat>
            <c:strRef>
              <c:f>Sheet1!$A$3:$A$7</c:f>
              <c:strCache>
                <c:ptCount val="5"/>
                <c:pt idx="0">
                  <c:v>Your ability </c:v>
                </c:pt>
                <c:pt idx="1">
                  <c:v>What you wear</c:v>
                </c:pt>
                <c:pt idx="2">
                  <c:v>The people you're friends with</c:v>
                </c:pt>
                <c:pt idx="3">
                  <c:v>Your size or weight</c:v>
                </c:pt>
                <c:pt idx="4">
                  <c:v>The way you look</c:v>
                </c:pt>
              </c:strCache>
            </c:strRef>
          </c:cat>
          <c:val>
            <c:numRef>
              <c:f>Sheet1!$D$3:$D$7</c:f>
              <c:numCache>
                <c:formatCode>0%</c:formatCode>
                <c:ptCount val="5"/>
                <c:pt idx="0">
                  <c:v>0.27</c:v>
                </c:pt>
                <c:pt idx="1">
                  <c:v>0.28000000000000003</c:v>
                </c:pt>
                <c:pt idx="2">
                  <c:v>0.34</c:v>
                </c:pt>
                <c:pt idx="3">
                  <c:v>0.54</c:v>
                </c:pt>
                <c:pt idx="4">
                  <c:v>0.61</c:v>
                </c:pt>
              </c:numCache>
            </c:numRef>
          </c:val>
          <c:extLst>
            <c:ext xmlns:c16="http://schemas.microsoft.com/office/drawing/2014/chart" uri="{C3380CC4-5D6E-409C-BE32-E72D297353CC}">
              <c16:uniqueId val="{00000002-721B-46AE-B365-62C86B506606}"/>
            </c:ext>
          </c:extLst>
        </c:ser>
        <c:dLbls>
          <c:dLblPos val="outEnd"/>
          <c:showLegendKey val="0"/>
          <c:showVal val="1"/>
          <c:showCatName val="0"/>
          <c:showSerName val="0"/>
          <c:showPercent val="0"/>
          <c:showBubbleSize val="0"/>
        </c:dLbls>
        <c:gapWidth val="80"/>
        <c:overlap val="-25"/>
        <c:axId val="436944072"/>
        <c:axId val="436944856"/>
        <c:extLst/>
      </c:barChart>
      <c:catAx>
        <c:axId val="4369440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vert="horz"/>
          <a:lstStyle/>
          <a:p>
            <a:pPr>
              <a:defRPr>
                <a:solidFill>
                  <a:schemeClr val="tx1">
                    <a:lumMod val="75000"/>
                    <a:lumOff val="25000"/>
                  </a:schemeClr>
                </a:solidFill>
              </a:defRPr>
            </a:pPr>
            <a:endParaRPr lang="en-US"/>
          </a:p>
        </c:txPr>
        <c:crossAx val="436944856"/>
        <c:crosses val="autoZero"/>
        <c:auto val="1"/>
        <c:lblAlgn val="ctr"/>
        <c:lblOffset val="100"/>
        <c:noMultiLvlLbl val="0"/>
      </c:catAx>
      <c:valAx>
        <c:axId val="436944856"/>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4072"/>
        <c:crosses val="autoZero"/>
        <c:crossBetween val="between"/>
      </c:valAx>
      <c:spPr>
        <a:noFill/>
        <a:ln>
          <a:noFill/>
        </a:ln>
        <a:effectLst/>
      </c:spPr>
    </c:plotArea>
    <c:legend>
      <c:legendPos val="b"/>
      <c:layout>
        <c:manualLayout>
          <c:xMode val="edge"/>
          <c:yMode val="edge"/>
          <c:x val="0.36852323200993675"/>
          <c:y val="0.88428003725115545"/>
          <c:w val="0.25836255115604251"/>
          <c:h val="8.9101304900953929E-2"/>
        </c:manualLayout>
      </c:layout>
      <c:overlay val="0"/>
      <c:txPr>
        <a:bodyPr/>
        <a:lstStyle/>
        <a:p>
          <a:pPr>
            <a:defRPr>
              <a:solidFill>
                <a:schemeClr val="tx1">
                  <a:lumMod val="75000"/>
                  <a:lumOff val="25000"/>
                </a:schemeClr>
              </a:solidFill>
              <a:latin typeface="+mn-lt"/>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6773171546811259"/>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F99-405C-87FB-BFE7DC1141C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Sheet1!$B$2:$B$4</c:f>
              <c:numCache>
                <c:formatCode>0%</c:formatCode>
                <c:ptCount val="3"/>
                <c:pt idx="0">
                  <c:v>0.17</c:v>
                </c:pt>
                <c:pt idx="1">
                  <c:v>0.05</c:v>
                </c:pt>
                <c:pt idx="2">
                  <c:v>0.78</c:v>
                </c:pt>
              </c:numCache>
            </c:numRef>
          </c:val>
          <c:extLst>
            <c:ext xmlns:c16="http://schemas.microsoft.com/office/drawing/2014/chart" uri="{C3380CC4-5D6E-409C-BE32-E72D297353CC}">
              <c16:uniqueId val="{00000000-2079-4EFA-9444-2C04D549445D}"/>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B228-4993-A4E9-1F3111FBCF1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Sheet1!$C$2:$C$4</c:f>
              <c:numCache>
                <c:formatCode>0%</c:formatCode>
                <c:ptCount val="3"/>
                <c:pt idx="0">
                  <c:v>0.17</c:v>
                </c:pt>
                <c:pt idx="1">
                  <c:v>0.05</c:v>
                </c:pt>
                <c:pt idx="2">
                  <c:v>0.79</c:v>
                </c:pt>
              </c:numCache>
            </c:numRef>
          </c:val>
          <c:extLst>
            <c:ext xmlns:c16="http://schemas.microsoft.com/office/drawing/2014/chart" uri="{C3380CC4-5D6E-409C-BE32-E72D297353CC}">
              <c16:uniqueId val="{00000001-2079-4EFA-9444-2C04D549445D}"/>
            </c:ext>
          </c:extLst>
        </c:ser>
        <c:ser>
          <c:idx val="2"/>
          <c:order val="2"/>
          <c:tx>
            <c:strRef>
              <c:f>Sheet1!$D$1</c:f>
              <c:strCache>
                <c:ptCount val="1"/>
                <c:pt idx="0">
                  <c:v>2021</c:v>
                </c:pt>
              </c:strCache>
            </c:strRef>
          </c:tx>
          <c:spPr>
            <a:solidFill>
              <a:srgbClr val="002060"/>
            </a:solidFill>
            <a:ln w="19050">
              <a:noFill/>
            </a:ln>
            <a:effectLst/>
          </c:spPr>
          <c:invertIfNegative val="0"/>
          <c:dPt>
            <c:idx val="2"/>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0-CE86-4A86-8D20-151EC2EB299F}"/>
              </c:ext>
            </c:extLst>
          </c:dPt>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9FCC-4DB2-A4EE-0D1C5C15552C}"/>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Sometimes</c:v>
                </c:pt>
                <c:pt idx="1">
                  <c:v>No</c:v>
                </c:pt>
                <c:pt idx="2">
                  <c:v>Yes</c:v>
                </c:pt>
              </c:strCache>
            </c:strRef>
          </c:cat>
          <c:val>
            <c:numRef>
              <c:f>Sheet1!$D$2:$D$4</c:f>
              <c:numCache>
                <c:formatCode>0%</c:formatCode>
                <c:ptCount val="3"/>
                <c:pt idx="0">
                  <c:v>0.16</c:v>
                </c:pt>
                <c:pt idx="1">
                  <c:v>7.0000000000000007E-2</c:v>
                </c:pt>
                <c:pt idx="2">
                  <c:v>0.77</c:v>
                </c:pt>
              </c:numCache>
            </c:numRef>
          </c:val>
          <c:extLst>
            <c:ext xmlns:c16="http://schemas.microsoft.com/office/drawing/2014/chart" uri="{C3380CC4-5D6E-409C-BE32-E72D297353CC}">
              <c16:uniqueId val="{00000001-0FAE-48EE-9310-450A330B6276}"/>
            </c:ext>
          </c:extLst>
        </c:ser>
        <c:dLbls>
          <c:dLblPos val="inEnd"/>
          <c:showLegendKey val="0"/>
          <c:showVal val="1"/>
          <c:showCatName val="0"/>
          <c:showSerName val="0"/>
          <c:showPercent val="0"/>
          <c:showBubbleSize val="0"/>
        </c:dLbls>
        <c:gapWidth val="100"/>
        <c:overlap val="-12"/>
        <c:axId val="491749456"/>
        <c:axId val="491752984"/>
      </c:barChart>
      <c:valAx>
        <c:axId val="4917529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749456"/>
        <c:crosses val="autoZero"/>
        <c:crossBetween val="between"/>
      </c:valAx>
      <c:catAx>
        <c:axId val="4917494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75298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890998525051721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0.11</c:v>
                </c:pt>
                <c:pt idx="1">
                  <c:v>0.66</c:v>
                </c:pt>
                <c:pt idx="2">
                  <c:v>0.23</c:v>
                </c:pt>
              </c:numCache>
            </c:numRef>
          </c:val>
          <c:extLst>
            <c:ext xmlns:c16="http://schemas.microsoft.com/office/drawing/2014/chart" uri="{C3380CC4-5D6E-409C-BE32-E72D297353CC}">
              <c16:uniqueId val="{00000000-8743-474A-87C3-CFFD51D49C59}"/>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c:v>
                </c:pt>
                <c:pt idx="1">
                  <c:v>0.71</c:v>
                </c:pt>
                <c:pt idx="2">
                  <c:v>0.2</c:v>
                </c:pt>
              </c:numCache>
            </c:numRef>
          </c:val>
          <c:extLst>
            <c:ext xmlns:c16="http://schemas.microsoft.com/office/drawing/2014/chart" uri="{C3380CC4-5D6E-409C-BE32-E72D297353CC}">
              <c16:uniqueId val="{00000001-8743-474A-87C3-CFFD51D49C59}"/>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0.08</c:v>
                </c:pt>
                <c:pt idx="1">
                  <c:v>0.73</c:v>
                </c:pt>
                <c:pt idx="2">
                  <c:v>0.19</c:v>
                </c:pt>
              </c:numCache>
            </c:numRef>
          </c:val>
          <c:extLst>
            <c:ext xmlns:c16="http://schemas.microsoft.com/office/drawing/2014/chart" uri="{C3380CC4-5D6E-409C-BE32-E72D297353CC}">
              <c16:uniqueId val="{00000001-04BC-4BA0-A619-41F5EB3A95CD}"/>
            </c:ext>
          </c:extLst>
        </c:ser>
        <c:dLbls>
          <c:dLblPos val="inEnd"/>
          <c:showLegendKey val="0"/>
          <c:showVal val="1"/>
          <c:showCatName val="0"/>
          <c:showSerName val="0"/>
          <c:showPercent val="0"/>
          <c:showBubbleSize val="0"/>
        </c:dLbls>
        <c:gapWidth val="100"/>
        <c:overlap val="-12"/>
        <c:axId val="491754944"/>
        <c:axId val="491750632"/>
      </c:barChart>
      <c:valAx>
        <c:axId val="49175063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754944"/>
        <c:crosses val="autoZero"/>
        <c:crossBetween val="between"/>
      </c:valAx>
      <c:catAx>
        <c:axId val="4917549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75063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98651865978806"/>
          <c:y val="8.4959930219720453E-2"/>
          <c:w val="0.50924726401156195"/>
          <c:h val="0.7376345039646651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Sheet1!$B$2:$B$6</c:f>
              <c:numCache>
                <c:formatCode>0%</c:formatCode>
                <c:ptCount val="5"/>
                <c:pt idx="0">
                  <c:v>0.11</c:v>
                </c:pt>
                <c:pt idx="1">
                  <c:v>0.02</c:v>
                </c:pt>
                <c:pt idx="2">
                  <c:v>0.05</c:v>
                </c:pt>
                <c:pt idx="3">
                  <c:v>0.06</c:v>
                </c:pt>
                <c:pt idx="4">
                  <c:v>0.1</c:v>
                </c:pt>
              </c:numCache>
            </c:numRef>
          </c:val>
          <c:extLst>
            <c:ext xmlns:c16="http://schemas.microsoft.com/office/drawing/2014/chart" uri="{C3380CC4-5D6E-409C-BE32-E72D297353CC}">
              <c16:uniqueId val="{00000000-16BA-47D4-BD86-D76DBC1D8E28}"/>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Sheet1!$C$2:$C$6</c:f>
              <c:numCache>
                <c:formatCode>0%</c:formatCode>
                <c:ptCount val="5"/>
                <c:pt idx="0">
                  <c:v>0.1</c:v>
                </c:pt>
                <c:pt idx="1">
                  <c:v>0.03</c:v>
                </c:pt>
                <c:pt idx="2">
                  <c:v>0.05</c:v>
                </c:pt>
                <c:pt idx="3">
                  <c:v>0.05</c:v>
                </c:pt>
                <c:pt idx="4">
                  <c:v>0.08</c:v>
                </c:pt>
              </c:numCache>
            </c:numRef>
          </c:val>
          <c:extLst>
            <c:ext xmlns:c16="http://schemas.microsoft.com/office/drawing/2014/chart" uri="{C3380CC4-5D6E-409C-BE32-E72D297353CC}">
              <c16:uniqueId val="{00000001-5E3A-45C8-820E-60F26965FAEC}"/>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know</c:v>
                </c:pt>
                <c:pt idx="1">
                  <c:v>At home</c:v>
                </c:pt>
                <c:pt idx="2">
                  <c:v>In town</c:v>
                </c:pt>
                <c:pt idx="3">
                  <c:v>Near home</c:v>
                </c:pt>
                <c:pt idx="4">
                  <c:v>Online</c:v>
                </c:pt>
              </c:strCache>
            </c:strRef>
          </c:cat>
          <c:val>
            <c:numRef>
              <c:f>Sheet1!$D$2:$D$6</c:f>
              <c:numCache>
                <c:formatCode>0%</c:formatCode>
                <c:ptCount val="5"/>
                <c:pt idx="0">
                  <c:v>0.08</c:v>
                </c:pt>
                <c:pt idx="1">
                  <c:v>0.04</c:v>
                </c:pt>
                <c:pt idx="2">
                  <c:v>0.04</c:v>
                </c:pt>
                <c:pt idx="3">
                  <c:v>0.05</c:v>
                </c:pt>
                <c:pt idx="4">
                  <c:v>0.1</c:v>
                </c:pt>
              </c:numCache>
            </c:numRef>
          </c:val>
          <c:extLst>
            <c:ext xmlns:c16="http://schemas.microsoft.com/office/drawing/2014/chart" uri="{C3380CC4-5D6E-409C-BE32-E72D297353CC}">
              <c16:uniqueId val="{00000000-83F2-48AA-8CA5-C0C63641F700}"/>
            </c:ext>
          </c:extLst>
        </c:ser>
        <c:dLbls>
          <c:showLegendKey val="0"/>
          <c:showVal val="0"/>
          <c:showCatName val="0"/>
          <c:showSerName val="0"/>
          <c:showPercent val="0"/>
          <c:showBubbleSize val="0"/>
        </c:dLbls>
        <c:gapWidth val="80"/>
        <c:overlap val="-12"/>
        <c:axId val="491254360"/>
        <c:axId val="491252400"/>
      </c:barChart>
      <c:valAx>
        <c:axId val="491252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4360"/>
        <c:crosses val="autoZero"/>
        <c:crossBetween val="between"/>
      </c:valAx>
      <c:catAx>
        <c:axId val="4912543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2400"/>
        <c:crosses val="autoZero"/>
        <c:auto val="1"/>
        <c:lblAlgn val="ctr"/>
        <c:lblOffset val="100"/>
        <c:noMultiLvlLbl val="0"/>
      </c:catAx>
      <c:spPr>
        <a:noFill/>
        <a:ln>
          <a:noFill/>
        </a:ln>
        <a:effectLst/>
      </c:spPr>
    </c:plotArea>
    <c:legend>
      <c:legendPos val="r"/>
      <c:layout>
        <c:manualLayout>
          <c:xMode val="edge"/>
          <c:yMode val="edge"/>
          <c:x val="0.44531591534992743"/>
          <c:y val="0.90469516713441367"/>
          <c:w val="0.41966480347146268"/>
          <c:h val="7.4556710173931812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698651865978806"/>
          <c:y val="8.4959930219720453E-2"/>
          <c:w val="0.50924726401156195"/>
          <c:h val="0.71250481547822131"/>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E469-4F50-A8BD-A7F14F34A035}"/>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469-4F50-A8BD-A7F14F34A035}"/>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Sheet1!$B$2:$B$6</c:f>
              <c:numCache>
                <c:formatCode>0%</c:formatCode>
                <c:ptCount val="5"/>
                <c:pt idx="0">
                  <c:v>0.27</c:v>
                </c:pt>
                <c:pt idx="1">
                  <c:v>0.06</c:v>
                </c:pt>
                <c:pt idx="2">
                  <c:v>0.05</c:v>
                </c:pt>
                <c:pt idx="3">
                  <c:v>0.27</c:v>
                </c:pt>
                <c:pt idx="4">
                  <c:v>0.59</c:v>
                </c:pt>
              </c:numCache>
            </c:numRef>
          </c:val>
          <c:extLst>
            <c:ext xmlns:c16="http://schemas.microsoft.com/office/drawing/2014/chart" uri="{C3380CC4-5D6E-409C-BE32-E72D297353CC}">
              <c16:uniqueId val="{00000000-16BA-47D4-BD86-D76DBC1D8E28}"/>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FC5-4949-A0A4-413954CDA93B}"/>
                </c:ext>
              </c:extLst>
            </c:dLbl>
            <c:dLbl>
              <c:idx val="2"/>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FC5-4949-A0A4-413954CDA93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Sheet1!$C$2:$C$6</c:f>
              <c:numCache>
                <c:formatCode>0%</c:formatCode>
                <c:ptCount val="5"/>
                <c:pt idx="0">
                  <c:v>0.27</c:v>
                </c:pt>
                <c:pt idx="1">
                  <c:v>0.06</c:v>
                </c:pt>
                <c:pt idx="2">
                  <c:v>7.0000000000000007E-2</c:v>
                </c:pt>
                <c:pt idx="3">
                  <c:v>0.24</c:v>
                </c:pt>
                <c:pt idx="4">
                  <c:v>0.57999999999999996</c:v>
                </c:pt>
              </c:numCache>
            </c:numRef>
          </c:val>
          <c:extLst>
            <c:ext xmlns:c16="http://schemas.microsoft.com/office/drawing/2014/chart" uri="{C3380CC4-5D6E-409C-BE32-E72D297353CC}">
              <c16:uniqueId val="{00000001-9F6C-41C4-922B-E24BCAB8AB3F}"/>
            </c:ext>
          </c:extLst>
        </c:ser>
        <c:ser>
          <c:idx val="2"/>
          <c:order val="2"/>
          <c:tx>
            <c:strRef>
              <c:f>Sheet1!$D$1</c:f>
              <c:strCache>
                <c:ptCount val="1"/>
                <c:pt idx="0">
                  <c:v>2021</c:v>
                </c:pt>
              </c:strCache>
            </c:strRef>
          </c:tx>
          <c:spPr>
            <a:solidFill>
              <a:schemeClr val="accent5">
                <a:lumMod val="50000"/>
              </a:schemeClr>
            </a:solidFill>
            <a:ln w="19050">
              <a:solidFill>
                <a:schemeClr val="lt1"/>
              </a:solidFill>
            </a:ln>
            <a:effectLst/>
          </c:spPr>
          <c:invertIfNegative val="0"/>
          <c:dLbls>
            <c:dLbl>
              <c:idx val="1"/>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603-4277-8FD0-8ADE2130451E}"/>
                </c:ext>
              </c:extLst>
            </c:dLbl>
            <c:dLbl>
              <c:idx val="2"/>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603-4277-8FD0-8ADE2130451E}"/>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Don't want to say</c:v>
                </c:pt>
                <c:pt idx="1">
                  <c:v>An adult you don't know</c:v>
                </c:pt>
                <c:pt idx="2">
                  <c:v>An adult you know</c:v>
                </c:pt>
                <c:pt idx="3">
                  <c:v>A child you don't know</c:v>
                </c:pt>
                <c:pt idx="4">
                  <c:v>A child you know</c:v>
                </c:pt>
              </c:strCache>
            </c:strRef>
          </c:cat>
          <c:val>
            <c:numRef>
              <c:f>Sheet1!$D$2:$D$6</c:f>
              <c:numCache>
                <c:formatCode>0%</c:formatCode>
                <c:ptCount val="5"/>
                <c:pt idx="0">
                  <c:v>0.27</c:v>
                </c:pt>
                <c:pt idx="1">
                  <c:v>0.05</c:v>
                </c:pt>
                <c:pt idx="2">
                  <c:v>7.0000000000000007E-2</c:v>
                </c:pt>
                <c:pt idx="3">
                  <c:v>0.28000000000000003</c:v>
                </c:pt>
                <c:pt idx="4">
                  <c:v>0.6</c:v>
                </c:pt>
              </c:numCache>
            </c:numRef>
          </c:val>
          <c:extLst>
            <c:ext xmlns:c16="http://schemas.microsoft.com/office/drawing/2014/chart" uri="{C3380CC4-5D6E-409C-BE32-E72D297353CC}">
              <c16:uniqueId val="{00000000-5BFE-403D-B97B-12BFB9648CB9}"/>
            </c:ext>
          </c:extLst>
        </c:ser>
        <c:dLbls>
          <c:showLegendKey val="0"/>
          <c:showVal val="0"/>
          <c:showCatName val="0"/>
          <c:showSerName val="0"/>
          <c:showPercent val="0"/>
          <c:showBubbleSize val="0"/>
        </c:dLbls>
        <c:gapWidth val="80"/>
        <c:overlap val="-12"/>
        <c:axId val="491250048"/>
        <c:axId val="491242208"/>
      </c:barChart>
      <c:valAx>
        <c:axId val="49124220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0048"/>
        <c:crosses val="autoZero"/>
        <c:crossBetween val="between"/>
      </c:valAx>
      <c:catAx>
        <c:axId val="49125004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2208"/>
        <c:crosses val="autoZero"/>
        <c:auto val="1"/>
        <c:lblAlgn val="ctr"/>
        <c:lblOffset val="100"/>
        <c:noMultiLvlLbl val="0"/>
      </c:catAx>
      <c:spPr>
        <a:noFill/>
        <a:ln>
          <a:noFill/>
        </a:ln>
        <a:effectLst/>
      </c:spPr>
    </c:plotArea>
    <c:legend>
      <c:legendPos val="r"/>
      <c:layout>
        <c:manualLayout>
          <c:xMode val="edge"/>
          <c:yMode val="edge"/>
          <c:x val="0.4912224709506548"/>
          <c:y val="0.8718554755029333"/>
          <c:w val="0.39266094723574069"/>
          <c:h val="0.1281445244970666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108883297289651"/>
          <c:y val="3.2283680276978727E-2"/>
          <c:w val="0.74964344879646527"/>
          <c:h val="0.83567430752874583"/>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Your ability</c:v>
                </c:pt>
                <c:pt idx="10">
                  <c:v>What you wear</c:v>
                </c:pt>
                <c:pt idx="11">
                  <c:v>The people you're friends with</c:v>
                </c:pt>
                <c:pt idx="12">
                  <c:v>Your size or weight</c:v>
                </c:pt>
                <c:pt idx="13">
                  <c:v>The way you look</c:v>
                </c:pt>
              </c:strCache>
            </c:strRef>
          </c:cat>
          <c:val>
            <c:numRef>
              <c:f>Sheet1!$B$2:$B$15</c:f>
              <c:numCache>
                <c:formatCode>0%</c:formatCode>
                <c:ptCount val="14"/>
                <c:pt idx="0">
                  <c:v>7.0000000000000007E-2</c:v>
                </c:pt>
                <c:pt idx="1">
                  <c:v>0.18</c:v>
                </c:pt>
                <c:pt idx="2">
                  <c:v>0.13</c:v>
                </c:pt>
                <c:pt idx="3">
                  <c:v>0.06</c:v>
                </c:pt>
                <c:pt idx="4">
                  <c:v>0.08</c:v>
                </c:pt>
                <c:pt idx="5">
                  <c:v>0.09</c:v>
                </c:pt>
                <c:pt idx="6">
                  <c:v>0.1</c:v>
                </c:pt>
                <c:pt idx="7">
                  <c:v>0.11</c:v>
                </c:pt>
                <c:pt idx="8">
                  <c:v>0.14000000000000001</c:v>
                </c:pt>
                <c:pt idx="9">
                  <c:v>0.23</c:v>
                </c:pt>
                <c:pt idx="10">
                  <c:v>0.23</c:v>
                </c:pt>
                <c:pt idx="11">
                  <c:v>0.27</c:v>
                </c:pt>
                <c:pt idx="12">
                  <c:v>0.36</c:v>
                </c:pt>
                <c:pt idx="13">
                  <c:v>0.51</c:v>
                </c:pt>
              </c:numCache>
            </c:numRef>
          </c:val>
          <c:extLst>
            <c:ext xmlns:c16="http://schemas.microsoft.com/office/drawing/2014/chart" uri="{C3380CC4-5D6E-409C-BE32-E72D297353CC}">
              <c16:uniqueId val="{00000000-670B-4F90-B49C-34773AFAF324}"/>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Your ability</c:v>
                </c:pt>
                <c:pt idx="10">
                  <c:v>What you wear</c:v>
                </c:pt>
                <c:pt idx="11">
                  <c:v>The people you're friends with</c:v>
                </c:pt>
                <c:pt idx="12">
                  <c:v>Your size or weight</c:v>
                </c:pt>
                <c:pt idx="13">
                  <c:v>The way you look</c:v>
                </c:pt>
              </c:strCache>
            </c:strRef>
          </c:cat>
          <c:val>
            <c:numRef>
              <c:f>Sheet1!$C$2:$C$15</c:f>
              <c:numCache>
                <c:formatCode>0%</c:formatCode>
                <c:ptCount val="14"/>
                <c:pt idx="0">
                  <c:v>0.11</c:v>
                </c:pt>
                <c:pt idx="1">
                  <c:v>0.18</c:v>
                </c:pt>
                <c:pt idx="2">
                  <c:v>0.11</c:v>
                </c:pt>
                <c:pt idx="3">
                  <c:v>0.04</c:v>
                </c:pt>
                <c:pt idx="4">
                  <c:v>0.1</c:v>
                </c:pt>
                <c:pt idx="5">
                  <c:v>0.09</c:v>
                </c:pt>
                <c:pt idx="6">
                  <c:v>0.11</c:v>
                </c:pt>
                <c:pt idx="7">
                  <c:v>0.12</c:v>
                </c:pt>
                <c:pt idx="8">
                  <c:v>0.23</c:v>
                </c:pt>
                <c:pt idx="9">
                  <c:v>0.25</c:v>
                </c:pt>
                <c:pt idx="10">
                  <c:v>0.26</c:v>
                </c:pt>
                <c:pt idx="11">
                  <c:v>0.25</c:v>
                </c:pt>
                <c:pt idx="12">
                  <c:v>0.43</c:v>
                </c:pt>
                <c:pt idx="13">
                  <c:v>0.47</c:v>
                </c:pt>
              </c:numCache>
            </c:numRef>
          </c:val>
          <c:extLst>
            <c:ext xmlns:c16="http://schemas.microsoft.com/office/drawing/2014/chart" uri="{C3380CC4-5D6E-409C-BE32-E72D297353CC}">
              <c16:uniqueId val="{00000000-374E-4F6F-BDA0-E7700FF3736D}"/>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I haven't been picked on or bullied</c:v>
                </c:pt>
                <c:pt idx="1">
                  <c:v>I don't know why</c:v>
                </c:pt>
                <c:pt idx="2">
                  <c:v>Other reasons</c:v>
                </c:pt>
                <c:pt idx="3">
                  <c:v>Your religion or faith</c:v>
                </c:pt>
                <c:pt idx="4">
                  <c:v>Gender identity</c:v>
                </c:pt>
                <c:pt idx="5">
                  <c:v>Your ethnic background</c:v>
                </c:pt>
                <c:pt idx="6">
                  <c:v>Being a boy or a girl</c:v>
                </c:pt>
                <c:pt idx="7">
                  <c:v>Your family background</c:v>
                </c:pt>
                <c:pt idx="8">
                  <c:v>Being LGBT (lesbian, gay, bi, trans)</c:v>
                </c:pt>
                <c:pt idx="9">
                  <c:v>Your ability</c:v>
                </c:pt>
                <c:pt idx="10">
                  <c:v>What you wear</c:v>
                </c:pt>
                <c:pt idx="11">
                  <c:v>The people you're friends with</c:v>
                </c:pt>
                <c:pt idx="12">
                  <c:v>Your size or weight</c:v>
                </c:pt>
                <c:pt idx="13">
                  <c:v>The way you look</c:v>
                </c:pt>
              </c:strCache>
            </c:strRef>
          </c:cat>
          <c:val>
            <c:numRef>
              <c:f>Sheet1!$D$2:$D$15</c:f>
              <c:numCache>
                <c:formatCode>0%</c:formatCode>
                <c:ptCount val="14"/>
                <c:pt idx="0">
                  <c:v>0.08</c:v>
                </c:pt>
                <c:pt idx="1">
                  <c:v>0.12</c:v>
                </c:pt>
                <c:pt idx="2">
                  <c:v>0.13</c:v>
                </c:pt>
                <c:pt idx="3">
                  <c:v>0.05</c:v>
                </c:pt>
                <c:pt idx="4">
                  <c:v>0.14000000000000001</c:v>
                </c:pt>
                <c:pt idx="5">
                  <c:v>0.09</c:v>
                </c:pt>
                <c:pt idx="6">
                  <c:v>0.15</c:v>
                </c:pt>
                <c:pt idx="7">
                  <c:v>0.17</c:v>
                </c:pt>
                <c:pt idx="8">
                  <c:v>0.28999999999999998</c:v>
                </c:pt>
                <c:pt idx="9">
                  <c:v>0.27</c:v>
                </c:pt>
                <c:pt idx="10">
                  <c:v>0.28000000000000003</c:v>
                </c:pt>
                <c:pt idx="11">
                  <c:v>0.34</c:v>
                </c:pt>
                <c:pt idx="12">
                  <c:v>0.54</c:v>
                </c:pt>
                <c:pt idx="13">
                  <c:v>0.61</c:v>
                </c:pt>
              </c:numCache>
            </c:numRef>
          </c:val>
          <c:extLst>
            <c:ext xmlns:c16="http://schemas.microsoft.com/office/drawing/2014/chart" uri="{C3380CC4-5D6E-409C-BE32-E72D297353CC}">
              <c16:uniqueId val="{00000001-66A7-4086-BA0A-24A1A0659862}"/>
            </c:ext>
          </c:extLst>
        </c:ser>
        <c:dLbls>
          <c:dLblPos val="outEnd"/>
          <c:showLegendKey val="0"/>
          <c:showVal val="1"/>
          <c:showCatName val="0"/>
          <c:showSerName val="0"/>
          <c:showPercent val="0"/>
          <c:showBubbleSize val="0"/>
        </c:dLbls>
        <c:gapWidth val="80"/>
        <c:overlap val="-12"/>
        <c:axId val="493372864"/>
        <c:axId val="493368160"/>
      </c:barChart>
      <c:catAx>
        <c:axId val="4933728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68160"/>
        <c:crosses val="autoZero"/>
        <c:auto val="1"/>
        <c:lblAlgn val="ctr"/>
        <c:lblOffset val="100"/>
        <c:noMultiLvlLbl val="0"/>
      </c:catAx>
      <c:valAx>
        <c:axId val="493368160"/>
        <c:scaling>
          <c:orientation val="minMax"/>
          <c:max val="0.70000000000000007"/>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72864"/>
        <c:crosses val="autoZero"/>
        <c:crossBetween val="between"/>
      </c:valAx>
      <c:spPr>
        <a:noFill/>
        <a:ln>
          <a:noFill/>
        </a:ln>
        <a:effectLst/>
      </c:spPr>
    </c:plotArea>
    <c:legend>
      <c:legendPos val="b"/>
      <c:legendEntry>
        <c:idx val="0"/>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legendEntry>
        <c:idx val="2"/>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Sheet1!$B$2:$B$9</c:f>
              <c:numCache>
                <c:formatCode>0%</c:formatCode>
                <c:ptCount val="8"/>
                <c:pt idx="0">
                  <c:v>0.28000000000000003</c:v>
                </c:pt>
                <c:pt idx="1">
                  <c:v>7.0000000000000007E-2</c:v>
                </c:pt>
                <c:pt idx="2">
                  <c:v>7.0000000000000007E-2</c:v>
                </c:pt>
                <c:pt idx="3">
                  <c:v>0.14000000000000001</c:v>
                </c:pt>
                <c:pt idx="4">
                  <c:v>0.16</c:v>
                </c:pt>
                <c:pt idx="5">
                  <c:v>0.26</c:v>
                </c:pt>
                <c:pt idx="6">
                  <c:v>0.31</c:v>
                </c:pt>
                <c:pt idx="7">
                  <c:v>0.44</c:v>
                </c:pt>
              </c:numCache>
            </c:numRef>
          </c:val>
          <c:extLst>
            <c:ext xmlns:c16="http://schemas.microsoft.com/office/drawing/2014/chart" uri="{C3380CC4-5D6E-409C-BE32-E72D297353CC}">
              <c16:uniqueId val="{00000004-5345-4618-916B-91CBDBF6D992}"/>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Sheet1!$C$2:$C$9</c:f>
              <c:numCache>
                <c:formatCode>0%</c:formatCode>
                <c:ptCount val="8"/>
                <c:pt idx="0">
                  <c:v>0.33</c:v>
                </c:pt>
                <c:pt idx="1">
                  <c:v>0.08</c:v>
                </c:pt>
                <c:pt idx="2">
                  <c:v>7.0000000000000007E-2</c:v>
                </c:pt>
                <c:pt idx="3">
                  <c:v>0.1</c:v>
                </c:pt>
                <c:pt idx="4">
                  <c:v>0.12</c:v>
                </c:pt>
                <c:pt idx="5">
                  <c:v>0.27</c:v>
                </c:pt>
                <c:pt idx="6">
                  <c:v>0.27</c:v>
                </c:pt>
                <c:pt idx="7">
                  <c:v>0.41</c:v>
                </c:pt>
              </c:numCache>
            </c:numRef>
          </c:val>
          <c:extLst>
            <c:ext xmlns:c16="http://schemas.microsoft.com/office/drawing/2014/chart" uri="{C3380CC4-5D6E-409C-BE32-E72D297353CC}">
              <c16:uniqueId val="{00000004-E696-4F0C-9F68-771B384B2AE1}"/>
            </c:ext>
          </c:extLst>
        </c:ser>
        <c:ser>
          <c:idx val="2"/>
          <c:order val="2"/>
          <c:tx>
            <c:strRef>
              <c:f>Sheet1!$D$1</c:f>
              <c:strCache>
                <c:ptCount val="1"/>
                <c:pt idx="0">
                  <c:v>2021</c:v>
                </c:pt>
              </c:strCache>
            </c:strRef>
          </c:tx>
          <c:spPr>
            <a:solidFill>
              <a:srgbClr val="002060"/>
            </a:solidFill>
            <a:ln>
              <a:noFill/>
            </a:ln>
            <a:effectLst/>
          </c:spPr>
          <c:invertIfNegative val="0"/>
          <c:dPt>
            <c:idx val="0"/>
            <c:invertIfNegative val="0"/>
            <c:bubble3D val="0"/>
            <c:spPr>
              <a:solidFill>
                <a:srgbClr val="002060"/>
              </a:solidFill>
              <a:ln>
                <a:noFill/>
              </a:ln>
              <a:effectLst/>
            </c:spPr>
            <c:extLst>
              <c:ext xmlns:c16="http://schemas.microsoft.com/office/drawing/2014/chart" uri="{C3380CC4-5D6E-409C-BE32-E72D297353CC}">
                <c16:uniqueId val="{00000001-51F6-48D4-9622-6576AAF0BA87}"/>
              </c:ext>
            </c:extLst>
          </c:dPt>
          <c:dPt>
            <c:idx val="1"/>
            <c:invertIfNegative val="0"/>
            <c:bubble3D val="0"/>
            <c:extLst>
              <c:ext xmlns:c16="http://schemas.microsoft.com/office/drawing/2014/chart" uri="{C3380CC4-5D6E-409C-BE32-E72D297353CC}">
                <c16:uniqueId val="{00000002-51F6-48D4-9622-6576AAF0BA87}"/>
              </c:ext>
            </c:extLst>
          </c:dPt>
          <c:dPt>
            <c:idx val="7"/>
            <c:invertIfNegative val="0"/>
            <c:bubble3D val="0"/>
            <c:extLst>
              <c:ext xmlns:c16="http://schemas.microsoft.com/office/drawing/2014/chart" uri="{C3380CC4-5D6E-409C-BE32-E72D297353CC}">
                <c16:uniqueId val="{00000003-51F6-48D4-9622-6576AAF0BA87}"/>
              </c:ext>
            </c:extLst>
          </c:dPt>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 didn't tell anyone</c:v>
                </c:pt>
                <c:pt idx="1">
                  <c:v>Someone else</c:v>
                </c:pt>
                <c:pt idx="2">
                  <c:v>Grandparents</c:v>
                </c:pt>
                <c:pt idx="3">
                  <c:v>An adult I trust</c:v>
                </c:pt>
                <c:pt idx="4">
                  <c:v>Brother or sister</c:v>
                </c:pt>
                <c:pt idx="5">
                  <c:v>A friend</c:v>
                </c:pt>
                <c:pt idx="6">
                  <c:v>Teacher or another adult at school</c:v>
                </c:pt>
                <c:pt idx="7">
                  <c:v>Mum, dad or carer</c:v>
                </c:pt>
              </c:strCache>
            </c:strRef>
          </c:cat>
          <c:val>
            <c:numRef>
              <c:f>Sheet1!$D$2:$D$9</c:f>
              <c:numCache>
                <c:formatCode>0%</c:formatCode>
                <c:ptCount val="8"/>
                <c:pt idx="0">
                  <c:v>0.24</c:v>
                </c:pt>
                <c:pt idx="1">
                  <c:v>0.08</c:v>
                </c:pt>
                <c:pt idx="2">
                  <c:v>0.11</c:v>
                </c:pt>
                <c:pt idx="3">
                  <c:v>0.13</c:v>
                </c:pt>
                <c:pt idx="4">
                  <c:v>0.16</c:v>
                </c:pt>
                <c:pt idx="5">
                  <c:v>0.35</c:v>
                </c:pt>
                <c:pt idx="6">
                  <c:v>0.26</c:v>
                </c:pt>
                <c:pt idx="7">
                  <c:v>0.43</c:v>
                </c:pt>
              </c:numCache>
            </c:numRef>
          </c:val>
          <c:extLst>
            <c:ext xmlns:c16="http://schemas.microsoft.com/office/drawing/2014/chart" uri="{C3380CC4-5D6E-409C-BE32-E72D297353CC}">
              <c16:uniqueId val="{00000005-8FFC-45ED-ABE2-BFEDC3B69B05}"/>
            </c:ext>
          </c:extLst>
        </c:ser>
        <c:dLbls>
          <c:showLegendKey val="0"/>
          <c:showVal val="0"/>
          <c:showCatName val="0"/>
          <c:showSerName val="0"/>
          <c:showPercent val="0"/>
          <c:showBubbleSize val="0"/>
        </c:dLbls>
        <c:gapWidth val="80"/>
        <c:overlap val="-12"/>
        <c:axId val="491248872"/>
        <c:axId val="491249656"/>
        <c:extLst/>
      </c:barChart>
      <c:catAx>
        <c:axId val="4912488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9656"/>
        <c:crosses val="autoZero"/>
        <c:auto val="1"/>
        <c:lblAlgn val="ctr"/>
        <c:lblOffset val="100"/>
        <c:noMultiLvlLbl val="0"/>
      </c:catAx>
      <c:valAx>
        <c:axId val="4912496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88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890998525051721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0.22</c:v>
                </c:pt>
                <c:pt idx="1">
                  <c:v>0.46</c:v>
                </c:pt>
                <c:pt idx="2">
                  <c:v>0.32</c:v>
                </c:pt>
              </c:numCache>
            </c:numRef>
          </c:val>
          <c:extLst>
            <c:ext xmlns:c16="http://schemas.microsoft.com/office/drawing/2014/chart" uri="{C3380CC4-5D6E-409C-BE32-E72D297353CC}">
              <c16:uniqueId val="{00000000-06DB-447A-B500-9802C63EFF99}"/>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0.22</c:v>
                </c:pt>
                <c:pt idx="1">
                  <c:v>0.44</c:v>
                </c:pt>
                <c:pt idx="2">
                  <c:v>0.34</c:v>
                </c:pt>
              </c:numCache>
            </c:numRef>
          </c:val>
          <c:extLst>
            <c:ext xmlns:c16="http://schemas.microsoft.com/office/drawing/2014/chart" uri="{C3380CC4-5D6E-409C-BE32-E72D297353CC}">
              <c16:uniqueId val="{00000001-06DB-447A-B500-9802C63EFF99}"/>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0.22</c:v>
                </c:pt>
                <c:pt idx="1">
                  <c:v>0.57999999999999996</c:v>
                </c:pt>
                <c:pt idx="2">
                  <c:v>0.2</c:v>
                </c:pt>
              </c:numCache>
            </c:numRef>
          </c:val>
          <c:extLst>
            <c:ext xmlns:c16="http://schemas.microsoft.com/office/drawing/2014/chart" uri="{C3380CC4-5D6E-409C-BE32-E72D297353CC}">
              <c16:uniqueId val="{00000001-8A25-412D-896C-79C5DAD7BA5C}"/>
            </c:ext>
          </c:extLst>
        </c:ser>
        <c:dLbls>
          <c:dLblPos val="inEnd"/>
          <c:showLegendKey val="0"/>
          <c:showVal val="1"/>
          <c:showCatName val="0"/>
          <c:showSerName val="0"/>
          <c:showPercent val="0"/>
          <c:showBubbleSize val="0"/>
        </c:dLbls>
        <c:gapWidth val="100"/>
        <c:overlap val="-12"/>
        <c:axId val="491242600"/>
        <c:axId val="491248088"/>
      </c:barChart>
      <c:valAx>
        <c:axId val="4912480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2600"/>
        <c:crosses val="autoZero"/>
        <c:crossBetween val="between"/>
      </c:valAx>
      <c:catAx>
        <c:axId val="491242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808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203796921904284"/>
          <c:y val="5.8682466505538586E-2"/>
          <c:w val="0.5464620654725687"/>
          <c:h val="0.78828870355507874"/>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Sheet1!$B$2:$B$5</c:f>
              <c:numCache>
                <c:formatCode>0%</c:formatCode>
                <c:ptCount val="4"/>
                <c:pt idx="0">
                  <c:v>0.25</c:v>
                </c:pt>
                <c:pt idx="1">
                  <c:v>7.0000000000000007E-2</c:v>
                </c:pt>
                <c:pt idx="2">
                  <c:v>0.41</c:v>
                </c:pt>
                <c:pt idx="3">
                  <c:v>0.27</c:v>
                </c:pt>
              </c:numCache>
            </c:numRef>
          </c:val>
          <c:extLst>
            <c:ext xmlns:c16="http://schemas.microsoft.com/office/drawing/2014/chart" uri="{C3380CC4-5D6E-409C-BE32-E72D297353CC}">
              <c16:uniqueId val="{00000000-4DAF-4400-8412-65887059A0AB}"/>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917-4954-8D4A-0DF18663565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Sheet1!$C$2:$C$5</c:f>
              <c:numCache>
                <c:formatCode>0%</c:formatCode>
                <c:ptCount val="4"/>
                <c:pt idx="0">
                  <c:v>0.28000000000000003</c:v>
                </c:pt>
                <c:pt idx="1">
                  <c:v>0.04</c:v>
                </c:pt>
                <c:pt idx="2">
                  <c:v>0.41</c:v>
                </c:pt>
                <c:pt idx="3">
                  <c:v>0.27</c:v>
                </c:pt>
              </c:numCache>
            </c:numRef>
          </c:val>
          <c:extLst>
            <c:ext xmlns:c16="http://schemas.microsoft.com/office/drawing/2014/chart" uri="{C3380CC4-5D6E-409C-BE32-E72D297353CC}">
              <c16:uniqueId val="{00000000-D0ED-4C81-AEFB-69963F3BD62F}"/>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Don't know</c:v>
                </c:pt>
                <c:pt idx="1">
                  <c:v>It's not a problem in my school</c:v>
                </c:pt>
                <c:pt idx="2">
                  <c:v>No</c:v>
                </c:pt>
                <c:pt idx="3">
                  <c:v>Yes</c:v>
                </c:pt>
              </c:strCache>
            </c:strRef>
          </c:cat>
          <c:val>
            <c:numRef>
              <c:f>Sheet1!$D$2:$D$5</c:f>
              <c:numCache>
                <c:formatCode>0%</c:formatCode>
                <c:ptCount val="4"/>
                <c:pt idx="0">
                  <c:v>0.3</c:v>
                </c:pt>
                <c:pt idx="1">
                  <c:v>7.0000000000000007E-2</c:v>
                </c:pt>
                <c:pt idx="2">
                  <c:v>0.32</c:v>
                </c:pt>
                <c:pt idx="3">
                  <c:v>0.31</c:v>
                </c:pt>
              </c:numCache>
            </c:numRef>
          </c:val>
          <c:extLst>
            <c:ext xmlns:c16="http://schemas.microsoft.com/office/drawing/2014/chart" uri="{C3380CC4-5D6E-409C-BE32-E72D297353CC}">
              <c16:uniqueId val="{00000001-14C9-453B-AEA5-CC739584B1C9}"/>
            </c:ext>
          </c:extLst>
        </c:ser>
        <c:dLbls>
          <c:showLegendKey val="0"/>
          <c:showVal val="0"/>
          <c:showCatName val="0"/>
          <c:showSerName val="0"/>
          <c:showPercent val="0"/>
          <c:showBubbleSize val="0"/>
        </c:dLbls>
        <c:gapWidth val="80"/>
        <c:overlap val="-12"/>
        <c:axId val="491252008"/>
        <c:axId val="491243384"/>
      </c:barChart>
      <c:valAx>
        <c:axId val="4912433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2008"/>
        <c:crosses val="autoZero"/>
        <c:crossBetween val="between"/>
      </c:valAx>
      <c:catAx>
        <c:axId val="4912520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338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Sheet1!$B$2:$B$4</c:f>
              <c:numCache>
                <c:formatCode>0%</c:formatCode>
                <c:ptCount val="3"/>
                <c:pt idx="0">
                  <c:v>0.17</c:v>
                </c:pt>
                <c:pt idx="1">
                  <c:v>0.64</c:v>
                </c:pt>
                <c:pt idx="2">
                  <c:v>0.19</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Sheet1!$C$2:$C$4</c:f>
              <c:numCache>
                <c:formatCode>0%</c:formatCode>
                <c:ptCount val="3"/>
                <c:pt idx="0">
                  <c:v>0.15</c:v>
                </c:pt>
                <c:pt idx="1">
                  <c:v>0.68</c:v>
                </c:pt>
                <c:pt idx="2">
                  <c:v>0.17</c:v>
                </c:pt>
              </c:numCache>
            </c:numRef>
          </c:val>
          <c:extLst>
            <c:ext xmlns:c16="http://schemas.microsoft.com/office/drawing/2014/chart" uri="{C3380CC4-5D6E-409C-BE32-E72D297353CC}">
              <c16:uniqueId val="{00000001-89FD-49A3-ACCE-0BAA2685D2C5}"/>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know</c:v>
                </c:pt>
                <c:pt idx="1">
                  <c:v>No</c:v>
                </c:pt>
                <c:pt idx="2">
                  <c:v>Yes</c:v>
                </c:pt>
              </c:strCache>
            </c:strRef>
          </c:cat>
          <c:val>
            <c:numRef>
              <c:f>Sheet1!$D$2:$D$4</c:f>
              <c:numCache>
                <c:formatCode>0%</c:formatCode>
                <c:ptCount val="3"/>
                <c:pt idx="0">
                  <c:v>0.15</c:v>
                </c:pt>
                <c:pt idx="1">
                  <c:v>0.76</c:v>
                </c:pt>
                <c:pt idx="2">
                  <c:v>0.1</c:v>
                </c:pt>
              </c:numCache>
            </c:numRef>
          </c:val>
          <c:extLst>
            <c:ext xmlns:c16="http://schemas.microsoft.com/office/drawing/2014/chart" uri="{C3380CC4-5D6E-409C-BE32-E72D297353CC}">
              <c16:uniqueId val="{00000001-798D-4FF5-BFF3-41ED4C48816D}"/>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2596172829483151"/>
          <c:h val="4.829977140720329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0.08</c:v>
                </c:pt>
                <c:pt idx="1">
                  <c:v>0.69</c:v>
                </c:pt>
                <c:pt idx="2">
                  <c:v>0.22</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0.08</c:v>
                </c:pt>
                <c:pt idx="1">
                  <c:v>0.69</c:v>
                </c:pt>
                <c:pt idx="2">
                  <c:v>0.23</c:v>
                </c:pt>
              </c:numCache>
            </c:numRef>
          </c:val>
          <c:extLst>
            <c:ext xmlns:c16="http://schemas.microsoft.com/office/drawing/2014/chart" uri="{C3380CC4-5D6E-409C-BE32-E72D297353CC}">
              <c16:uniqueId val="{00000000-4991-4C0E-BB4B-CEF67A461F99}"/>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20762542629711744"/>
          <c:h val="5.476531539138918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936559159298288"/>
          <c:y val="9.7572170175749623E-2"/>
          <c:w val="0.63450359194098604"/>
          <c:h val="0.7886687815126211"/>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Sheet1!$B$2:$B$5</c:f>
              <c:numCache>
                <c:formatCode>0%</c:formatCode>
                <c:ptCount val="4"/>
                <c:pt idx="0">
                  <c:v>0.31</c:v>
                </c:pt>
                <c:pt idx="1">
                  <c:v>0.37</c:v>
                </c:pt>
                <c:pt idx="2">
                  <c:v>0.37</c:v>
                </c:pt>
                <c:pt idx="3">
                  <c:v>0.51</c:v>
                </c:pt>
              </c:numCache>
            </c:numRef>
          </c:val>
          <c:extLst>
            <c:ext xmlns:c16="http://schemas.microsoft.com/office/drawing/2014/chart" uri="{C3380CC4-5D6E-409C-BE32-E72D297353CC}">
              <c16:uniqueId val="{00000000-9F41-471F-8AE2-8E073365350D}"/>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Sheet1!$C$2:$C$5</c:f>
              <c:numCache>
                <c:formatCode>0%</c:formatCode>
                <c:ptCount val="4"/>
                <c:pt idx="0">
                  <c:v>0.28999999999999998</c:v>
                </c:pt>
                <c:pt idx="1">
                  <c:v>0.35</c:v>
                </c:pt>
                <c:pt idx="2">
                  <c:v>0.36</c:v>
                </c:pt>
                <c:pt idx="3">
                  <c:v>0.52</c:v>
                </c:pt>
              </c:numCache>
            </c:numRef>
          </c:val>
          <c:extLst>
            <c:ext xmlns:c16="http://schemas.microsoft.com/office/drawing/2014/chart" uri="{C3380CC4-5D6E-409C-BE32-E72D297353CC}">
              <c16:uniqueId val="{00000001-1CC0-4D2E-8362-CC4A2839B195}"/>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get upset and feel bad for ages</c:v>
                </c:pt>
                <c:pt idx="1">
                  <c:v>I might feel a bit bad but soon forget about it</c:v>
                </c:pt>
                <c:pt idx="2">
                  <c:v>I'm calm and can carry on</c:v>
                </c:pt>
                <c:pt idx="3">
                  <c:v>I learn from it for next time</c:v>
                </c:pt>
              </c:strCache>
            </c:strRef>
          </c:cat>
          <c:val>
            <c:numRef>
              <c:f>Sheet1!$D$2:$D$5</c:f>
              <c:numCache>
                <c:formatCode>0%</c:formatCode>
                <c:ptCount val="4"/>
                <c:pt idx="0">
                  <c:v>0.3</c:v>
                </c:pt>
                <c:pt idx="1">
                  <c:v>0.39</c:v>
                </c:pt>
                <c:pt idx="2">
                  <c:v>0.33</c:v>
                </c:pt>
                <c:pt idx="3">
                  <c:v>0.5</c:v>
                </c:pt>
              </c:numCache>
            </c:numRef>
          </c:val>
          <c:extLst>
            <c:ext xmlns:c16="http://schemas.microsoft.com/office/drawing/2014/chart" uri="{C3380CC4-5D6E-409C-BE32-E72D297353CC}">
              <c16:uniqueId val="{00000002-1CC0-4D2E-8362-CC4A2839B195}"/>
            </c:ext>
          </c:extLst>
        </c:ser>
        <c:dLbls>
          <c:showLegendKey val="0"/>
          <c:showVal val="0"/>
          <c:showCatName val="0"/>
          <c:showSerName val="0"/>
          <c:showPercent val="0"/>
          <c:showBubbleSize val="0"/>
        </c:dLbls>
        <c:gapWidth val="70"/>
        <c:overlap val="-12"/>
        <c:axId val="436946816"/>
        <c:axId val="436947992"/>
      </c:barChart>
      <c:catAx>
        <c:axId val="4369468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7992"/>
        <c:crosses val="autoZero"/>
        <c:auto val="1"/>
        <c:lblAlgn val="ctr"/>
        <c:lblOffset val="100"/>
        <c:noMultiLvlLbl val="0"/>
      </c:catAx>
      <c:valAx>
        <c:axId val="43694799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crossAx val="436946816"/>
        <c:crosses val="autoZero"/>
        <c:crossBetween val="between"/>
        <c:majorUnit val="0.1"/>
      </c:valAx>
      <c:spPr>
        <a:noFill/>
        <a:ln>
          <a:noFill/>
        </a:ln>
        <a:effectLst/>
      </c:spPr>
    </c:plotArea>
    <c:legend>
      <c:legendPos val="b"/>
      <c:layout>
        <c:manualLayout>
          <c:xMode val="edge"/>
          <c:yMode val="edge"/>
          <c:x val="0.29541515076821356"/>
          <c:y val="0.90253829181491452"/>
          <c:w val="0.25431490161793019"/>
          <c:h val="9.406610960924059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757447668570098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0.14000000000000001</c:v>
                </c:pt>
                <c:pt idx="1">
                  <c:v>0.33</c:v>
                </c:pt>
                <c:pt idx="2">
                  <c:v>0.53</c:v>
                </c:pt>
              </c:numCache>
            </c:numRef>
          </c:val>
          <c:extLst>
            <c:ext xmlns:c16="http://schemas.microsoft.com/office/drawing/2014/chart" uri="{C3380CC4-5D6E-409C-BE32-E72D297353CC}">
              <c16:uniqueId val="{00000000-89FD-49A3-ACCE-0BAA2685D2C5}"/>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0.13</c:v>
                </c:pt>
                <c:pt idx="1">
                  <c:v>0.28999999999999998</c:v>
                </c:pt>
                <c:pt idx="2">
                  <c:v>0.57999999999999996</c:v>
                </c:pt>
              </c:numCache>
            </c:numRef>
          </c:val>
          <c:extLst>
            <c:ext xmlns:c16="http://schemas.microsoft.com/office/drawing/2014/chart" uri="{C3380CC4-5D6E-409C-BE32-E72D297353CC}">
              <c16:uniqueId val="{00000000-D895-42F3-83E8-D2AB65F1B538}"/>
            </c:ext>
          </c:extLst>
        </c:ser>
        <c:dLbls>
          <c:dLblPos val="inEnd"/>
          <c:showLegendKey val="0"/>
          <c:showVal val="1"/>
          <c:showCatName val="0"/>
          <c:showSerName val="0"/>
          <c:showPercent val="0"/>
          <c:showBubbleSize val="0"/>
        </c:dLbls>
        <c:gapWidth val="100"/>
        <c:overlap val="-12"/>
        <c:axId val="491246912"/>
        <c:axId val="491244168"/>
      </c:barChart>
      <c:valAx>
        <c:axId val="49124416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6912"/>
        <c:crosses val="autoZero"/>
        <c:crossBetween val="between"/>
      </c:valAx>
      <c:catAx>
        <c:axId val="491246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91244168"/>
        <c:crosses val="autoZero"/>
        <c:auto val="1"/>
        <c:lblAlgn val="ctr"/>
        <c:lblOffset val="100"/>
        <c:noMultiLvlLbl val="0"/>
      </c:catAx>
      <c:spPr>
        <a:noFill/>
        <a:ln>
          <a:noFill/>
        </a:ln>
        <a:effectLst/>
      </c:spPr>
    </c:plotArea>
    <c:legend>
      <c:legendPos val="b"/>
      <c:layout>
        <c:manualLayout>
          <c:xMode val="edge"/>
          <c:yMode val="edge"/>
          <c:x val="0.39645245968691806"/>
          <c:y val="0.92931437093445424"/>
          <c:w val="0.20762542629711744"/>
          <c:h val="5.476531539138918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 of these</c:v>
                </c:pt>
                <c:pt idx="1">
                  <c:v>Experienced physical violence</c:v>
                </c:pt>
                <c:pt idx="2">
                  <c:v>Threatened physical violence</c:v>
                </c:pt>
                <c:pt idx="3">
                  <c:v>Put pressure on me to have sex or do sexual things</c:v>
                </c:pt>
                <c:pt idx="4">
                  <c:v>Used hurtful or threatening language to me</c:v>
                </c:pt>
                <c:pt idx="5">
                  <c:v>Threatened to tell people things about me</c:v>
                </c:pt>
                <c:pt idx="6">
                  <c:v>Kept checking my phone</c:v>
                </c:pt>
                <c:pt idx="7">
                  <c:v>Was angry or jealous when I wanted to spend time with friends</c:v>
                </c:pt>
              </c:strCache>
            </c:strRef>
          </c:cat>
          <c:val>
            <c:numRef>
              <c:f>Sheet1!$B$2:$B$9</c:f>
              <c:numCache>
                <c:formatCode>0%</c:formatCode>
                <c:ptCount val="8"/>
                <c:pt idx="0">
                  <c:v>0.78</c:v>
                </c:pt>
                <c:pt idx="1">
                  <c:v>0.04</c:v>
                </c:pt>
                <c:pt idx="2">
                  <c:v>0.04</c:v>
                </c:pt>
                <c:pt idx="3">
                  <c:v>0.04</c:v>
                </c:pt>
                <c:pt idx="4">
                  <c:v>0.09</c:v>
                </c:pt>
                <c:pt idx="5">
                  <c:v>7.0000000000000007E-2</c:v>
                </c:pt>
                <c:pt idx="6">
                  <c:v>0.11</c:v>
                </c:pt>
                <c:pt idx="7">
                  <c:v>0.14000000000000001</c:v>
                </c:pt>
              </c:numCache>
            </c:numRef>
          </c:val>
          <c:extLst>
            <c:ext xmlns:c16="http://schemas.microsoft.com/office/drawing/2014/chart" uri="{C3380CC4-5D6E-409C-BE32-E72D297353CC}">
              <c16:uniqueId val="{00000001-175B-4C4C-B3CA-CAC531B3D783}"/>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 of these</c:v>
                </c:pt>
                <c:pt idx="1">
                  <c:v>Experienced physical violence</c:v>
                </c:pt>
                <c:pt idx="2">
                  <c:v>Threatened physical violence</c:v>
                </c:pt>
                <c:pt idx="3">
                  <c:v>Put pressure on me to have sex or do sexual things</c:v>
                </c:pt>
                <c:pt idx="4">
                  <c:v>Used hurtful or threatening language to me</c:v>
                </c:pt>
                <c:pt idx="5">
                  <c:v>Threatened to tell people things about me</c:v>
                </c:pt>
                <c:pt idx="6">
                  <c:v>Kept checking my phone</c:v>
                </c:pt>
                <c:pt idx="7">
                  <c:v>Was angry or jealous when I wanted to spend time with friends</c:v>
                </c:pt>
              </c:strCache>
            </c:strRef>
          </c:cat>
          <c:val>
            <c:numRef>
              <c:f>Sheet1!$C$2:$C$9</c:f>
              <c:numCache>
                <c:formatCode>0%</c:formatCode>
                <c:ptCount val="8"/>
                <c:pt idx="0">
                  <c:v>0.74</c:v>
                </c:pt>
                <c:pt idx="1">
                  <c:v>0.04</c:v>
                </c:pt>
                <c:pt idx="2">
                  <c:v>0.05</c:v>
                </c:pt>
                <c:pt idx="3">
                  <c:v>0.05</c:v>
                </c:pt>
                <c:pt idx="4">
                  <c:v>0.08</c:v>
                </c:pt>
                <c:pt idx="5">
                  <c:v>0.08</c:v>
                </c:pt>
                <c:pt idx="6">
                  <c:v>0.14000000000000001</c:v>
                </c:pt>
                <c:pt idx="7">
                  <c:v>0.15</c:v>
                </c:pt>
              </c:numCache>
            </c:numRef>
          </c:val>
          <c:extLst xmlns:c15="http://schemas.microsoft.com/office/drawing/2012/chart">
            <c:ext xmlns:c16="http://schemas.microsoft.com/office/drawing/2014/chart" uri="{C3380CC4-5D6E-409C-BE32-E72D297353CC}">
              <c16:uniqueId val="{00000002-175B-4C4C-B3CA-CAC531B3D783}"/>
            </c:ext>
          </c:extLst>
        </c:ser>
        <c:ser>
          <c:idx val="2"/>
          <c:order val="2"/>
          <c:tx>
            <c:strRef>
              <c:f>Sheet1!$D$1</c:f>
              <c:strCache>
                <c:ptCount val="1"/>
                <c:pt idx="0">
                  <c:v>2021</c:v>
                </c:pt>
              </c:strCache>
            </c:strRef>
          </c:tx>
          <c:spPr>
            <a:solidFill>
              <a:srgbClr val="002060"/>
            </a:solidFill>
            <a:ln>
              <a:noFill/>
            </a:ln>
            <a:effectLst/>
          </c:spPr>
          <c:invertIfNegative val="0"/>
          <c:dPt>
            <c:idx val="0"/>
            <c:invertIfNegative val="0"/>
            <c:bubble3D val="0"/>
            <c:extLst>
              <c:ext xmlns:c16="http://schemas.microsoft.com/office/drawing/2014/chart" uri="{C3380CC4-5D6E-409C-BE32-E72D297353CC}">
                <c16:uniqueId val="{00000000-A715-45A1-9B7A-34FA3E89DE74}"/>
              </c:ext>
            </c:extLst>
          </c:dPt>
          <c:dLbls>
            <c:dLbl>
              <c:idx val="1"/>
              <c:layout>
                <c:manualLayout>
                  <c:x val="-2.0501550555305371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715-45A1-9B7A-34FA3E89DE74}"/>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None of these</c:v>
                </c:pt>
                <c:pt idx="1">
                  <c:v>Experienced physical violence</c:v>
                </c:pt>
                <c:pt idx="2">
                  <c:v>Threatened physical violence</c:v>
                </c:pt>
                <c:pt idx="3">
                  <c:v>Put pressure on me to have sex or do sexual things</c:v>
                </c:pt>
                <c:pt idx="4">
                  <c:v>Used hurtful or threatening language to me</c:v>
                </c:pt>
                <c:pt idx="5">
                  <c:v>Threatened to tell people things about me</c:v>
                </c:pt>
                <c:pt idx="6">
                  <c:v>Kept checking my phone</c:v>
                </c:pt>
                <c:pt idx="7">
                  <c:v>Was angry or jealous when I wanted to spend time with friends</c:v>
                </c:pt>
              </c:strCache>
            </c:strRef>
          </c:cat>
          <c:val>
            <c:numRef>
              <c:f>Sheet1!$D$2:$D$9</c:f>
              <c:numCache>
                <c:formatCode>0%</c:formatCode>
                <c:ptCount val="8"/>
                <c:pt idx="0">
                  <c:v>0.77</c:v>
                </c:pt>
                <c:pt idx="1">
                  <c:v>0.02</c:v>
                </c:pt>
                <c:pt idx="2">
                  <c:v>0.03</c:v>
                </c:pt>
                <c:pt idx="3">
                  <c:v>0.05</c:v>
                </c:pt>
                <c:pt idx="4">
                  <c:v>7.0000000000000007E-2</c:v>
                </c:pt>
                <c:pt idx="5">
                  <c:v>0.1</c:v>
                </c:pt>
                <c:pt idx="6">
                  <c:v>0.08</c:v>
                </c:pt>
                <c:pt idx="7">
                  <c:v>0.12</c:v>
                </c:pt>
              </c:numCache>
            </c:numRef>
          </c:val>
          <c:extLst>
            <c:ext xmlns:c16="http://schemas.microsoft.com/office/drawing/2014/chart" uri="{C3380CC4-5D6E-409C-BE32-E72D297353CC}">
              <c16:uniqueId val="{00000002-6C55-4F5A-8A7A-B1F436DD817D}"/>
            </c:ext>
          </c:extLst>
        </c:ser>
        <c:dLbls>
          <c:showLegendKey val="0"/>
          <c:showVal val="0"/>
          <c:showCatName val="0"/>
          <c:showSerName val="0"/>
          <c:showPercent val="0"/>
          <c:showBubbleSize val="0"/>
        </c:dLbls>
        <c:gapWidth val="80"/>
        <c:overlap val="-12"/>
        <c:axId val="491253184"/>
        <c:axId val="491253576"/>
        <c:extLst/>
      </c:barChart>
      <c:catAx>
        <c:axId val="4912531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3576"/>
        <c:crosses val="autoZero"/>
        <c:auto val="1"/>
        <c:lblAlgn val="ctr"/>
        <c:lblOffset val="100"/>
        <c:noMultiLvlLbl val="0"/>
      </c:catAx>
      <c:valAx>
        <c:axId val="49125357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3184"/>
        <c:crosses val="autoZero"/>
        <c:crossBetween val="between"/>
      </c:valAx>
      <c:spPr>
        <a:noFill/>
        <a:ln>
          <a:noFill/>
        </a:ln>
        <a:effectLst/>
      </c:spPr>
    </c:plotArea>
    <c:legend>
      <c:legendPos val="b"/>
      <c:legendEntry>
        <c:idx val="1"/>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681414034086555"/>
          <c:y val="8.4959930219720453E-2"/>
          <c:w val="0.60148396117818714"/>
          <c:h val="0.760004526149558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Sheet1!$B$2:$B$3</c:f>
              <c:numCache>
                <c:formatCode>0%</c:formatCode>
                <c:ptCount val="2"/>
                <c:pt idx="0">
                  <c:v>0.67</c:v>
                </c:pt>
                <c:pt idx="1">
                  <c:v>0.84</c:v>
                </c:pt>
              </c:numCache>
            </c:numRef>
          </c:val>
          <c:extLst>
            <c:ext xmlns:c16="http://schemas.microsoft.com/office/drawing/2014/chart" uri="{C3380CC4-5D6E-409C-BE32-E72D297353CC}">
              <c16:uniqueId val="{00000004-2DDD-4291-828F-E7E6F6E4B97E}"/>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Sheet1!$C$2:$C$3</c:f>
              <c:numCache>
                <c:formatCode>0%</c:formatCode>
                <c:ptCount val="2"/>
                <c:pt idx="0">
                  <c:v>0.69</c:v>
                </c:pt>
                <c:pt idx="1">
                  <c:v>0.87</c:v>
                </c:pt>
              </c:numCache>
            </c:numRef>
          </c:val>
          <c:extLst>
            <c:ext xmlns:c16="http://schemas.microsoft.com/office/drawing/2014/chart" uri="{C3380CC4-5D6E-409C-BE32-E72D297353CC}">
              <c16:uniqueId val="{00000004-8BFD-4A56-AA26-07546E155784}"/>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1-4AE4-442C-9C6C-3ACA1CA8CBF6}"/>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4AE4-442C-9C6C-3ACA1CA8CBF6}"/>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feel able to get help</c:v>
                </c:pt>
                <c:pt idx="1">
                  <c:v> I know where to get help</c:v>
                </c:pt>
              </c:strCache>
            </c:strRef>
          </c:cat>
          <c:val>
            <c:numRef>
              <c:f>Sheet1!$D$2:$D$3</c:f>
              <c:numCache>
                <c:formatCode>0%</c:formatCode>
                <c:ptCount val="2"/>
                <c:pt idx="0">
                  <c:v>0.61</c:v>
                </c:pt>
                <c:pt idx="1">
                  <c:v>0.86</c:v>
                </c:pt>
              </c:numCache>
            </c:numRef>
          </c:val>
          <c:extLst>
            <c:ext xmlns:c16="http://schemas.microsoft.com/office/drawing/2014/chart" uri="{C3380CC4-5D6E-409C-BE32-E72D297353CC}">
              <c16:uniqueId val="{00000005-BD92-439D-B0FE-2E594E6C3D30}"/>
            </c:ext>
          </c:extLst>
        </c:ser>
        <c:dLbls>
          <c:showLegendKey val="0"/>
          <c:showVal val="0"/>
          <c:showCatName val="0"/>
          <c:showSerName val="0"/>
          <c:showPercent val="0"/>
          <c:showBubbleSize val="0"/>
        </c:dLbls>
        <c:gapWidth val="80"/>
        <c:overlap val="-12"/>
        <c:axId val="491257104"/>
        <c:axId val="491256320"/>
      </c:barChart>
      <c:valAx>
        <c:axId val="4912563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7104"/>
        <c:crosses val="autoZero"/>
        <c:crossBetween val="between"/>
      </c:valAx>
      <c:catAx>
        <c:axId val="4912571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6320"/>
        <c:crosses val="autoZero"/>
        <c:auto val="1"/>
        <c:lblAlgn val="ctr"/>
        <c:lblOffset val="100"/>
        <c:noMultiLvlLbl val="0"/>
      </c:catAx>
      <c:spPr>
        <a:noFill/>
        <a:ln>
          <a:noFill/>
        </a:ln>
        <a:effectLst/>
      </c:spPr>
    </c:plotArea>
    <c:legend>
      <c:legendPos val="b"/>
      <c:layout>
        <c:manualLayout>
          <c:xMode val="edge"/>
          <c:yMode val="edge"/>
          <c:x val="0.41647689588657461"/>
          <c:y val="0.93569351295475067"/>
          <c:w val="0.34286309570345891"/>
          <c:h val="5.8694557485480484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5767024077769444"/>
          <c:y val="8.4959930219720453E-2"/>
          <c:w val="0.59719355608340885"/>
          <c:h val="0.75469488816605568"/>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Sheet1!$B$2:$B$3</c:f>
              <c:numCache>
                <c:formatCode>0%</c:formatCode>
                <c:ptCount val="2"/>
                <c:pt idx="0">
                  <c:v>0.86</c:v>
                </c:pt>
                <c:pt idx="1">
                  <c:v>0.92</c:v>
                </c:pt>
              </c:numCache>
            </c:numRef>
          </c:val>
          <c:extLst>
            <c:ext xmlns:c16="http://schemas.microsoft.com/office/drawing/2014/chart" uri="{C3380CC4-5D6E-409C-BE32-E72D297353CC}">
              <c16:uniqueId val="{00000004-6A7F-4687-9DD7-514EE59F75CF}"/>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Sheet1!$C$2:$C$3</c:f>
              <c:numCache>
                <c:formatCode>0%</c:formatCode>
                <c:ptCount val="2"/>
                <c:pt idx="0">
                  <c:v>0.87</c:v>
                </c:pt>
                <c:pt idx="1">
                  <c:v>0.92</c:v>
                </c:pt>
              </c:numCache>
            </c:numRef>
          </c:val>
          <c:extLst>
            <c:ext xmlns:c16="http://schemas.microsoft.com/office/drawing/2014/chart" uri="{C3380CC4-5D6E-409C-BE32-E72D297353CC}">
              <c16:uniqueId val="{00000004-5C7E-482D-BD55-ECBB29B2E175}"/>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1-8038-4522-9478-54DAC5269792}"/>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8038-4522-9478-54DAC5269792}"/>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 would feel able to get help</c:v>
                </c:pt>
                <c:pt idx="1">
                  <c:v>I know where I could get help</c:v>
                </c:pt>
              </c:strCache>
            </c:strRef>
          </c:cat>
          <c:val>
            <c:numRef>
              <c:f>Sheet1!$D$2:$D$3</c:f>
              <c:numCache>
                <c:formatCode>0%</c:formatCode>
                <c:ptCount val="2"/>
                <c:pt idx="0">
                  <c:v>0.87</c:v>
                </c:pt>
                <c:pt idx="1">
                  <c:v>0.93</c:v>
                </c:pt>
              </c:numCache>
            </c:numRef>
          </c:val>
          <c:extLst>
            <c:ext xmlns:c16="http://schemas.microsoft.com/office/drawing/2014/chart" uri="{C3380CC4-5D6E-409C-BE32-E72D297353CC}">
              <c16:uniqueId val="{00000005-B8A7-466F-AB83-ECA843F91B9F}"/>
            </c:ext>
          </c:extLst>
        </c:ser>
        <c:dLbls>
          <c:showLegendKey val="0"/>
          <c:showVal val="0"/>
          <c:showCatName val="0"/>
          <c:showSerName val="0"/>
          <c:showPercent val="0"/>
          <c:showBubbleSize val="0"/>
        </c:dLbls>
        <c:gapWidth val="80"/>
        <c:overlap val="-12"/>
        <c:axId val="491255928"/>
        <c:axId val="491242992"/>
      </c:barChart>
      <c:valAx>
        <c:axId val="491242992"/>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55928"/>
        <c:crosses val="autoZero"/>
        <c:crossBetween val="between"/>
      </c:valAx>
      <c:catAx>
        <c:axId val="4912559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242992"/>
        <c:crosses val="autoZero"/>
        <c:auto val="1"/>
        <c:lblAlgn val="ctr"/>
        <c:lblOffset val="100"/>
        <c:noMultiLvlLbl val="0"/>
      </c:catAx>
      <c:spPr>
        <a:noFill/>
        <a:ln>
          <a:noFill/>
        </a:ln>
        <a:effectLst/>
      </c:spPr>
    </c:plotArea>
    <c:legend>
      <c:legendPos val="b"/>
      <c:layout>
        <c:manualLayout>
          <c:xMode val="edge"/>
          <c:yMode val="edge"/>
          <c:x val="0.52284679520873767"/>
          <c:y val="0.93729424369774206"/>
          <c:w val="0.35359551912593096"/>
          <c:h val="5.8221040289554625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63729248678224"/>
          <c:y val="8.4959930219720453E-2"/>
          <c:w val="0.6982265356975117"/>
          <c:h val="0.77808225059319447"/>
        </c:manualLayout>
      </c:layout>
      <c:barChart>
        <c:barDir val="bar"/>
        <c:grouping val="percentStacked"/>
        <c:varyColors val="0"/>
        <c:ser>
          <c:idx val="0"/>
          <c:order val="0"/>
          <c:tx>
            <c:strRef>
              <c:f>Sheet1!$A$2</c:f>
              <c:strCache>
                <c:ptCount val="1"/>
                <c:pt idx="0">
                  <c:v>I've heard about it and used it</c:v>
                </c:pt>
              </c:strCache>
            </c:strRef>
          </c:tx>
          <c:spPr>
            <a:solidFill>
              <a:schemeClr val="accent1"/>
            </a:solidFill>
            <a:ln w="19050">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717-4A9D-9466-E89C654A71AB}"/>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TFI Clear</c:v>
                </c:pt>
                <c:pt idx="1">
                  <c:v>Zone 5-19 E-Clinic</c:v>
                </c:pt>
                <c:pt idx="2">
                  <c:v>Zone 5-19 website/social media</c:v>
                </c:pt>
                <c:pt idx="3">
                  <c:v>Zone 5-19 Clinic (Based at The Flying Scotsman, was called Project 3)</c:v>
                </c:pt>
                <c:pt idx="4">
                  <c:v>Zone 5-19 (School Nurses) in school/or a community venue</c:v>
                </c:pt>
              </c:strCache>
            </c:strRef>
          </c:cat>
          <c:val>
            <c:numRef>
              <c:f>Sheet1!$B$2:$F$2</c:f>
              <c:numCache>
                <c:formatCode>0%</c:formatCode>
                <c:ptCount val="5"/>
                <c:pt idx="0">
                  <c:v>2.6490066225165601E-2</c:v>
                </c:pt>
                <c:pt idx="1">
                  <c:v>3.9735099337748297E-2</c:v>
                </c:pt>
                <c:pt idx="2">
                  <c:v>8.4200567644276303E-2</c:v>
                </c:pt>
                <c:pt idx="3">
                  <c:v>4.0681173131504302E-2</c:v>
                </c:pt>
                <c:pt idx="4">
                  <c:v>6.5279091769157999E-2</c:v>
                </c:pt>
              </c:numCache>
            </c:numRef>
          </c:val>
          <c:extLst>
            <c:ext xmlns:c16="http://schemas.microsoft.com/office/drawing/2014/chart" uri="{C3380CC4-5D6E-409C-BE32-E72D297353CC}">
              <c16:uniqueId val="{00000002-3E25-4B26-BE15-F8329F791BAA}"/>
            </c:ext>
          </c:extLst>
        </c:ser>
        <c:ser>
          <c:idx val="1"/>
          <c:order val="1"/>
          <c:tx>
            <c:strRef>
              <c:f>Sheet1!$A$3</c:f>
              <c:strCache>
                <c:ptCount val="1"/>
                <c:pt idx="0">
                  <c:v>I've heard about it</c:v>
                </c:pt>
              </c:strCache>
            </c:strRef>
          </c:tx>
          <c:spPr>
            <a:solidFill>
              <a:srgbClr val="002060"/>
            </a:solidFill>
            <a:ln w="19050">
              <a:noFill/>
            </a:ln>
            <a:effectLst/>
          </c:spPr>
          <c:invertIfNegative val="0"/>
          <c:dPt>
            <c:idx val="3"/>
            <c:invertIfNegative val="0"/>
            <c:bubble3D val="0"/>
            <c:spPr>
              <a:solidFill>
                <a:srgbClr val="002060"/>
              </a:solidFill>
              <a:ln w="19050">
                <a:noFill/>
              </a:ln>
              <a:effectLst/>
            </c:spPr>
            <c:extLst>
              <c:ext xmlns:c16="http://schemas.microsoft.com/office/drawing/2014/chart" uri="{C3380CC4-5D6E-409C-BE32-E72D297353CC}">
                <c16:uniqueId val="{00000002-8717-4A9D-9466-E89C654A71AB}"/>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TFI Clear</c:v>
                </c:pt>
                <c:pt idx="1">
                  <c:v>Zone 5-19 E-Clinic</c:v>
                </c:pt>
                <c:pt idx="2">
                  <c:v>Zone 5-19 website/social media</c:v>
                </c:pt>
                <c:pt idx="3">
                  <c:v>Zone 5-19 Clinic (Based at The Flying Scotsman, was called Project 3)</c:v>
                </c:pt>
                <c:pt idx="4">
                  <c:v>Zone 5-19 (School Nurses) in school/or a community venue</c:v>
                </c:pt>
              </c:strCache>
            </c:strRef>
          </c:cat>
          <c:val>
            <c:numRef>
              <c:f>Sheet1!$B$3:$F$3</c:f>
              <c:numCache>
                <c:formatCode>0%</c:formatCode>
                <c:ptCount val="5"/>
                <c:pt idx="0">
                  <c:v>0.119205298013245</c:v>
                </c:pt>
                <c:pt idx="1">
                  <c:v>0.23368022705771099</c:v>
                </c:pt>
                <c:pt idx="2">
                  <c:v>0.43046357615893999</c:v>
                </c:pt>
                <c:pt idx="3">
                  <c:v>0.26111636707663199</c:v>
                </c:pt>
                <c:pt idx="4">
                  <c:v>0.426679280983917</c:v>
                </c:pt>
              </c:numCache>
            </c:numRef>
          </c:val>
          <c:extLst>
            <c:ext xmlns:c16="http://schemas.microsoft.com/office/drawing/2014/chart" uri="{C3380CC4-5D6E-409C-BE32-E72D297353CC}">
              <c16:uniqueId val="{00000005-3E25-4B26-BE15-F8329F791BAA}"/>
            </c:ext>
          </c:extLst>
        </c:ser>
        <c:ser>
          <c:idx val="2"/>
          <c:order val="2"/>
          <c:tx>
            <c:strRef>
              <c:f>Sheet1!$A$4</c:f>
              <c:strCache>
                <c:ptCount val="1"/>
                <c:pt idx="0">
                  <c:v>I've not heard about it</c:v>
                </c:pt>
              </c:strCache>
            </c:strRef>
          </c:tx>
          <c:spPr>
            <a:solidFill>
              <a:schemeClr val="accent3"/>
            </a:solidFill>
            <a:ln w="19050">
              <a:noFill/>
            </a:ln>
            <a:effectLst/>
          </c:spPr>
          <c:invertIfNegative val="0"/>
          <c:dPt>
            <c:idx val="3"/>
            <c:invertIfNegative val="0"/>
            <c:bubble3D val="0"/>
            <c:spPr>
              <a:solidFill>
                <a:schemeClr val="accent3"/>
              </a:solidFill>
              <a:ln w="19050">
                <a:noFill/>
              </a:ln>
              <a:effectLst/>
            </c:spPr>
            <c:extLst>
              <c:ext xmlns:c16="http://schemas.microsoft.com/office/drawing/2014/chart" uri="{C3380CC4-5D6E-409C-BE32-E72D297353CC}">
                <c16:uniqueId val="{00000004-8717-4A9D-9466-E89C654A71AB}"/>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TFI Clear</c:v>
                </c:pt>
                <c:pt idx="1">
                  <c:v>Zone 5-19 E-Clinic</c:v>
                </c:pt>
                <c:pt idx="2">
                  <c:v>Zone 5-19 website/social media</c:v>
                </c:pt>
                <c:pt idx="3">
                  <c:v>Zone 5-19 Clinic (Based at The Flying Scotsman, was called Project 3)</c:v>
                </c:pt>
                <c:pt idx="4">
                  <c:v>Zone 5-19 (School Nurses) in school/or a community venue</c:v>
                </c:pt>
              </c:strCache>
            </c:strRef>
          </c:cat>
          <c:val>
            <c:numRef>
              <c:f>Sheet1!$B$4:$F$4</c:f>
              <c:numCache>
                <c:formatCode>0%</c:formatCode>
                <c:ptCount val="5"/>
                <c:pt idx="0">
                  <c:v>0.85430463576158899</c:v>
                </c:pt>
                <c:pt idx="1">
                  <c:v>0.72658467360454104</c:v>
                </c:pt>
                <c:pt idx="2">
                  <c:v>0.48533585619678299</c:v>
                </c:pt>
                <c:pt idx="3">
                  <c:v>0.69820245979186402</c:v>
                </c:pt>
                <c:pt idx="4">
                  <c:v>0.50804162724692503</c:v>
                </c:pt>
              </c:numCache>
            </c:numRef>
          </c:val>
          <c:extLst>
            <c:ext xmlns:c16="http://schemas.microsoft.com/office/drawing/2014/chart" uri="{C3380CC4-5D6E-409C-BE32-E72D297353CC}">
              <c16:uniqueId val="{00000007-3E25-4B26-BE15-F8329F791BAA}"/>
            </c:ext>
          </c:extLst>
        </c:ser>
        <c:dLbls>
          <c:showLegendKey val="0"/>
          <c:showVal val="1"/>
          <c:showCatName val="0"/>
          <c:showSerName val="0"/>
          <c:showPercent val="0"/>
          <c:showBubbleSize val="0"/>
        </c:dLbls>
        <c:gapWidth val="80"/>
        <c:overlap val="100"/>
        <c:axId val="497140552"/>
        <c:axId val="497142120"/>
      </c:barChart>
      <c:valAx>
        <c:axId val="497142120"/>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0552"/>
        <c:crosses val="autoZero"/>
        <c:crossBetween val="between"/>
      </c:valAx>
      <c:catAx>
        <c:axId val="4971405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2120"/>
        <c:crosses val="autoZero"/>
        <c:auto val="1"/>
        <c:lblAlgn val="ctr"/>
        <c:lblOffset val="100"/>
        <c:noMultiLvlLbl val="0"/>
      </c:catAx>
      <c:spPr>
        <a:noFill/>
        <a:ln>
          <a:noFill/>
        </a:ln>
        <a:effectLst/>
      </c:spPr>
    </c:plotArea>
    <c:legend>
      <c:legendPos val="b"/>
      <c:layout>
        <c:manualLayout>
          <c:xMode val="edge"/>
          <c:yMode val="edge"/>
          <c:x val="0.29865186792632559"/>
          <c:y val="0.94422271473929187"/>
          <c:w val="0.60156645991712798"/>
          <c:h val="4.893482975464801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542849267209022"/>
          <c:y val="9.6511818499515997E-2"/>
          <c:w val="0.6982265356975117"/>
          <c:h val="0.77808225059319447"/>
        </c:manualLayout>
      </c:layout>
      <c:barChart>
        <c:barDir val="bar"/>
        <c:grouping val="percentStacked"/>
        <c:varyColors val="0"/>
        <c:ser>
          <c:idx val="0"/>
          <c:order val="0"/>
          <c:tx>
            <c:strRef>
              <c:f>Sheet1!$A$2</c:f>
              <c:strCache>
                <c:ptCount val="1"/>
                <c:pt idx="0">
                  <c:v>True</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Sheet1!$B$2:$D$2</c:f>
              <c:numCache>
                <c:formatCode>0%</c:formatCode>
                <c:ptCount val="3"/>
                <c:pt idx="0">
                  <c:v>0.69</c:v>
                </c:pt>
                <c:pt idx="1">
                  <c:v>0.61</c:v>
                </c:pt>
                <c:pt idx="2">
                  <c:v>0.15</c:v>
                </c:pt>
              </c:numCache>
            </c:numRef>
          </c:val>
          <c:extLst>
            <c:ext xmlns:c16="http://schemas.microsoft.com/office/drawing/2014/chart" uri="{C3380CC4-5D6E-409C-BE32-E72D297353CC}">
              <c16:uniqueId val="{00000001-4921-40E6-95B2-6A70CA036912}"/>
            </c:ext>
          </c:extLst>
        </c:ser>
        <c:ser>
          <c:idx val="1"/>
          <c:order val="1"/>
          <c:tx>
            <c:strRef>
              <c:f>Sheet1!$A$3</c:f>
              <c:strCache>
                <c:ptCount val="1"/>
                <c:pt idx="0">
                  <c:v>False</c:v>
                </c:pt>
              </c:strCache>
            </c:strRef>
          </c:tx>
          <c:spPr>
            <a:solidFill>
              <a:srgbClr val="002060"/>
            </a:solidFill>
            <a:ln w="19050">
              <a:noFill/>
            </a:ln>
            <a:effectLst/>
          </c:spPr>
          <c:invertIfNegative val="0"/>
          <c:dPt>
            <c:idx val="2"/>
            <c:invertIfNegative val="0"/>
            <c:bubble3D val="0"/>
            <c:extLst>
              <c:ext xmlns:c16="http://schemas.microsoft.com/office/drawing/2014/chart" uri="{C3380CC4-5D6E-409C-BE32-E72D297353CC}">
                <c16:uniqueId val="{00000002-4921-40E6-95B2-6A70CA036912}"/>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Sheet1!$B$3:$D$3</c:f>
              <c:numCache>
                <c:formatCode>0%</c:formatCode>
                <c:ptCount val="3"/>
                <c:pt idx="0">
                  <c:v>0.06</c:v>
                </c:pt>
                <c:pt idx="1">
                  <c:v>7.0000000000000007E-2</c:v>
                </c:pt>
                <c:pt idx="2">
                  <c:v>0.44</c:v>
                </c:pt>
              </c:numCache>
            </c:numRef>
          </c:val>
          <c:extLst>
            <c:ext xmlns:c16="http://schemas.microsoft.com/office/drawing/2014/chart" uri="{C3380CC4-5D6E-409C-BE32-E72D297353CC}">
              <c16:uniqueId val="{00000003-4921-40E6-95B2-6A70CA036912}"/>
            </c:ext>
          </c:extLst>
        </c:ser>
        <c:ser>
          <c:idx val="2"/>
          <c:order val="2"/>
          <c:tx>
            <c:strRef>
              <c:f>Sheet1!$A$4</c:f>
              <c:strCache>
                <c:ptCount val="1"/>
                <c:pt idx="0">
                  <c:v>Don't Know</c:v>
                </c:pt>
              </c:strCache>
            </c:strRef>
          </c:tx>
          <c:spPr>
            <a:solidFill>
              <a:schemeClr val="accent3"/>
            </a:solidFill>
            <a:ln w="19050">
              <a:noFill/>
            </a:ln>
            <a:effectLst/>
          </c:spPr>
          <c:invertIfNegative val="0"/>
          <c:dPt>
            <c:idx val="2"/>
            <c:invertIfNegative val="0"/>
            <c:bubble3D val="0"/>
            <c:extLst>
              <c:ext xmlns:c16="http://schemas.microsoft.com/office/drawing/2014/chart" uri="{C3380CC4-5D6E-409C-BE32-E72D297353CC}">
                <c16:uniqueId val="{00000001-76BE-47FF-B702-D4A05F7102EA}"/>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Sheet1!$B$1:$D$1</c:f>
              <c:strCache>
                <c:ptCount val="3"/>
                <c:pt idx="0">
                  <c:v>You can protect yourself from getting an STI by using a condom during sex</c:v>
                </c:pt>
                <c:pt idx="1">
                  <c:v>A person might not know they have an STI because sometimes there are no symptoms </c:v>
                </c:pt>
                <c:pt idx="2">
                  <c:v>All STIs can be cured with treatment</c:v>
                </c:pt>
              </c:strCache>
            </c:strRef>
          </c:cat>
          <c:val>
            <c:numRef>
              <c:f>Sheet1!$B$4:$D$4</c:f>
              <c:numCache>
                <c:formatCode>0%</c:formatCode>
                <c:ptCount val="3"/>
                <c:pt idx="0">
                  <c:v>0.25</c:v>
                </c:pt>
                <c:pt idx="1">
                  <c:v>0.32</c:v>
                </c:pt>
                <c:pt idx="2">
                  <c:v>0.4</c:v>
                </c:pt>
              </c:numCache>
            </c:numRef>
          </c:val>
          <c:extLst>
            <c:ext xmlns:c16="http://schemas.microsoft.com/office/drawing/2014/chart" uri="{C3380CC4-5D6E-409C-BE32-E72D297353CC}">
              <c16:uniqueId val="{00000004-4921-40E6-95B2-6A70CA036912}"/>
            </c:ext>
          </c:extLst>
        </c:ser>
        <c:dLbls>
          <c:showLegendKey val="0"/>
          <c:showVal val="1"/>
          <c:showCatName val="0"/>
          <c:showSerName val="0"/>
          <c:showPercent val="0"/>
          <c:showBubbleSize val="0"/>
        </c:dLbls>
        <c:gapWidth val="80"/>
        <c:overlap val="100"/>
        <c:axId val="497144472"/>
        <c:axId val="497144864"/>
      </c:barChart>
      <c:valAx>
        <c:axId val="497144864"/>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4472"/>
        <c:crosses val="autoZero"/>
        <c:crossBetween val="between"/>
      </c:valAx>
      <c:catAx>
        <c:axId val="4971444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4864"/>
        <c:crosses val="autoZero"/>
        <c:auto val="1"/>
        <c:lblAlgn val="ctr"/>
        <c:lblOffset val="100"/>
        <c:noMultiLvlLbl val="0"/>
      </c:catAx>
      <c:spPr>
        <a:noFill/>
        <a:ln>
          <a:noFill/>
        </a:ln>
        <a:effectLst/>
      </c:spPr>
    </c:plotArea>
    <c:legend>
      <c:legendPos val="b"/>
      <c:layout>
        <c:manualLayout>
          <c:xMode val="edge"/>
          <c:yMode val="edge"/>
          <c:x val="0.29865186792632559"/>
          <c:y val="0.94422271473929187"/>
          <c:w val="0.22517874223242804"/>
          <c:h val="4.727945565281585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663729248678224"/>
          <c:y val="4.5683474766747202E-2"/>
          <c:w val="0.6982265356975117"/>
          <c:h val="0.81735869802306127"/>
        </c:manualLayout>
      </c:layout>
      <c:barChart>
        <c:barDir val="bar"/>
        <c:grouping val="percentStacked"/>
        <c:varyColors val="0"/>
        <c:ser>
          <c:idx val="0"/>
          <c:order val="0"/>
          <c:tx>
            <c:strRef>
              <c:f>Sheet1!$A$2</c:f>
              <c:strCache>
                <c:ptCount val="1"/>
                <c:pt idx="0">
                  <c:v>True</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Sheet1!$B$2:$F$2</c:f>
              <c:numCache>
                <c:formatCode>0%</c:formatCode>
                <c:ptCount val="5"/>
                <c:pt idx="0">
                  <c:v>0.16</c:v>
                </c:pt>
                <c:pt idx="1">
                  <c:v>0.26</c:v>
                </c:pt>
                <c:pt idx="2">
                  <c:v>0.46</c:v>
                </c:pt>
                <c:pt idx="3">
                  <c:v>0.23</c:v>
                </c:pt>
                <c:pt idx="4">
                  <c:v>0.66</c:v>
                </c:pt>
              </c:numCache>
            </c:numRef>
          </c:val>
          <c:extLst>
            <c:ext xmlns:c16="http://schemas.microsoft.com/office/drawing/2014/chart" uri="{C3380CC4-5D6E-409C-BE32-E72D297353CC}">
              <c16:uniqueId val="{00000001-1A88-428C-9E99-2F073DDF5E86}"/>
            </c:ext>
          </c:extLst>
        </c:ser>
        <c:ser>
          <c:idx val="1"/>
          <c:order val="1"/>
          <c:tx>
            <c:strRef>
              <c:f>Sheet1!$A$3</c:f>
              <c:strCache>
                <c:ptCount val="1"/>
                <c:pt idx="0">
                  <c:v>False</c:v>
                </c:pt>
              </c:strCache>
            </c:strRef>
          </c:tx>
          <c:spPr>
            <a:solidFill>
              <a:srgbClr val="002060"/>
            </a:solidFill>
            <a:ln w="19050">
              <a:noFill/>
            </a:ln>
            <a:effectLst/>
          </c:spPr>
          <c:invertIfNegative val="0"/>
          <c:dPt>
            <c:idx val="4"/>
            <c:invertIfNegative val="0"/>
            <c:bubble3D val="0"/>
            <c:extLst>
              <c:ext xmlns:c16="http://schemas.microsoft.com/office/drawing/2014/chart" uri="{C3380CC4-5D6E-409C-BE32-E72D297353CC}">
                <c16:uniqueId val="{00000000-B835-4C7D-ADFA-81BA028130A6}"/>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Sheet1!$B$3:$F$3</c:f>
              <c:numCache>
                <c:formatCode>0%</c:formatCode>
                <c:ptCount val="5"/>
                <c:pt idx="0">
                  <c:v>0.42</c:v>
                </c:pt>
                <c:pt idx="1">
                  <c:v>0.23</c:v>
                </c:pt>
                <c:pt idx="2">
                  <c:v>0.09</c:v>
                </c:pt>
                <c:pt idx="3">
                  <c:v>0.5</c:v>
                </c:pt>
                <c:pt idx="4">
                  <c:v>0.04</c:v>
                </c:pt>
              </c:numCache>
            </c:numRef>
          </c:val>
          <c:extLst>
            <c:ext xmlns:c16="http://schemas.microsoft.com/office/drawing/2014/chart" uri="{C3380CC4-5D6E-409C-BE32-E72D297353CC}">
              <c16:uniqueId val="{00000003-1A88-428C-9E99-2F073DDF5E86}"/>
            </c:ext>
          </c:extLst>
        </c:ser>
        <c:ser>
          <c:idx val="2"/>
          <c:order val="2"/>
          <c:tx>
            <c:strRef>
              <c:f>Sheet1!$A$4</c:f>
              <c:strCache>
                <c:ptCount val="1"/>
                <c:pt idx="0">
                  <c:v>Don't Know</c:v>
                </c:pt>
              </c:strCache>
            </c:strRef>
          </c:tx>
          <c:spPr>
            <a:solidFill>
              <a:schemeClr val="bg1">
                <a:lumMod val="65000"/>
              </a:schemeClr>
            </a:solidFill>
            <a:ln w="19050">
              <a:noFill/>
            </a:ln>
            <a:effectLst/>
          </c:spPr>
          <c:invertIfNegative val="0"/>
          <c:dPt>
            <c:idx val="4"/>
            <c:invertIfNegative val="0"/>
            <c:bubble3D val="0"/>
            <c:extLst>
              <c:ext xmlns:c16="http://schemas.microsoft.com/office/drawing/2014/chart" uri="{C3380CC4-5D6E-409C-BE32-E72D297353CC}">
                <c16:uniqueId val="{00000001-B835-4C7D-ADFA-81BA028130A6}"/>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Sheet1!$B$1:$F$1</c:f>
              <c:strCache>
                <c:ptCount val="5"/>
                <c:pt idx="0">
                  <c:v>A girl can't get pregnant if she is on her period when she has sex</c:v>
                </c:pt>
                <c:pt idx="1">
                  <c:v>Emergency contraception (or the morning after pill) can be taken up to 5 days after unprotected sex</c:v>
                </c:pt>
                <c:pt idx="2">
                  <c:v> Some types of contraception can be put in a girl's body for up to 5 years before having to be changed and she will have very good protection</c:v>
                </c:pt>
                <c:pt idx="3">
                  <c:v>Condoms are the only type of contraception that protect from unwanted pregnancy and getting an STI</c:v>
                </c:pt>
                <c:pt idx="4">
                  <c:v>Some types of contraception are better at preventing pregnancy than others</c:v>
                </c:pt>
              </c:strCache>
            </c:strRef>
          </c:cat>
          <c:val>
            <c:numRef>
              <c:f>Sheet1!$B$4:$F$4</c:f>
              <c:numCache>
                <c:formatCode>0%</c:formatCode>
                <c:ptCount val="5"/>
                <c:pt idx="0">
                  <c:v>0.42</c:v>
                </c:pt>
                <c:pt idx="1">
                  <c:v>0.51</c:v>
                </c:pt>
                <c:pt idx="2">
                  <c:v>0.45</c:v>
                </c:pt>
                <c:pt idx="3">
                  <c:v>0.28000000000000003</c:v>
                </c:pt>
                <c:pt idx="4">
                  <c:v>0.3</c:v>
                </c:pt>
              </c:numCache>
            </c:numRef>
          </c:val>
          <c:extLst>
            <c:ext xmlns:c16="http://schemas.microsoft.com/office/drawing/2014/chart" uri="{C3380CC4-5D6E-409C-BE32-E72D297353CC}">
              <c16:uniqueId val="{00000004-1A88-428C-9E99-2F073DDF5E86}"/>
            </c:ext>
          </c:extLst>
        </c:ser>
        <c:dLbls>
          <c:showLegendKey val="0"/>
          <c:showVal val="0"/>
          <c:showCatName val="0"/>
          <c:showSerName val="0"/>
          <c:showPercent val="0"/>
          <c:showBubbleSize val="0"/>
        </c:dLbls>
        <c:gapWidth val="80"/>
        <c:overlap val="100"/>
        <c:axId val="436140096"/>
        <c:axId val="436133040"/>
      </c:barChart>
      <c:valAx>
        <c:axId val="436133040"/>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40096"/>
        <c:crosses val="autoZero"/>
        <c:crossBetween val="between"/>
      </c:valAx>
      <c:catAx>
        <c:axId val="4361400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33040"/>
        <c:crosses val="autoZero"/>
        <c:auto val="1"/>
        <c:lblAlgn val="ctr"/>
        <c:lblOffset val="100"/>
        <c:noMultiLvlLbl val="0"/>
      </c:catAx>
      <c:spPr>
        <a:noFill/>
        <a:ln>
          <a:noFill/>
        </a:ln>
        <a:effectLst/>
      </c:spPr>
    </c:plotArea>
    <c:legend>
      <c:legendPos val="b"/>
      <c:layout>
        <c:manualLayout>
          <c:xMode val="edge"/>
          <c:yMode val="edge"/>
          <c:x val="0.29865186792632559"/>
          <c:y val="0.94422271473929187"/>
          <c:w val="0.22517874223242804"/>
          <c:h val="4.727945565281585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267387111548183"/>
          <c:y val="7.895556738550974E-2"/>
          <c:w val="0.59719355608340885"/>
          <c:h val="0.7697812645674697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0.6</c:v>
                </c:pt>
                <c:pt idx="1">
                  <c:v>0.4</c:v>
                </c:pt>
              </c:numCache>
            </c:numRef>
          </c:val>
          <c:extLst>
            <c:ext xmlns:c16="http://schemas.microsoft.com/office/drawing/2014/chart" uri="{C3380CC4-5D6E-409C-BE32-E72D297353CC}">
              <c16:uniqueId val="{00000004-589C-42A9-B64C-4B140103E2DB}"/>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0.65</c:v>
                </c:pt>
                <c:pt idx="1">
                  <c:v>0.35</c:v>
                </c:pt>
              </c:numCache>
            </c:numRef>
          </c:val>
          <c:extLst>
            <c:ext xmlns:c16="http://schemas.microsoft.com/office/drawing/2014/chart" uri="{C3380CC4-5D6E-409C-BE32-E72D297353CC}">
              <c16:uniqueId val="{00000006-589C-42A9-B64C-4B140103E2DB}"/>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1-2BA0-4331-92E2-BD3AA23E7AA9}"/>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2BA0-4331-92E2-BD3AA23E7AA9}"/>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0.78</c:v>
                </c:pt>
                <c:pt idx="1">
                  <c:v>0.22</c:v>
                </c:pt>
              </c:numCache>
            </c:numRef>
          </c:val>
          <c:extLst>
            <c:ext xmlns:c16="http://schemas.microsoft.com/office/drawing/2014/chart" uri="{C3380CC4-5D6E-409C-BE32-E72D297353CC}">
              <c16:uniqueId val="{00000005-B1E7-4CAB-A271-7A2B438B366D}"/>
            </c:ext>
          </c:extLst>
        </c:ser>
        <c:dLbls>
          <c:showLegendKey val="0"/>
          <c:showVal val="0"/>
          <c:showCatName val="0"/>
          <c:showSerName val="0"/>
          <c:showPercent val="0"/>
          <c:showBubbleSize val="0"/>
        </c:dLbls>
        <c:gapWidth val="80"/>
        <c:overlap val="-12"/>
        <c:axId val="436134608"/>
        <c:axId val="436138920"/>
      </c:barChart>
      <c:valAx>
        <c:axId val="4361389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34608"/>
        <c:crosses val="autoZero"/>
        <c:crossBetween val="between"/>
      </c:valAx>
      <c:catAx>
        <c:axId val="4361346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138920"/>
        <c:crosses val="autoZero"/>
        <c:auto val="1"/>
        <c:lblAlgn val="ctr"/>
        <c:lblOffset val="100"/>
        <c:noMultiLvlLbl val="0"/>
      </c:catAx>
      <c:spPr>
        <a:noFill/>
        <a:ln>
          <a:noFill/>
        </a:ln>
        <a:effectLst/>
      </c:spPr>
    </c:plotArea>
    <c:legend>
      <c:legendPos val="b"/>
      <c:layout>
        <c:manualLayout>
          <c:xMode val="edge"/>
          <c:yMode val="edge"/>
          <c:x val="0.43057600191033507"/>
          <c:y val="0.93844549674303279"/>
          <c:w val="0.35359551912593096"/>
          <c:h val="6.155450325696709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576090158371477"/>
          <c:y val="6.8268388795803006E-2"/>
          <c:w val="0.67385804312836117"/>
          <c:h val="0.82285652645589225"/>
        </c:manualLayout>
      </c:layout>
      <c:barChart>
        <c:barDir val="bar"/>
        <c:grouping val="percentStacked"/>
        <c:varyColors val="0"/>
        <c:ser>
          <c:idx val="0"/>
          <c:order val="0"/>
          <c:tx>
            <c:strRef>
              <c:f>Sheet1!$B$1</c:f>
              <c:strCache>
                <c:ptCount val="1"/>
                <c:pt idx="0">
                  <c:v>Agree strongly</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Sheet1!$B$2:$B$7</c:f>
              <c:numCache>
                <c:formatCode>0%</c:formatCode>
                <c:ptCount val="6"/>
                <c:pt idx="0">
                  <c:v>0.4</c:v>
                </c:pt>
                <c:pt idx="1">
                  <c:v>0.51</c:v>
                </c:pt>
                <c:pt idx="2">
                  <c:v>0.68</c:v>
                </c:pt>
                <c:pt idx="3">
                  <c:v>0.67</c:v>
                </c:pt>
                <c:pt idx="4">
                  <c:v>0.66</c:v>
                </c:pt>
                <c:pt idx="5">
                  <c:v>0.68</c:v>
                </c:pt>
              </c:numCache>
            </c:numRef>
          </c:val>
          <c:extLst>
            <c:ext xmlns:c16="http://schemas.microsoft.com/office/drawing/2014/chart" uri="{C3380CC4-5D6E-409C-BE32-E72D297353CC}">
              <c16:uniqueId val="{00000000-4142-4690-9E9C-4BDC82F0F856}"/>
            </c:ext>
          </c:extLst>
        </c:ser>
        <c:ser>
          <c:idx val="1"/>
          <c:order val="1"/>
          <c:tx>
            <c:strRef>
              <c:f>Sheet1!$C$1</c:f>
              <c:strCache>
                <c:ptCount val="1"/>
                <c:pt idx="0">
                  <c:v>Agree</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Sheet1!$C$2:$C$7</c:f>
              <c:numCache>
                <c:formatCode>0%</c:formatCode>
                <c:ptCount val="6"/>
                <c:pt idx="0">
                  <c:v>0.24</c:v>
                </c:pt>
                <c:pt idx="1">
                  <c:v>0.24</c:v>
                </c:pt>
                <c:pt idx="2">
                  <c:v>0.19</c:v>
                </c:pt>
                <c:pt idx="3">
                  <c:v>0.19</c:v>
                </c:pt>
                <c:pt idx="4">
                  <c:v>0.18</c:v>
                </c:pt>
                <c:pt idx="5">
                  <c:v>0.16</c:v>
                </c:pt>
              </c:numCache>
            </c:numRef>
          </c:val>
          <c:extLst>
            <c:ext xmlns:c16="http://schemas.microsoft.com/office/drawing/2014/chart" uri="{C3380CC4-5D6E-409C-BE32-E72D297353CC}">
              <c16:uniqueId val="{00000001-4142-4690-9E9C-4BDC82F0F856}"/>
            </c:ext>
          </c:extLst>
        </c:ser>
        <c:ser>
          <c:idx val="2"/>
          <c:order val="2"/>
          <c:tx>
            <c:strRef>
              <c:f>Sheet1!$D$1</c:f>
              <c:strCache>
                <c:ptCount val="1"/>
                <c:pt idx="0">
                  <c:v>Unsure</c:v>
                </c:pt>
              </c:strCache>
            </c:strRef>
          </c:tx>
          <c:spPr>
            <a:solidFill>
              <a:schemeClr val="bg2">
                <a:lumMod val="75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Sheet1!$D$2:$D$7</c:f>
              <c:numCache>
                <c:formatCode>0%</c:formatCode>
                <c:ptCount val="6"/>
                <c:pt idx="0">
                  <c:v>0.22</c:v>
                </c:pt>
                <c:pt idx="1">
                  <c:v>0.18</c:v>
                </c:pt>
                <c:pt idx="2">
                  <c:v>0.1</c:v>
                </c:pt>
                <c:pt idx="3">
                  <c:v>0.11</c:v>
                </c:pt>
                <c:pt idx="4">
                  <c:v>0.1</c:v>
                </c:pt>
                <c:pt idx="5">
                  <c:v>0.11</c:v>
                </c:pt>
              </c:numCache>
            </c:numRef>
          </c:val>
          <c:extLst>
            <c:ext xmlns:c16="http://schemas.microsoft.com/office/drawing/2014/chart" uri="{C3380CC4-5D6E-409C-BE32-E72D297353CC}">
              <c16:uniqueId val="{00000002-4142-4690-9E9C-4BDC82F0F856}"/>
            </c:ext>
          </c:extLst>
        </c:ser>
        <c:ser>
          <c:idx val="3"/>
          <c:order val="3"/>
          <c:tx>
            <c:strRef>
              <c:f>Sheet1!$E$1</c:f>
              <c:strCache>
                <c:ptCount val="1"/>
                <c:pt idx="0">
                  <c:v>Disagree</c:v>
                </c:pt>
              </c:strCache>
            </c:strRef>
          </c:tx>
          <c:spPr>
            <a:solidFill>
              <a:schemeClr val="accent2"/>
            </a:solidFill>
            <a:ln>
              <a:noFill/>
            </a:ln>
            <a:effectLst/>
          </c:spPr>
          <c:invertIfNegative val="0"/>
          <c:dLbls>
            <c:dLbl>
              <c:idx val="3"/>
              <c:delete val="1"/>
              <c:extLst>
                <c:ext xmlns:c15="http://schemas.microsoft.com/office/drawing/2012/chart" uri="{CE6537A1-D6FC-4f65-9D91-7224C49458BB}"/>
                <c:ext xmlns:c16="http://schemas.microsoft.com/office/drawing/2014/chart" uri="{C3380CC4-5D6E-409C-BE32-E72D297353CC}">
                  <c16:uniqueId val="{00000000-3735-43BC-93A7-83B79B4E3962}"/>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Sheet1!$E$2:$E$7</c:f>
              <c:numCache>
                <c:formatCode>0%</c:formatCode>
                <c:ptCount val="6"/>
                <c:pt idx="0">
                  <c:v>7.0000000000000007E-2</c:v>
                </c:pt>
                <c:pt idx="1">
                  <c:v>0.04</c:v>
                </c:pt>
                <c:pt idx="2">
                  <c:v>0.01</c:v>
                </c:pt>
                <c:pt idx="3">
                  <c:v>0.01</c:v>
                </c:pt>
                <c:pt idx="4">
                  <c:v>0.03</c:v>
                </c:pt>
                <c:pt idx="5">
                  <c:v>0.02</c:v>
                </c:pt>
              </c:numCache>
            </c:numRef>
          </c:val>
          <c:extLst>
            <c:ext xmlns:c16="http://schemas.microsoft.com/office/drawing/2014/chart" uri="{C3380CC4-5D6E-409C-BE32-E72D297353CC}">
              <c16:uniqueId val="{00000003-4142-4690-9E9C-4BDC82F0F856}"/>
            </c:ext>
          </c:extLst>
        </c:ser>
        <c:ser>
          <c:idx val="4"/>
          <c:order val="4"/>
          <c:tx>
            <c:strRef>
              <c:f>Sheet1!$F$1</c:f>
              <c:strCache>
                <c:ptCount val="1"/>
                <c:pt idx="0">
                  <c:v>Disagree strongly</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9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relationships</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Sheet1!$F$2:$F$7</c:f>
              <c:numCache>
                <c:formatCode>0%</c:formatCode>
                <c:ptCount val="6"/>
                <c:pt idx="0">
                  <c:v>7.0000000000000007E-2</c:v>
                </c:pt>
                <c:pt idx="1">
                  <c:v>0.04</c:v>
                </c:pt>
                <c:pt idx="2">
                  <c:v>0.02</c:v>
                </c:pt>
                <c:pt idx="3">
                  <c:v>0.02</c:v>
                </c:pt>
                <c:pt idx="4">
                  <c:v>0.03</c:v>
                </c:pt>
                <c:pt idx="5">
                  <c:v>0.04</c:v>
                </c:pt>
              </c:numCache>
            </c:numRef>
          </c:val>
          <c:extLst>
            <c:ext xmlns:c16="http://schemas.microsoft.com/office/drawing/2014/chart" uri="{C3380CC4-5D6E-409C-BE32-E72D297353CC}">
              <c16:uniqueId val="{00000004-4142-4690-9E9C-4BDC82F0F856}"/>
            </c:ext>
          </c:extLst>
        </c:ser>
        <c:dLbls>
          <c:showLegendKey val="0"/>
          <c:showVal val="0"/>
          <c:showCatName val="0"/>
          <c:showSerName val="0"/>
          <c:showPercent val="0"/>
          <c:showBubbleSize val="0"/>
        </c:dLbls>
        <c:gapWidth val="70"/>
        <c:overlap val="100"/>
        <c:axId val="436133824"/>
        <c:axId val="436135000"/>
      </c:barChart>
      <c:catAx>
        <c:axId val="43613382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5000"/>
        <c:crosses val="autoZero"/>
        <c:auto val="1"/>
        <c:lblAlgn val="ctr"/>
        <c:lblOffset val="100"/>
        <c:noMultiLvlLbl val="0"/>
      </c:catAx>
      <c:valAx>
        <c:axId val="436135000"/>
        <c:scaling>
          <c:orientation val="minMax"/>
        </c:scaling>
        <c:delete val="1"/>
        <c:axPos val="b"/>
        <c:numFmt formatCode="0%" sourceLinked="1"/>
        <c:majorTickMark val="out"/>
        <c:minorTickMark val="none"/>
        <c:tickLblPos val="nextTo"/>
        <c:crossAx val="436133824"/>
        <c:crosses val="autoZero"/>
        <c:crossBetween val="between"/>
        <c:majorUnit val="0.1"/>
      </c:valAx>
      <c:spPr>
        <a:noFill/>
        <a:ln>
          <a:noFill/>
        </a:ln>
        <a:effectLst/>
      </c:spPr>
    </c:plotArea>
    <c:legend>
      <c:legendPos val="b"/>
      <c:layout>
        <c:manualLayout>
          <c:xMode val="edge"/>
          <c:yMode val="edge"/>
          <c:x val="0.33084729369598193"/>
          <c:y val="0.90441583373295953"/>
          <c:w val="0.43051522097305051"/>
          <c:h val="5.4190827226860125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576090158371477"/>
          <c:y val="6.8268388795803006E-2"/>
          <c:w val="0.67385804312836117"/>
          <c:h val="0.82285652645589225"/>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Sheet1!$B$2:$B$7</c:f>
              <c:numCache>
                <c:formatCode>0%</c:formatCode>
                <c:ptCount val="6"/>
                <c:pt idx="0">
                  <c:v>0.64</c:v>
                </c:pt>
                <c:pt idx="1">
                  <c:v>0.74</c:v>
                </c:pt>
                <c:pt idx="2">
                  <c:v>0.86</c:v>
                </c:pt>
                <c:pt idx="3">
                  <c:v>0.85</c:v>
                </c:pt>
                <c:pt idx="4">
                  <c:v>0.84</c:v>
                </c:pt>
                <c:pt idx="5">
                  <c:v>0.83</c:v>
                </c:pt>
              </c:numCache>
            </c:numRef>
          </c:val>
          <c:extLst>
            <c:ext xmlns:c16="http://schemas.microsoft.com/office/drawing/2014/chart" uri="{C3380CC4-5D6E-409C-BE32-E72D297353CC}">
              <c16:uniqueId val="{00000000-4142-4690-9E9C-4BDC82F0F856}"/>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Sheet1!$C$2:$C$7</c:f>
              <c:numCache>
                <c:formatCode>0%</c:formatCode>
                <c:ptCount val="6"/>
                <c:pt idx="0">
                  <c:v>0.61</c:v>
                </c:pt>
                <c:pt idx="1">
                  <c:v>0.76</c:v>
                </c:pt>
                <c:pt idx="2">
                  <c:v>0.87</c:v>
                </c:pt>
                <c:pt idx="3">
                  <c:v>0.87</c:v>
                </c:pt>
                <c:pt idx="4">
                  <c:v>0.82</c:v>
                </c:pt>
                <c:pt idx="5">
                  <c:v>0.85</c:v>
                </c:pt>
              </c:numCache>
            </c:numRef>
          </c:val>
          <c:extLst>
            <c:ext xmlns:c16="http://schemas.microsoft.com/office/drawing/2014/chart" uri="{C3380CC4-5D6E-409C-BE32-E72D297353CC}">
              <c16:uniqueId val="{00000001-4142-4690-9E9C-4BDC82F0F856}"/>
            </c:ext>
          </c:extLst>
        </c:ser>
        <c:ser>
          <c:idx val="2"/>
          <c:order val="2"/>
          <c:tx>
            <c:strRef>
              <c:f>Sheet1!$D$1</c:f>
              <c:strCache>
                <c:ptCount val="1"/>
                <c:pt idx="0">
                  <c:v>2021</c:v>
                </c:pt>
              </c:strCache>
            </c:strRef>
          </c:tx>
          <c:spPr>
            <a:solidFill>
              <a:srgbClr val="002060"/>
            </a:solidFill>
            <a:ln>
              <a:noFill/>
            </a:ln>
            <a:effectLst/>
          </c:spPr>
          <c:invertIfNegative val="0"/>
          <c:dLbls>
            <c:dLbl>
              <c:idx val="2"/>
              <c:layout>
                <c:manualLayout>
                  <c:x val="-2.8258190543216113E-2"/>
                  <c:y val="-1.3240567346842588E-3"/>
                </c:manualLayout>
              </c:layout>
              <c:dLblPos val="outEnd"/>
              <c:showLegendKey val="0"/>
              <c:showVal val="1"/>
              <c:showCatName val="0"/>
              <c:showSerName val="0"/>
              <c:showPercent val="0"/>
              <c:showBubbleSize val="0"/>
              <c:extLst>
                <c:ext xmlns:c15="http://schemas.microsoft.com/office/drawing/2012/chart" uri="{CE6537A1-D6FC-4f65-9D91-7224C49458BB}">
                  <c15:layout>
                    <c:manualLayout>
                      <c:w val="2.8807665572445879E-2"/>
                      <c:h val="4.2912783027552685E-2"/>
                    </c:manualLayout>
                  </c15:layout>
                </c:ext>
                <c:ext xmlns:c16="http://schemas.microsoft.com/office/drawing/2014/chart" uri="{C3380CC4-5D6E-409C-BE32-E72D297353CC}">
                  <c16:uniqueId val="{00000000-2A2A-455A-A479-D99BB1E3A0D9}"/>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I would know what do to get out of an abusive relationship</c:v>
                </c:pt>
                <c:pt idx="1">
                  <c:v>I would be able tell if I was in an abusive relationship</c:v>
                </c:pt>
                <c:pt idx="2">
                  <c:v>People will disagree on some things but it's ok to have different opinions and you should respect other people’s views</c:v>
                </c:pt>
                <c:pt idx="3">
                  <c:v>If two people decide to have sex, it is up to both of them to make sure contraception is used to prevent unwanted pregnancy and/or to protect against STI</c:v>
                </c:pt>
                <c:pt idx="4">
                  <c:v>I can say no to people I like or love if they want me to do something I don't want to do</c:v>
                </c:pt>
                <c:pt idx="5">
                  <c:v>It's ok not to have a boyfriend or girlfriend</c:v>
                </c:pt>
              </c:strCache>
            </c:strRef>
          </c:cat>
          <c:val>
            <c:numRef>
              <c:f>Sheet1!$D$2:$D$7</c:f>
              <c:numCache>
                <c:formatCode>0%</c:formatCode>
                <c:ptCount val="6"/>
                <c:pt idx="0">
                  <c:v>0.61</c:v>
                </c:pt>
                <c:pt idx="1">
                  <c:v>0.77</c:v>
                </c:pt>
                <c:pt idx="2">
                  <c:v>0.87</c:v>
                </c:pt>
                <c:pt idx="3">
                  <c:v>0.87</c:v>
                </c:pt>
                <c:pt idx="4">
                  <c:v>0.85</c:v>
                </c:pt>
                <c:pt idx="5">
                  <c:v>0.87</c:v>
                </c:pt>
              </c:numCache>
            </c:numRef>
          </c:val>
          <c:extLst>
            <c:ext xmlns:c16="http://schemas.microsoft.com/office/drawing/2014/chart" uri="{C3380CC4-5D6E-409C-BE32-E72D297353CC}">
              <c16:uniqueId val="{00000002-4142-4690-9E9C-4BDC82F0F856}"/>
            </c:ext>
          </c:extLst>
        </c:ser>
        <c:dLbls>
          <c:showLegendKey val="0"/>
          <c:showVal val="0"/>
          <c:showCatName val="0"/>
          <c:showSerName val="0"/>
          <c:showPercent val="0"/>
          <c:showBubbleSize val="0"/>
        </c:dLbls>
        <c:gapWidth val="70"/>
        <c:overlap val="-12"/>
        <c:axId val="491754552"/>
        <c:axId val="491752200"/>
      </c:barChart>
      <c:catAx>
        <c:axId val="4917545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752200"/>
        <c:crosses val="autoZero"/>
        <c:auto val="1"/>
        <c:lblAlgn val="ctr"/>
        <c:lblOffset val="100"/>
        <c:noMultiLvlLbl val="0"/>
      </c:catAx>
      <c:valAx>
        <c:axId val="491752200"/>
        <c:scaling>
          <c:orientation val="minMax"/>
        </c:scaling>
        <c:delete val="1"/>
        <c:axPos val="b"/>
        <c:numFmt formatCode="0%" sourceLinked="1"/>
        <c:majorTickMark val="out"/>
        <c:minorTickMark val="none"/>
        <c:tickLblPos val="nextTo"/>
        <c:crossAx val="491754552"/>
        <c:crosses val="autoZero"/>
        <c:crossBetween val="between"/>
        <c:majorUnit val="0.1"/>
      </c:valAx>
      <c:spPr>
        <a:noFill/>
        <a:ln>
          <a:noFill/>
        </a:ln>
        <a:effectLst/>
      </c:spPr>
    </c:plotArea>
    <c:legend>
      <c:legendPos val="b"/>
      <c:layout>
        <c:manualLayout>
          <c:xMode val="edge"/>
          <c:yMode val="edge"/>
          <c:x val="0.33084729369598193"/>
          <c:y val="0.90441583373295953"/>
          <c:w val="0.14796411348002439"/>
          <c:h val="5.4190827226860125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88994597008774"/>
          <c:y val="1.8941204949084977E-2"/>
          <c:w val="0.63496969283982563"/>
          <c:h val="0.8807297041862403"/>
        </c:manualLayout>
      </c:layout>
      <c:barChart>
        <c:barDir val="bar"/>
        <c:grouping val="clustered"/>
        <c:varyColors val="0"/>
        <c:ser>
          <c:idx val="0"/>
          <c:order val="0"/>
          <c:tx>
            <c:strRef>
              <c:f>Sheet1!$B$1</c:f>
              <c:strCache>
                <c:ptCount val="1"/>
                <c:pt idx="0">
                  <c:v>2023</c:v>
                </c:pt>
              </c:strCache>
            </c:strRef>
          </c:tx>
          <c:spPr>
            <a:solidFill>
              <a:srgbClr val="5B9BD5"/>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go and do something else instead</c:v>
                </c:pt>
                <c:pt idx="4">
                  <c:v>I just can't accept that I can't do it</c:v>
                </c:pt>
                <c:pt idx="5">
                  <c:v>I ask for help</c:v>
                </c:pt>
                <c:pt idx="6">
                  <c:v>I try a different way of doing it</c:v>
                </c:pt>
                <c:pt idx="7">
                  <c:v>I keep on trying until I do</c:v>
                </c:pt>
                <c:pt idx="8">
                  <c:v>I might have another go</c:v>
                </c:pt>
              </c:strCache>
            </c:strRef>
          </c:cat>
          <c:val>
            <c:numRef>
              <c:f>Sheet1!$B$2:$B$10</c:f>
              <c:numCache>
                <c:formatCode>0%</c:formatCode>
                <c:ptCount val="9"/>
                <c:pt idx="0">
                  <c:v>0.12</c:v>
                </c:pt>
                <c:pt idx="1">
                  <c:v>0.23</c:v>
                </c:pt>
                <c:pt idx="2">
                  <c:v>0.28000000000000003</c:v>
                </c:pt>
                <c:pt idx="3">
                  <c:v>0.33</c:v>
                </c:pt>
                <c:pt idx="4">
                  <c:v>0.31</c:v>
                </c:pt>
                <c:pt idx="5">
                  <c:v>0.33</c:v>
                </c:pt>
                <c:pt idx="6">
                  <c:v>0.41</c:v>
                </c:pt>
                <c:pt idx="7">
                  <c:v>0.51</c:v>
                </c:pt>
                <c:pt idx="8">
                  <c:v>0.56999999999999995</c:v>
                </c:pt>
              </c:numCache>
            </c:numRef>
          </c:val>
          <c:extLst>
            <c:ext xmlns:c16="http://schemas.microsoft.com/office/drawing/2014/chart" uri="{C3380CC4-5D6E-409C-BE32-E72D297353CC}">
              <c16:uniqueId val="{00000000-57B0-4CD6-95CF-C2273697C218}"/>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lgn="ct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go and do something else instead</c:v>
                </c:pt>
                <c:pt idx="4">
                  <c:v>I just can't accept that I can't do it</c:v>
                </c:pt>
                <c:pt idx="5">
                  <c:v>I ask for help</c:v>
                </c:pt>
                <c:pt idx="6">
                  <c:v>I try a different way of doing it</c:v>
                </c:pt>
                <c:pt idx="7">
                  <c:v>I keep on trying until I do</c:v>
                </c:pt>
                <c:pt idx="8">
                  <c:v>I might have another go</c:v>
                </c:pt>
              </c:strCache>
            </c:strRef>
          </c:cat>
          <c:val>
            <c:numRef>
              <c:f>Sheet1!$C$2:$C$10</c:f>
              <c:numCache>
                <c:formatCode>0%</c:formatCode>
                <c:ptCount val="9"/>
                <c:pt idx="0">
                  <c:v>0.09</c:v>
                </c:pt>
                <c:pt idx="1">
                  <c:v>0.21</c:v>
                </c:pt>
                <c:pt idx="2">
                  <c:v>0.26</c:v>
                </c:pt>
                <c:pt idx="3">
                  <c:v>0.31</c:v>
                </c:pt>
                <c:pt idx="4">
                  <c:v>0.26</c:v>
                </c:pt>
                <c:pt idx="5">
                  <c:v>0.35</c:v>
                </c:pt>
                <c:pt idx="6">
                  <c:v>0.43</c:v>
                </c:pt>
                <c:pt idx="7">
                  <c:v>0.51</c:v>
                </c:pt>
                <c:pt idx="8">
                  <c:v>0.56999999999999995</c:v>
                </c:pt>
              </c:numCache>
            </c:numRef>
          </c:val>
          <c:extLst>
            <c:ext xmlns:c16="http://schemas.microsoft.com/office/drawing/2014/chart" uri="{C3380CC4-5D6E-409C-BE32-E72D297353CC}">
              <c16:uniqueId val="{00000001-57B0-4CD6-95CF-C2273697C218}"/>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8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go and do something else instead</c:v>
                </c:pt>
                <c:pt idx="4">
                  <c:v>I just can't accept that I can't do it</c:v>
                </c:pt>
                <c:pt idx="5">
                  <c:v>I ask for help</c:v>
                </c:pt>
                <c:pt idx="6">
                  <c:v>I try a different way of doing it</c:v>
                </c:pt>
                <c:pt idx="7">
                  <c:v>I keep on trying until I do</c:v>
                </c:pt>
                <c:pt idx="8">
                  <c:v>I might have another go</c:v>
                </c:pt>
              </c:strCache>
            </c:strRef>
          </c:cat>
          <c:val>
            <c:numRef>
              <c:f>Sheet1!$D$2:$D$10</c:f>
              <c:numCache>
                <c:formatCode>0%</c:formatCode>
                <c:ptCount val="9"/>
                <c:pt idx="0">
                  <c:v>0.05</c:v>
                </c:pt>
                <c:pt idx="1">
                  <c:v>0.22</c:v>
                </c:pt>
                <c:pt idx="2">
                  <c:v>0.27</c:v>
                </c:pt>
                <c:pt idx="3">
                  <c:v>0.28999999999999998</c:v>
                </c:pt>
                <c:pt idx="4">
                  <c:v>0.31</c:v>
                </c:pt>
                <c:pt idx="5">
                  <c:v>0.32</c:v>
                </c:pt>
                <c:pt idx="6">
                  <c:v>0.49</c:v>
                </c:pt>
                <c:pt idx="7">
                  <c:v>0.52</c:v>
                </c:pt>
                <c:pt idx="8">
                  <c:v>0.61</c:v>
                </c:pt>
              </c:numCache>
            </c:numRef>
          </c:val>
          <c:extLst>
            <c:ext xmlns:c16="http://schemas.microsoft.com/office/drawing/2014/chart" uri="{C3380CC4-5D6E-409C-BE32-E72D297353CC}">
              <c16:uniqueId val="{00000002-57B0-4CD6-95CF-C2273697C218}"/>
            </c:ext>
          </c:extLst>
        </c:ser>
        <c:dLbls>
          <c:showLegendKey val="0"/>
          <c:showVal val="0"/>
          <c:showCatName val="0"/>
          <c:showSerName val="0"/>
          <c:showPercent val="0"/>
          <c:showBubbleSize val="0"/>
        </c:dLbls>
        <c:gapWidth val="80"/>
        <c:overlap val="-12"/>
        <c:axId val="436950736"/>
        <c:axId val="436948384"/>
      </c:barChart>
      <c:catAx>
        <c:axId val="43695073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8384"/>
        <c:crosses val="autoZero"/>
        <c:auto val="1"/>
        <c:lblAlgn val="ctr"/>
        <c:lblOffset val="100"/>
        <c:noMultiLvlLbl val="0"/>
      </c:catAx>
      <c:valAx>
        <c:axId val="436948384"/>
        <c:scaling>
          <c:orientation val="minMax"/>
        </c:scaling>
        <c:delete val="1"/>
        <c:axPos val="b"/>
        <c:numFmt formatCode="0%" sourceLinked="1"/>
        <c:majorTickMark val="out"/>
        <c:minorTickMark val="none"/>
        <c:tickLblPos val="nextTo"/>
        <c:crossAx val="436950736"/>
        <c:crosses val="autoZero"/>
        <c:crossBetween val="between"/>
        <c:majorUnit val="0.1"/>
      </c:valAx>
      <c:spPr>
        <a:noFill/>
        <a:ln>
          <a:noFill/>
        </a:ln>
        <a:effectLst/>
      </c:spPr>
    </c:plotArea>
    <c:legend>
      <c:legendPos val="b"/>
      <c:layout>
        <c:manualLayout>
          <c:xMode val="edge"/>
          <c:yMode val="edge"/>
          <c:x val="0.34008002315790259"/>
          <c:y val="0.91754739901466265"/>
          <c:w val="0.3347540187240019"/>
          <c:h val="8.2452600985337327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DINPro" panose="020B0504020101020102"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744431596439977"/>
          <c:y val="4.6351376000364805E-2"/>
          <c:w val="0.56085378555465293"/>
          <c:h val="0.8143940430318368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8D84-43CD-BBEA-93774D26006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had sex</c:v>
                </c:pt>
                <c:pt idx="1">
                  <c:v>Currently in a relationship and thinking about having sex</c:v>
                </c:pt>
                <c:pt idx="2">
                  <c:v>Had sex in the past</c:v>
                </c:pt>
                <c:pt idx="3">
                  <c:v>Currently in a relationship and having sex</c:v>
                </c:pt>
                <c:pt idx="4">
                  <c:v>Currently in a relationship and have not had sex and not thinking about having sex</c:v>
                </c:pt>
              </c:strCache>
            </c:strRef>
          </c:cat>
          <c:val>
            <c:numRef>
              <c:f>Sheet1!$B$2:$B$6</c:f>
              <c:numCache>
                <c:formatCode>0%</c:formatCode>
                <c:ptCount val="5"/>
                <c:pt idx="0">
                  <c:v>0.81</c:v>
                </c:pt>
                <c:pt idx="1">
                  <c:v>0.02</c:v>
                </c:pt>
                <c:pt idx="2">
                  <c:v>0.03</c:v>
                </c:pt>
                <c:pt idx="3">
                  <c:v>0.04</c:v>
                </c:pt>
                <c:pt idx="4">
                  <c:v>0.1</c:v>
                </c:pt>
              </c:numCache>
            </c:numRef>
          </c:val>
          <c:extLst>
            <c:ext xmlns:c16="http://schemas.microsoft.com/office/drawing/2014/chart" uri="{C3380CC4-5D6E-409C-BE32-E72D297353CC}">
              <c16:uniqueId val="{00000006-B177-4BDB-9B17-63EB35212E0D}"/>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F3FF-48B4-B288-0DB3DF0B9A84}"/>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8DCC-4F18-BA88-8A2CDF9360EB}"/>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had sex</c:v>
                </c:pt>
                <c:pt idx="1">
                  <c:v>Currently in a relationship and thinking about having sex</c:v>
                </c:pt>
                <c:pt idx="2">
                  <c:v>Had sex in the past</c:v>
                </c:pt>
                <c:pt idx="3">
                  <c:v>Currently in a relationship and having sex</c:v>
                </c:pt>
                <c:pt idx="4">
                  <c:v>Currently in a relationship and have not had sex and not thinking about having sex</c:v>
                </c:pt>
              </c:strCache>
            </c:strRef>
          </c:cat>
          <c:val>
            <c:numRef>
              <c:f>Sheet1!$C$2:$C$6</c:f>
              <c:numCache>
                <c:formatCode>0%</c:formatCode>
                <c:ptCount val="5"/>
                <c:pt idx="0">
                  <c:v>0.8</c:v>
                </c:pt>
                <c:pt idx="1">
                  <c:v>0.02</c:v>
                </c:pt>
                <c:pt idx="2">
                  <c:v>0.06</c:v>
                </c:pt>
                <c:pt idx="3">
                  <c:v>0.04</c:v>
                </c:pt>
                <c:pt idx="4">
                  <c:v>0.08</c:v>
                </c:pt>
              </c:numCache>
            </c:numRef>
          </c:val>
          <c:extLst>
            <c:ext xmlns:c16="http://schemas.microsoft.com/office/drawing/2014/chart" uri="{C3380CC4-5D6E-409C-BE32-E72D297353CC}">
              <c16:uniqueId val="{00000004-CF17-4391-84B3-E79307EE4563}"/>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4-4C25-48C3-82A4-4DAC9912578F}"/>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593D-4DA0-B16D-DBBE7CEA0988}"/>
              </c:ext>
            </c:extLst>
          </c:dPt>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4-4C25-48C3-82A4-4DAC9912578F}"/>
                </c:ext>
              </c:extLst>
            </c:dLbl>
            <c:dLbl>
              <c:idx val="1"/>
              <c:layout>
                <c:manualLayout>
                  <c:x val="6.6723866169155638E-4"/>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93D-4DA0-B16D-DBBE7CEA0988}"/>
                </c:ext>
              </c:extLst>
            </c:dLbl>
            <c:dLbl>
              <c:idx val="2"/>
              <c:layout>
                <c:manualLayout>
                  <c:x val="-3.7442946295585728E-3"/>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593D-4DA0-B16D-DBBE7CEA0988}"/>
                </c:ext>
              </c:extLst>
            </c:dLbl>
            <c:dLbl>
              <c:idx val="3"/>
              <c:layout>
                <c:manualLayout>
                  <c:x val="-7.8868929492849089E-3"/>
                  <c:y val="-6.0042795857330753E-3"/>
                </c:manualLayout>
              </c:layout>
              <c:spPr>
                <a:noFill/>
                <a:ln>
                  <a:noFill/>
                </a:ln>
                <a:effectLst/>
              </c:spPr>
              <c:txPr>
                <a:bodyPr rot="0" spcFirstLastPara="1" vertOverflow="ellipsis" vert="horz" wrap="square" lIns="38100" tIns="19050" rIns="38100" bIns="19050" anchor="ctr" anchorCtr="0">
                  <a:spAutoFit/>
                </a:bodyPr>
                <a:lstStyle/>
                <a:p>
                  <a:pPr algn="ctr">
                    <a:defRPr lang="en-GB"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593D-4DA0-B16D-DBBE7CEA0988}"/>
                </c:ext>
              </c:extLst>
            </c:dLbl>
            <c:dLbl>
              <c:idx val="4"/>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593D-4DA0-B16D-DBBE7CEA098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had sex</c:v>
                </c:pt>
                <c:pt idx="1">
                  <c:v>Currently in a relationship and thinking about having sex</c:v>
                </c:pt>
                <c:pt idx="2">
                  <c:v>Had sex in the past</c:v>
                </c:pt>
                <c:pt idx="3">
                  <c:v>Currently in a relationship and having sex</c:v>
                </c:pt>
                <c:pt idx="4">
                  <c:v>Currently in a relationship and have not had sex and not thinking about having sex</c:v>
                </c:pt>
              </c:strCache>
            </c:strRef>
          </c:cat>
          <c:val>
            <c:numRef>
              <c:f>Sheet1!$D$2:$D$6</c:f>
              <c:numCache>
                <c:formatCode>0%</c:formatCode>
                <c:ptCount val="5"/>
                <c:pt idx="0">
                  <c:v>0.82</c:v>
                </c:pt>
                <c:pt idx="1">
                  <c:v>0.03</c:v>
                </c:pt>
                <c:pt idx="2">
                  <c:v>0.02</c:v>
                </c:pt>
                <c:pt idx="3">
                  <c:v>0.02</c:v>
                </c:pt>
                <c:pt idx="4">
                  <c:v>0.11</c:v>
                </c:pt>
              </c:numCache>
            </c:numRef>
          </c:val>
          <c:extLst>
            <c:ext xmlns:c16="http://schemas.microsoft.com/office/drawing/2014/chart" uri="{C3380CC4-5D6E-409C-BE32-E72D297353CC}">
              <c16:uniqueId val="{00000005-5A3D-4BAF-950B-9A90187366D8}"/>
            </c:ext>
          </c:extLst>
        </c:ser>
        <c:dLbls>
          <c:showLegendKey val="0"/>
          <c:showVal val="0"/>
          <c:showCatName val="0"/>
          <c:showSerName val="0"/>
          <c:showPercent val="0"/>
          <c:showBubbleSize val="0"/>
        </c:dLbls>
        <c:gapWidth val="80"/>
        <c:overlap val="-12"/>
        <c:axId val="497143296"/>
        <c:axId val="497140944"/>
      </c:barChart>
      <c:valAx>
        <c:axId val="49714094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3296"/>
        <c:crosses val="autoZero"/>
        <c:crossBetween val="between"/>
        <c:majorUnit val="0.2"/>
      </c:valAx>
      <c:catAx>
        <c:axId val="49714329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094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4681414034086555"/>
          <c:y val="8.4959930219720453E-2"/>
          <c:w val="0.60148396117818714"/>
          <c:h val="0.7607748451888700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Never used condoms</c:v>
                </c:pt>
                <c:pt idx="1">
                  <c:v>Used condoms sometimes</c:v>
                </c:pt>
                <c:pt idx="2">
                  <c:v>Used condoms every time</c:v>
                </c:pt>
              </c:strCache>
            </c:strRef>
          </c:cat>
          <c:val>
            <c:numRef>
              <c:f>Sheet1!$B$2:$B$4</c:f>
              <c:numCache>
                <c:formatCode>0%</c:formatCode>
                <c:ptCount val="3"/>
                <c:pt idx="0">
                  <c:v>0.43</c:v>
                </c:pt>
                <c:pt idx="1">
                  <c:v>0.28999999999999998</c:v>
                </c:pt>
                <c:pt idx="2">
                  <c:v>0.28000000000000003</c:v>
                </c:pt>
              </c:numCache>
            </c:numRef>
          </c:val>
          <c:extLst>
            <c:ext xmlns:c16="http://schemas.microsoft.com/office/drawing/2014/chart" uri="{C3380CC4-5D6E-409C-BE32-E72D297353CC}">
              <c16:uniqueId val="{00000004-DACD-4BE8-9374-AE8A7F4EB03B}"/>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Never used condoms</c:v>
                </c:pt>
                <c:pt idx="1">
                  <c:v>Used condoms sometimes</c:v>
                </c:pt>
                <c:pt idx="2">
                  <c:v>Used condoms every time</c:v>
                </c:pt>
              </c:strCache>
            </c:strRef>
          </c:cat>
          <c:val>
            <c:numRef>
              <c:f>Sheet1!$C$2:$C$4</c:f>
              <c:numCache>
                <c:formatCode>0%</c:formatCode>
                <c:ptCount val="3"/>
                <c:pt idx="0">
                  <c:v>0.33</c:v>
                </c:pt>
                <c:pt idx="1">
                  <c:v>0.27</c:v>
                </c:pt>
                <c:pt idx="2">
                  <c:v>0.39</c:v>
                </c:pt>
              </c:numCache>
            </c:numRef>
          </c:val>
          <c:extLst>
            <c:ext xmlns:c16="http://schemas.microsoft.com/office/drawing/2014/chart" uri="{C3380CC4-5D6E-409C-BE32-E72D297353CC}">
              <c16:uniqueId val="{00000004-2B2B-4549-9FFA-23A6A1FE16C0}"/>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1-FE96-4696-9E06-29F612D86110}"/>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FE96-4696-9E06-29F612D86110}"/>
              </c:ext>
            </c:extLst>
          </c:dPt>
          <c:dLbls>
            <c:spPr>
              <a:noFill/>
              <a:ln>
                <a:noFill/>
              </a:ln>
              <a:effectLst/>
            </c:spPr>
            <c:txPr>
              <a:bodyPr rot="0" spcFirstLastPara="1" vertOverflow="ellipsis" vert="horz" wrap="square" lIns="38100" tIns="19050" rIns="38100" bIns="19050" anchor="ctr" anchorCtr="1">
                <a:spAutoFit/>
              </a:bodyPr>
              <a:lstStyle/>
              <a:p>
                <a:pPr>
                  <a:defRPr sz="11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Never used condoms</c:v>
                </c:pt>
                <c:pt idx="1">
                  <c:v>Used condoms sometimes</c:v>
                </c:pt>
                <c:pt idx="2">
                  <c:v>Used condoms every time</c:v>
                </c:pt>
              </c:strCache>
            </c:strRef>
          </c:cat>
          <c:val>
            <c:numRef>
              <c:f>Sheet1!$D$2:$D$4</c:f>
              <c:numCache>
                <c:formatCode>0%</c:formatCode>
                <c:ptCount val="3"/>
                <c:pt idx="0">
                  <c:v>0.26</c:v>
                </c:pt>
                <c:pt idx="1">
                  <c:v>0.26</c:v>
                </c:pt>
                <c:pt idx="2">
                  <c:v>0.48</c:v>
                </c:pt>
              </c:numCache>
            </c:numRef>
          </c:val>
          <c:extLst>
            <c:ext xmlns:c16="http://schemas.microsoft.com/office/drawing/2014/chart" uri="{C3380CC4-5D6E-409C-BE32-E72D297353CC}">
              <c16:uniqueId val="{00000005-B267-4FDC-90AB-A0777EF24E07}"/>
            </c:ext>
          </c:extLst>
        </c:ser>
        <c:dLbls>
          <c:showLegendKey val="0"/>
          <c:showVal val="0"/>
          <c:showCatName val="0"/>
          <c:showSerName val="0"/>
          <c:showPercent val="0"/>
          <c:showBubbleSize val="0"/>
        </c:dLbls>
        <c:gapWidth val="80"/>
        <c:overlap val="-12"/>
        <c:axId val="497141728"/>
        <c:axId val="497141336"/>
      </c:barChart>
      <c:valAx>
        <c:axId val="4971413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1728"/>
        <c:crosses val="autoZero"/>
        <c:crossBetween val="between"/>
      </c:valAx>
      <c:catAx>
        <c:axId val="4971417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1336"/>
        <c:crosses val="autoZero"/>
        <c:auto val="1"/>
        <c:lblAlgn val="ctr"/>
        <c:lblOffset val="100"/>
        <c:noMultiLvlLbl val="0"/>
      </c:catAx>
      <c:spPr>
        <a:noFill/>
        <a:ln>
          <a:noFill/>
        </a:ln>
        <a:effectLst/>
      </c:spPr>
    </c:plotArea>
    <c:legend>
      <c:legendPos val="b"/>
      <c:layout>
        <c:manualLayout>
          <c:xMode val="edge"/>
          <c:yMode val="edge"/>
          <c:x val="0.49616782661952341"/>
          <c:y val="0.92043265798583374"/>
          <c:w val="0.34286309570345891"/>
          <c:h val="6.155450325696709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1929981758290449"/>
          <c:y val="2.9461382569250447E-2"/>
          <c:w val="0.62521790916284503"/>
          <c:h val="0.75250511629296568"/>
        </c:manualLayout>
      </c:layout>
      <c:barChart>
        <c:barDir val="bar"/>
        <c:grouping val="percentStacked"/>
        <c:varyColors val="0"/>
        <c:ser>
          <c:idx val="0"/>
          <c:order val="0"/>
          <c:tx>
            <c:strRef>
              <c:f>Sheet1!$B$1</c:f>
              <c:strCache>
                <c:ptCount val="1"/>
                <c:pt idx="0">
                  <c:v>Yes</c:v>
                </c:pt>
              </c:strCache>
            </c:strRef>
          </c:tx>
          <c:spPr>
            <a:solidFill>
              <a:schemeClr val="accent1"/>
            </a:solidFill>
            <a:ln w="19050">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Sheet1!$B$2:$B$4</c:f>
              <c:numCache>
                <c:formatCode>0%</c:formatCode>
                <c:ptCount val="3"/>
                <c:pt idx="0">
                  <c:v>0.86</c:v>
                </c:pt>
                <c:pt idx="1">
                  <c:v>0.83</c:v>
                </c:pt>
                <c:pt idx="2">
                  <c:v>0.78</c:v>
                </c:pt>
              </c:numCache>
            </c:numRef>
          </c:val>
          <c:extLst>
            <c:ext xmlns:c16="http://schemas.microsoft.com/office/drawing/2014/chart" uri="{C3380CC4-5D6E-409C-BE32-E72D297353CC}">
              <c16:uniqueId val="{00000000-3663-4FB7-8607-8E0FBF76DF47}"/>
            </c:ext>
          </c:extLst>
        </c:ser>
        <c:ser>
          <c:idx val="1"/>
          <c:order val="1"/>
          <c:tx>
            <c:strRef>
              <c:f>Sheet1!$C$1</c:f>
              <c:strCache>
                <c:ptCount val="1"/>
                <c:pt idx="0">
                  <c:v>No </c:v>
                </c:pt>
              </c:strCache>
            </c:strRef>
          </c:tx>
          <c:spPr>
            <a:solidFill>
              <a:srgbClr val="002060"/>
            </a:solidFill>
            <a:ln w="19050">
              <a:noFill/>
            </a:ln>
            <a:effectLst/>
          </c:spPr>
          <c:invertIfNegative val="0"/>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F141-4C99-8767-6BD8597686A9}"/>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663-4FB7-8607-8E0FBF76DF4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Sheet1!$C$2:$C$4</c:f>
              <c:numCache>
                <c:formatCode>0%</c:formatCode>
                <c:ptCount val="3"/>
                <c:pt idx="0">
                  <c:v>0.03</c:v>
                </c:pt>
                <c:pt idx="1">
                  <c:v>0.03</c:v>
                </c:pt>
                <c:pt idx="2">
                  <c:v>0.08</c:v>
                </c:pt>
              </c:numCache>
            </c:numRef>
          </c:val>
          <c:extLst>
            <c:ext xmlns:c16="http://schemas.microsoft.com/office/drawing/2014/chart" uri="{C3380CC4-5D6E-409C-BE32-E72D297353CC}">
              <c16:uniqueId val="{00000003-3663-4FB7-8607-8E0FBF76DF47}"/>
            </c:ext>
          </c:extLst>
        </c:ser>
        <c:ser>
          <c:idx val="2"/>
          <c:order val="2"/>
          <c:tx>
            <c:strRef>
              <c:f>Sheet1!$D$1</c:f>
              <c:strCache>
                <c:ptCount val="1"/>
                <c:pt idx="0">
                  <c:v>Unsure</c:v>
                </c:pt>
              </c:strCache>
            </c:strRef>
          </c:tx>
          <c:spPr>
            <a:solidFill>
              <a:schemeClr val="bg1">
                <a:lumMod val="65000"/>
              </a:schemeClr>
            </a:solidFill>
            <a:ln w="19050">
              <a:noFill/>
            </a:ln>
            <a:effectLst/>
          </c:spPr>
          <c:invertIfNegative val="0"/>
          <c:dPt>
            <c:idx val="0"/>
            <c:invertIfNegative val="0"/>
            <c:bubble3D val="0"/>
            <c:extLst>
              <c:ext xmlns:c16="http://schemas.microsoft.com/office/drawing/2014/chart" uri="{C3380CC4-5D6E-409C-BE32-E72D297353CC}">
                <c16:uniqueId val="{00000004-3663-4FB7-8607-8E0FBF76DF47}"/>
              </c:ext>
            </c:extLst>
          </c:dPt>
          <c:dPt>
            <c:idx val="1"/>
            <c:invertIfNegative val="0"/>
            <c:bubble3D val="0"/>
            <c:extLst>
              <c:ext xmlns:c16="http://schemas.microsoft.com/office/drawing/2014/chart" uri="{C3380CC4-5D6E-409C-BE32-E72D297353CC}">
                <c16:uniqueId val="{00000005-3663-4FB7-8607-8E0FBF76DF47}"/>
              </c:ext>
            </c:extLst>
          </c:dPt>
          <c:dPt>
            <c:idx val="2"/>
            <c:invertIfNegative val="0"/>
            <c:bubble3D val="0"/>
            <c:extLst>
              <c:ext xmlns:c16="http://schemas.microsoft.com/office/drawing/2014/chart" uri="{C3380CC4-5D6E-409C-BE32-E72D297353CC}">
                <c16:uniqueId val="{00000006-3663-4FB7-8607-8E0FBF76DF47}"/>
              </c:ext>
            </c:extLst>
          </c:dPt>
          <c:dLbls>
            <c:dLbl>
              <c:idx val="0"/>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663-4FB7-8607-8E0FBF76DF47}"/>
                </c:ext>
              </c:extLst>
            </c:dLbl>
            <c:dLbl>
              <c:idx val="1"/>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663-4FB7-8607-8E0FBF76DF47}"/>
                </c:ext>
              </c:extLst>
            </c:dLbl>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3663-4FB7-8607-8E0FBF76DF4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DINPro" panose="020B0504020101020102" pitchFamily="34" charset="0"/>
                  </a:defRPr>
                </a:pPr>
                <a:endParaRPr lang="en-US"/>
              </a:p>
            </c:txPr>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had enough time to ask questions</c:v>
                </c:pt>
                <c:pt idx="1">
                  <c:v>I was listened to</c:v>
                </c:pt>
                <c:pt idx="2">
                  <c:v>I was given enough information about the different options</c:v>
                </c:pt>
              </c:strCache>
            </c:strRef>
          </c:cat>
          <c:val>
            <c:numRef>
              <c:f>Sheet1!$D$2:$D$4</c:f>
              <c:numCache>
                <c:formatCode>0%</c:formatCode>
                <c:ptCount val="3"/>
                <c:pt idx="0">
                  <c:v>0.11</c:v>
                </c:pt>
                <c:pt idx="1">
                  <c:v>0.14000000000000001</c:v>
                </c:pt>
                <c:pt idx="2">
                  <c:v>0.14000000000000001</c:v>
                </c:pt>
              </c:numCache>
            </c:numRef>
          </c:val>
          <c:extLst>
            <c:ext xmlns:c16="http://schemas.microsoft.com/office/drawing/2014/chart" uri="{C3380CC4-5D6E-409C-BE32-E72D297353CC}">
              <c16:uniqueId val="{00000007-3663-4FB7-8607-8E0FBF76DF47}"/>
            </c:ext>
          </c:extLst>
        </c:ser>
        <c:dLbls>
          <c:showLegendKey val="0"/>
          <c:showVal val="1"/>
          <c:showCatName val="0"/>
          <c:showSerName val="0"/>
          <c:showPercent val="0"/>
          <c:showBubbleSize val="0"/>
        </c:dLbls>
        <c:gapWidth val="80"/>
        <c:overlap val="100"/>
        <c:axId val="448296032"/>
        <c:axId val="448298384"/>
      </c:barChart>
      <c:valAx>
        <c:axId val="448298384"/>
        <c:scaling>
          <c:orientation val="minMax"/>
          <c:max val="1"/>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8296032"/>
        <c:crosses val="autoZero"/>
        <c:crossBetween val="between"/>
      </c:valAx>
      <c:catAx>
        <c:axId val="448296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48298384"/>
        <c:crosses val="autoZero"/>
        <c:auto val="1"/>
        <c:lblAlgn val="ctr"/>
        <c:lblOffset val="100"/>
        <c:noMultiLvlLbl val="0"/>
      </c:catAx>
      <c:spPr>
        <a:noFill/>
        <a:ln>
          <a:noFill/>
        </a:ln>
        <a:effectLst/>
      </c:spPr>
    </c:plotArea>
    <c:legend>
      <c:legendPos val="r"/>
      <c:layout>
        <c:manualLayout>
          <c:xMode val="edge"/>
          <c:yMode val="edge"/>
          <c:x val="0.41724029033787485"/>
          <c:y val="0.91154340259623867"/>
          <c:w val="0.39914637880023252"/>
          <c:h val="7.2647127655866436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mn-lt"/>
          <a:cs typeface="DINPro" panose="020B0504020101020102" pitchFamily="34" charset="0"/>
        </a:defRPr>
      </a:pPr>
      <a:endParaRPr lang="en-US"/>
    </a:p>
  </c:txPr>
  <c:externalData r:id="rId3">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067785940714626"/>
          <c:y val="0.15003136374412807"/>
          <c:w val="0.62597039765312701"/>
          <c:h val="0.6538867835281506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Sheet1!$B$2:$B$6</c:f>
              <c:numCache>
                <c:formatCode>0%</c:formatCode>
                <c:ptCount val="5"/>
                <c:pt idx="0">
                  <c:v>7.0000000000000007E-2</c:v>
                </c:pt>
                <c:pt idx="1">
                  <c:v>0.1</c:v>
                </c:pt>
                <c:pt idx="2">
                  <c:v>0.26</c:v>
                </c:pt>
                <c:pt idx="3">
                  <c:v>0.34</c:v>
                </c:pt>
                <c:pt idx="4">
                  <c:v>0.22</c:v>
                </c:pt>
              </c:numCache>
            </c:numRef>
          </c:val>
          <c:extLst>
            <c:ext xmlns:c16="http://schemas.microsoft.com/office/drawing/2014/chart" uri="{C3380CC4-5D6E-409C-BE32-E72D297353CC}">
              <c16:uniqueId val="{00000003-7CEB-4BEB-98A4-3E9E23A93F27}"/>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Sheet1!$C$2:$C$6</c:f>
              <c:numCache>
                <c:formatCode>0%</c:formatCode>
                <c:ptCount val="5"/>
                <c:pt idx="0">
                  <c:v>0.06</c:v>
                </c:pt>
                <c:pt idx="1">
                  <c:v>0.1</c:v>
                </c:pt>
                <c:pt idx="2">
                  <c:v>0.26</c:v>
                </c:pt>
                <c:pt idx="3">
                  <c:v>0.35</c:v>
                </c:pt>
                <c:pt idx="4">
                  <c:v>0.24</c:v>
                </c:pt>
              </c:numCache>
            </c:numRef>
          </c:val>
          <c:extLst>
            <c:ext xmlns:c16="http://schemas.microsoft.com/office/drawing/2014/chart" uri="{C3380CC4-5D6E-409C-BE32-E72D297353CC}">
              <c16:uniqueId val="{00000003-7544-4161-9AF6-8DD3CA49863D}"/>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2"/>
            <c:invertIfNegative val="0"/>
            <c:bubble3D val="0"/>
            <c:extLst>
              <c:ext xmlns:c16="http://schemas.microsoft.com/office/drawing/2014/chart" uri="{C3380CC4-5D6E-409C-BE32-E72D297353CC}">
                <c16:uniqueId val="{00000000-CE5A-4509-98B3-F476504F2852}"/>
              </c:ext>
            </c:extLst>
          </c:dPt>
          <c:dPt>
            <c:idx val="3"/>
            <c:invertIfNegative val="0"/>
            <c:bubble3D val="0"/>
            <c:extLst>
              <c:ext xmlns:c16="http://schemas.microsoft.com/office/drawing/2014/chart" uri="{C3380CC4-5D6E-409C-BE32-E72D297353CC}">
                <c16:uniqueId val="{00000001-CE5A-4509-98B3-F476504F2852}"/>
              </c:ext>
            </c:extLst>
          </c:dPt>
          <c:dPt>
            <c:idx val="4"/>
            <c:invertIfNegative val="0"/>
            <c:bubble3D val="0"/>
            <c:extLst>
              <c:ext xmlns:c16="http://schemas.microsoft.com/office/drawing/2014/chart" uri="{C3380CC4-5D6E-409C-BE32-E72D297353CC}">
                <c16:uniqueId val="{00000002-CE5A-4509-98B3-F476504F2852}"/>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Not at all happy</c:v>
                </c:pt>
                <c:pt idx="1">
                  <c:v>Not happy</c:v>
                </c:pt>
                <c:pt idx="2">
                  <c:v>Okay</c:v>
                </c:pt>
                <c:pt idx="3">
                  <c:v>Happy</c:v>
                </c:pt>
                <c:pt idx="4">
                  <c:v>Very happy</c:v>
                </c:pt>
              </c:strCache>
            </c:strRef>
          </c:cat>
          <c:val>
            <c:numRef>
              <c:f>Sheet1!$D$2:$D$6</c:f>
              <c:numCache>
                <c:formatCode>0%</c:formatCode>
                <c:ptCount val="5"/>
                <c:pt idx="0">
                  <c:v>7.0000000000000007E-2</c:v>
                </c:pt>
                <c:pt idx="1">
                  <c:v>0.11</c:v>
                </c:pt>
                <c:pt idx="2">
                  <c:v>0.26</c:v>
                </c:pt>
                <c:pt idx="3">
                  <c:v>0.36</c:v>
                </c:pt>
                <c:pt idx="4">
                  <c:v>0.2</c:v>
                </c:pt>
              </c:numCache>
            </c:numRef>
          </c:val>
          <c:extLst>
            <c:ext xmlns:c16="http://schemas.microsoft.com/office/drawing/2014/chart" uri="{C3380CC4-5D6E-409C-BE32-E72D297353CC}">
              <c16:uniqueId val="{00000004-01D6-4C2D-86A9-E16916DB50E0}"/>
            </c:ext>
          </c:extLst>
        </c:ser>
        <c:dLbls>
          <c:showLegendKey val="0"/>
          <c:showVal val="1"/>
          <c:showCatName val="0"/>
          <c:showSerName val="0"/>
          <c:showPercent val="0"/>
          <c:showBubbleSize val="0"/>
        </c:dLbls>
        <c:gapWidth val="80"/>
        <c:overlap val="-12"/>
        <c:axId val="497142512"/>
        <c:axId val="497146040"/>
        <c:extLst/>
      </c:barChart>
      <c:valAx>
        <c:axId val="49714604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2512"/>
        <c:crosses val="autoZero"/>
        <c:crossBetween val="between"/>
      </c:valAx>
      <c:catAx>
        <c:axId val="4971425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604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067785940714626"/>
          <c:y val="0.15003136374412807"/>
          <c:w val="0.62597039765312701"/>
          <c:h val="0.6538867835281506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don’t want to say</c:v>
                </c:pt>
                <c:pt idx="1">
                  <c:v>Not at all</c:v>
                </c:pt>
                <c:pt idx="2">
                  <c:v>Sometimes </c:v>
                </c:pt>
                <c:pt idx="3">
                  <c:v>A lot of the time</c:v>
                </c:pt>
                <c:pt idx="4">
                  <c:v>Always</c:v>
                </c:pt>
              </c:strCache>
            </c:strRef>
          </c:cat>
          <c:val>
            <c:numRef>
              <c:f>Sheet1!$B$2:$B$6</c:f>
              <c:numCache>
                <c:formatCode>0%</c:formatCode>
                <c:ptCount val="5"/>
                <c:pt idx="0">
                  <c:v>0.04</c:v>
                </c:pt>
                <c:pt idx="1">
                  <c:v>0.26</c:v>
                </c:pt>
                <c:pt idx="2">
                  <c:v>0.44</c:v>
                </c:pt>
                <c:pt idx="3">
                  <c:v>0.18</c:v>
                </c:pt>
                <c:pt idx="4">
                  <c:v>0.08</c:v>
                </c:pt>
              </c:numCache>
            </c:numRef>
          </c:val>
          <c:extLst>
            <c:ext xmlns:c16="http://schemas.microsoft.com/office/drawing/2014/chart" uri="{C3380CC4-5D6E-409C-BE32-E72D297353CC}">
              <c16:uniqueId val="{00000003-7CEB-4BEB-98A4-3E9E23A93F27}"/>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129-4647-AE00-9F9D644B910C}"/>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don’t want to say</c:v>
                </c:pt>
                <c:pt idx="1">
                  <c:v>Not at all</c:v>
                </c:pt>
                <c:pt idx="2">
                  <c:v>Sometimes </c:v>
                </c:pt>
                <c:pt idx="3">
                  <c:v>A lot of the time</c:v>
                </c:pt>
                <c:pt idx="4">
                  <c:v>Always</c:v>
                </c:pt>
              </c:strCache>
            </c:strRef>
          </c:cat>
          <c:val>
            <c:numRef>
              <c:f>Sheet1!$C$2:$C$6</c:f>
              <c:numCache>
                <c:formatCode>0%</c:formatCode>
                <c:ptCount val="5"/>
                <c:pt idx="0">
                  <c:v>0.03</c:v>
                </c:pt>
                <c:pt idx="1">
                  <c:v>0.26</c:v>
                </c:pt>
                <c:pt idx="2">
                  <c:v>0.43</c:v>
                </c:pt>
                <c:pt idx="3">
                  <c:v>0.2</c:v>
                </c:pt>
                <c:pt idx="4">
                  <c:v>7.0000000000000007E-2</c:v>
                </c:pt>
              </c:numCache>
            </c:numRef>
          </c:val>
          <c:extLst>
            <c:ext xmlns:c16="http://schemas.microsoft.com/office/drawing/2014/chart" uri="{C3380CC4-5D6E-409C-BE32-E72D297353CC}">
              <c16:uniqueId val="{00000000-651E-46ED-AD33-279F352F74B7}"/>
            </c:ext>
          </c:extLst>
        </c:ser>
        <c:ser>
          <c:idx val="2"/>
          <c:order val="2"/>
          <c:tx>
            <c:strRef>
              <c:f>Sheet1!$D$1</c:f>
              <c:strCache>
                <c:ptCount val="1"/>
                <c:pt idx="0">
                  <c:v>2021</c:v>
                </c:pt>
              </c:strCache>
            </c:strRef>
          </c:tx>
          <c:spPr>
            <a:solidFill>
              <a:schemeClr val="accent5">
                <a:lumMod val="50000"/>
              </a:schemeClr>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I don’t want to say</c:v>
                </c:pt>
                <c:pt idx="1">
                  <c:v>Not at all</c:v>
                </c:pt>
                <c:pt idx="2">
                  <c:v>Sometimes </c:v>
                </c:pt>
                <c:pt idx="3">
                  <c:v>A lot of the time</c:v>
                </c:pt>
                <c:pt idx="4">
                  <c:v>Always</c:v>
                </c:pt>
              </c:strCache>
            </c:strRef>
          </c:cat>
          <c:val>
            <c:numRef>
              <c:f>Sheet1!$D$2:$D$6</c:f>
              <c:numCache>
                <c:formatCode>0%</c:formatCode>
                <c:ptCount val="5"/>
                <c:pt idx="0">
                  <c:v>5.1724137931034503E-2</c:v>
                </c:pt>
                <c:pt idx="1">
                  <c:v>0.23</c:v>
                </c:pt>
                <c:pt idx="2">
                  <c:v>0.43</c:v>
                </c:pt>
                <c:pt idx="3">
                  <c:v>0.21</c:v>
                </c:pt>
                <c:pt idx="4">
                  <c:v>7.5431034482758605E-2</c:v>
                </c:pt>
              </c:numCache>
            </c:numRef>
          </c:val>
          <c:extLst>
            <c:ext xmlns:c16="http://schemas.microsoft.com/office/drawing/2014/chart" uri="{C3380CC4-5D6E-409C-BE32-E72D297353CC}">
              <c16:uniqueId val="{00000000-A98C-4214-845B-E8EF7760A5C8}"/>
            </c:ext>
          </c:extLst>
        </c:ser>
        <c:dLbls>
          <c:showLegendKey val="0"/>
          <c:showVal val="1"/>
          <c:showCatName val="0"/>
          <c:showSerName val="0"/>
          <c:showPercent val="0"/>
          <c:showBubbleSize val="0"/>
        </c:dLbls>
        <c:gapWidth val="80"/>
        <c:overlap val="-12"/>
        <c:axId val="493368944"/>
        <c:axId val="493370512"/>
        <c:extLst/>
      </c:barChart>
      <c:valAx>
        <c:axId val="4933705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68944"/>
        <c:crosses val="autoZero"/>
        <c:crossBetween val="between"/>
      </c:valAx>
      <c:catAx>
        <c:axId val="49336894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7051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7253122043351141"/>
          <c:y val="0.14743229855562498"/>
          <c:w val="0.62922645173682001"/>
          <c:h val="0.66773770970187363"/>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Sheet1!$B$2:$B$5</c:f>
              <c:numCache>
                <c:formatCode>0%</c:formatCode>
                <c:ptCount val="4"/>
                <c:pt idx="0">
                  <c:v>0.12</c:v>
                </c:pt>
                <c:pt idx="1">
                  <c:v>0.7</c:v>
                </c:pt>
                <c:pt idx="2">
                  <c:v>0.05</c:v>
                </c:pt>
                <c:pt idx="3">
                  <c:v>0.16</c:v>
                </c:pt>
              </c:numCache>
            </c:numRef>
          </c:val>
          <c:extLst>
            <c:ext xmlns:c16="http://schemas.microsoft.com/office/drawing/2014/chart" uri="{C3380CC4-5D6E-409C-BE32-E72D297353CC}">
              <c16:uniqueId val="{00000002-2C79-4518-8975-57064C961A49}"/>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Sheet1!$C$2:$C$5</c:f>
              <c:numCache>
                <c:formatCode>0%</c:formatCode>
                <c:ptCount val="4"/>
                <c:pt idx="0">
                  <c:v>0.11</c:v>
                </c:pt>
                <c:pt idx="1">
                  <c:v>0.71</c:v>
                </c:pt>
                <c:pt idx="2">
                  <c:v>0.06</c:v>
                </c:pt>
                <c:pt idx="3">
                  <c:v>0.17</c:v>
                </c:pt>
              </c:numCache>
            </c:numRef>
          </c:val>
          <c:extLst>
            <c:ext xmlns:c16="http://schemas.microsoft.com/office/drawing/2014/chart" uri="{C3380CC4-5D6E-409C-BE32-E72D297353CC}">
              <c16:uniqueId val="{00000002-0075-4606-978D-6E879C4AC07E}"/>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extLst>
              <c:ext xmlns:c16="http://schemas.microsoft.com/office/drawing/2014/chart" uri="{C3380CC4-5D6E-409C-BE32-E72D297353CC}">
                <c16:uniqueId val="{00000000-03E0-4C0D-AE00-8D70CC921C15}"/>
              </c:ext>
            </c:extLst>
          </c:dPt>
          <c:dPt>
            <c:idx val="3"/>
            <c:invertIfNegative val="0"/>
            <c:bubble3D val="0"/>
            <c:extLst>
              <c:ext xmlns:c16="http://schemas.microsoft.com/office/drawing/2014/chart" uri="{C3380CC4-5D6E-409C-BE32-E72D297353CC}">
                <c16:uniqueId val="{00000001-03E0-4C0D-AE00-8D70CC921C15}"/>
              </c:ext>
            </c:extLst>
          </c:dPt>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Neither of these</c:v>
                </c:pt>
                <c:pt idx="2">
                  <c:v>Violence (hitting, punching, slapping)</c:v>
                </c:pt>
                <c:pt idx="3">
                  <c:v>Shouting and arguing that frightened you</c:v>
                </c:pt>
              </c:strCache>
            </c:strRef>
          </c:cat>
          <c:val>
            <c:numRef>
              <c:f>Sheet1!$D$2:$D$5</c:f>
              <c:numCache>
                <c:formatCode>0%</c:formatCode>
                <c:ptCount val="4"/>
                <c:pt idx="0">
                  <c:v>0.1</c:v>
                </c:pt>
                <c:pt idx="1">
                  <c:v>0.74</c:v>
                </c:pt>
                <c:pt idx="2">
                  <c:v>0.04</c:v>
                </c:pt>
                <c:pt idx="3">
                  <c:v>0.16</c:v>
                </c:pt>
              </c:numCache>
            </c:numRef>
          </c:val>
          <c:extLst>
            <c:ext xmlns:c16="http://schemas.microsoft.com/office/drawing/2014/chart" uri="{C3380CC4-5D6E-409C-BE32-E72D297353CC}">
              <c16:uniqueId val="{00000003-2758-456A-8704-CDC15290E7D9}"/>
            </c:ext>
          </c:extLst>
        </c:ser>
        <c:dLbls>
          <c:dLblPos val="outEnd"/>
          <c:showLegendKey val="0"/>
          <c:showVal val="1"/>
          <c:showCatName val="0"/>
          <c:showSerName val="0"/>
          <c:showPercent val="0"/>
          <c:showBubbleSize val="0"/>
        </c:dLbls>
        <c:gapWidth val="100"/>
        <c:overlap val="-12"/>
        <c:axId val="448291720"/>
        <c:axId val="448294856"/>
      </c:barChart>
      <c:valAx>
        <c:axId val="44829485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8291720"/>
        <c:crosses val="autoZero"/>
        <c:crossBetween val="between"/>
      </c:valAx>
      <c:catAx>
        <c:axId val="44829172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448294856"/>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Entry>
      <c:legendEntry>
        <c:idx val="2"/>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797264800309106"/>
          <c:y val="9.7572170175749623E-2"/>
          <c:w val="0.80589650267406976"/>
          <c:h val="0.7886687815126211"/>
        </c:manualLayout>
      </c:layout>
      <c:barChart>
        <c:barDir val="bar"/>
        <c:grouping val="percentStacked"/>
        <c:varyColors val="0"/>
        <c:ser>
          <c:idx val="0"/>
          <c:order val="0"/>
          <c:tx>
            <c:strRef>
              <c:f>Sheet1!$B$1</c:f>
              <c:strCache>
                <c:ptCount val="1"/>
                <c:pt idx="0">
                  <c:v>Always</c:v>
                </c:pt>
              </c:strCache>
            </c:strRef>
          </c:tx>
          <c:spPr>
            <a:solidFill>
              <a:schemeClr val="accent5">
                <a:lumMod val="75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Sheet1!$B$2:$B$6</c:f>
              <c:numCache>
                <c:formatCode>0%</c:formatCode>
                <c:ptCount val="5"/>
                <c:pt idx="0">
                  <c:v>0.04</c:v>
                </c:pt>
                <c:pt idx="1">
                  <c:v>0.13</c:v>
                </c:pt>
                <c:pt idx="2">
                  <c:v>0.14000000000000001</c:v>
                </c:pt>
                <c:pt idx="3">
                  <c:v>0.06</c:v>
                </c:pt>
                <c:pt idx="4">
                  <c:v>0.2</c:v>
                </c:pt>
              </c:numCache>
            </c:numRef>
          </c:val>
          <c:extLst>
            <c:ext xmlns:c16="http://schemas.microsoft.com/office/drawing/2014/chart" uri="{C3380CC4-5D6E-409C-BE32-E72D297353CC}">
              <c16:uniqueId val="{00000000-CDB9-4434-9337-947DD3466FA2}"/>
            </c:ext>
          </c:extLst>
        </c:ser>
        <c:ser>
          <c:idx val="1"/>
          <c:order val="1"/>
          <c:tx>
            <c:strRef>
              <c:f>Sheet1!$C$1</c:f>
              <c:strCache>
                <c:ptCount val="1"/>
                <c:pt idx="0">
                  <c:v>Usually</c:v>
                </c:pt>
              </c:strCache>
            </c:strRef>
          </c:tx>
          <c:spPr>
            <a:solidFill>
              <a:srgbClr val="00B0F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Sheet1!$C$2:$C$6</c:f>
              <c:numCache>
                <c:formatCode>0%</c:formatCode>
                <c:ptCount val="5"/>
                <c:pt idx="0">
                  <c:v>0.09</c:v>
                </c:pt>
                <c:pt idx="1">
                  <c:v>0.18</c:v>
                </c:pt>
                <c:pt idx="2">
                  <c:v>0.23</c:v>
                </c:pt>
                <c:pt idx="3">
                  <c:v>0.31</c:v>
                </c:pt>
                <c:pt idx="4">
                  <c:v>0.31</c:v>
                </c:pt>
              </c:numCache>
            </c:numRef>
          </c:val>
          <c:extLst>
            <c:ext xmlns:c16="http://schemas.microsoft.com/office/drawing/2014/chart" uri="{C3380CC4-5D6E-409C-BE32-E72D297353CC}">
              <c16:uniqueId val="{00000001-CDB9-4434-9337-947DD3466FA2}"/>
            </c:ext>
          </c:extLst>
        </c:ser>
        <c:ser>
          <c:idx val="2"/>
          <c:order val="2"/>
          <c:tx>
            <c:strRef>
              <c:f>Sheet1!$D$1</c:f>
              <c:strCache>
                <c:ptCount val="1"/>
                <c:pt idx="0">
                  <c:v>Sometimes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Sheet1!$D$2:$D$6</c:f>
              <c:numCache>
                <c:formatCode>0%</c:formatCode>
                <c:ptCount val="5"/>
                <c:pt idx="0">
                  <c:v>0.28999999999999998</c:v>
                </c:pt>
                <c:pt idx="1">
                  <c:v>0.4</c:v>
                </c:pt>
                <c:pt idx="2">
                  <c:v>0.4</c:v>
                </c:pt>
                <c:pt idx="3">
                  <c:v>0.45</c:v>
                </c:pt>
                <c:pt idx="4">
                  <c:v>0.31</c:v>
                </c:pt>
              </c:numCache>
            </c:numRef>
          </c:val>
          <c:extLst>
            <c:ext xmlns:c16="http://schemas.microsoft.com/office/drawing/2014/chart" uri="{C3380CC4-5D6E-409C-BE32-E72D297353CC}">
              <c16:uniqueId val="{00000002-CDB9-4434-9337-947DD3466FA2}"/>
            </c:ext>
          </c:extLst>
        </c:ser>
        <c:ser>
          <c:idx val="3"/>
          <c:order val="3"/>
          <c:tx>
            <c:strRef>
              <c:f>Sheet1!$E$1</c:f>
              <c:strCache>
                <c:ptCount val="1"/>
                <c:pt idx="0">
                  <c:v>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 I might feel something else</c:v>
                </c:pt>
                <c:pt idx="1">
                  <c:v>I get upset and feel bad for ages</c:v>
                </c:pt>
                <c:pt idx="2">
                  <c:v>I'm calm and can carry on</c:v>
                </c:pt>
                <c:pt idx="3">
                  <c:v>I might feel a bit bad but soon forget about it</c:v>
                </c:pt>
                <c:pt idx="4">
                  <c:v>I learn from it for next time</c:v>
                </c:pt>
              </c:strCache>
            </c:strRef>
          </c:cat>
          <c:val>
            <c:numRef>
              <c:f>Sheet1!$E$2:$E$6</c:f>
              <c:numCache>
                <c:formatCode>0%</c:formatCode>
                <c:ptCount val="5"/>
                <c:pt idx="0">
                  <c:v>0.57999999999999996</c:v>
                </c:pt>
                <c:pt idx="1">
                  <c:v>0.28999999999999998</c:v>
                </c:pt>
                <c:pt idx="2">
                  <c:v>0.23</c:v>
                </c:pt>
                <c:pt idx="3">
                  <c:v>0.18</c:v>
                </c:pt>
                <c:pt idx="4">
                  <c:v>0.18</c:v>
                </c:pt>
              </c:numCache>
            </c:numRef>
          </c:val>
          <c:extLst>
            <c:ext xmlns:c16="http://schemas.microsoft.com/office/drawing/2014/chart" uri="{C3380CC4-5D6E-409C-BE32-E72D297353CC}">
              <c16:uniqueId val="{00000003-CDB9-4434-9337-947DD3466FA2}"/>
            </c:ext>
          </c:extLst>
        </c:ser>
        <c:dLbls>
          <c:showLegendKey val="0"/>
          <c:showVal val="0"/>
          <c:showCatName val="0"/>
          <c:showSerName val="0"/>
          <c:showPercent val="0"/>
          <c:showBubbleSize val="0"/>
        </c:dLbls>
        <c:gapWidth val="70"/>
        <c:overlap val="100"/>
        <c:axId val="448292112"/>
        <c:axId val="448295640"/>
      </c:barChart>
      <c:catAx>
        <c:axId val="4482921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8295640"/>
        <c:crosses val="autoZero"/>
        <c:auto val="1"/>
        <c:lblAlgn val="ctr"/>
        <c:lblOffset val="100"/>
        <c:noMultiLvlLbl val="0"/>
      </c:catAx>
      <c:valAx>
        <c:axId val="448295640"/>
        <c:scaling>
          <c:orientation val="minMax"/>
        </c:scaling>
        <c:delete val="0"/>
        <c:axPos val="b"/>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8292112"/>
        <c:crosses val="autoZero"/>
        <c:crossBetween val="between"/>
        <c:majorUnit val="0.1"/>
      </c:valAx>
      <c:spPr>
        <a:noFill/>
        <a:ln>
          <a:noFill/>
        </a:ln>
        <a:effectLst/>
      </c:spPr>
    </c:plotArea>
    <c:legend>
      <c:legendPos val="b"/>
      <c:layout>
        <c:manualLayout>
          <c:xMode val="edge"/>
          <c:yMode val="edge"/>
          <c:x val="0.38479011399545859"/>
          <c:y val="0.94837150580287943"/>
          <c:w val="0.29968484089730135"/>
          <c:h val="5.1628494197120615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sz="1200">
          <a:latin typeface="Calibri" panose="020F0502020204030204" pitchFamily="34" charset="0"/>
          <a:cs typeface="DINPro" panose="020B0504020101020102" pitchFamily="34" charset="0"/>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0568889297374455"/>
          <c:y val="0.14457503875944575"/>
          <c:w val="0.53509570776465909"/>
          <c:h val="0.66773770970187363"/>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0.5</c:v>
                </c:pt>
                <c:pt idx="1">
                  <c:v>0.5</c:v>
                </c:pt>
              </c:numCache>
            </c:numRef>
          </c:val>
          <c:extLst>
            <c:ext xmlns:c16="http://schemas.microsoft.com/office/drawing/2014/chart" uri="{C3380CC4-5D6E-409C-BE32-E72D297353CC}">
              <c16:uniqueId val="{00000002-9AC6-4431-BAF3-C3B364D38517}"/>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0.52</c:v>
                </c:pt>
                <c:pt idx="1">
                  <c:v>0.48</c:v>
                </c:pt>
              </c:numCache>
            </c:numRef>
          </c:val>
          <c:extLst>
            <c:ext xmlns:c16="http://schemas.microsoft.com/office/drawing/2014/chart" uri="{C3380CC4-5D6E-409C-BE32-E72D297353CC}">
              <c16:uniqueId val="{00000000-1C00-4D84-B4E1-D7FB6A974815}"/>
            </c:ext>
          </c:extLst>
        </c:ser>
        <c:dLbls>
          <c:dLblPos val="outEnd"/>
          <c:showLegendKey val="0"/>
          <c:showVal val="1"/>
          <c:showCatName val="0"/>
          <c:showSerName val="0"/>
          <c:showPercent val="0"/>
          <c:showBubbleSize val="0"/>
        </c:dLbls>
        <c:gapWidth val="100"/>
        <c:overlap val="-25"/>
        <c:axId val="491756512"/>
        <c:axId val="491753768"/>
      </c:barChart>
      <c:valAx>
        <c:axId val="491753768"/>
        <c:scaling>
          <c:orientation val="minMax"/>
          <c:min val="0"/>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491756512"/>
        <c:crosses val="autoZero"/>
        <c:crossBetween val="between"/>
      </c:valAx>
      <c:catAx>
        <c:axId val="4917565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crossAx val="491753768"/>
        <c:crosses val="autoZero"/>
        <c:auto val="1"/>
        <c:lblAlgn val="ctr"/>
        <c:lblOffset val="100"/>
        <c:noMultiLvlLbl val="0"/>
      </c:catAx>
      <c:spPr>
        <a:noFill/>
        <a:ln>
          <a:noFill/>
        </a:ln>
        <a:effectLst/>
      </c:spPr>
    </c:plotArea>
    <c:legend>
      <c:legendPos val="b"/>
      <c:layout>
        <c:manualLayout>
          <c:xMode val="edge"/>
          <c:yMode val="edge"/>
          <c:x val="0.43880872359575496"/>
          <c:y val="0.89689953682152979"/>
          <c:w val="0.19726147685749842"/>
          <c:h val="5.1668686665063267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415940609658288"/>
          <c:y val="5.1174516324167509E-2"/>
          <c:w val="0.68970977864090921"/>
          <c:h val="0.80820463576591894"/>
        </c:manualLayout>
      </c:layout>
      <c:barChart>
        <c:barDir val="bar"/>
        <c:grouping val="percentStacked"/>
        <c:varyColors val="0"/>
        <c:ser>
          <c:idx val="0"/>
          <c:order val="0"/>
          <c:tx>
            <c:strRef>
              <c:f>Sheet1!$B$1</c:f>
              <c:strCache>
                <c:ptCount val="1"/>
                <c:pt idx="0">
                  <c:v>Always</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Sheet1!$B$2:$B$10</c:f>
              <c:numCache>
                <c:formatCode>0%</c:formatCode>
                <c:ptCount val="9"/>
                <c:pt idx="0">
                  <c:v>0.05</c:v>
                </c:pt>
                <c:pt idx="1">
                  <c:v>7.0000000000000007E-2</c:v>
                </c:pt>
                <c:pt idx="2">
                  <c:v>0.1</c:v>
                </c:pt>
                <c:pt idx="3">
                  <c:v>0.14000000000000001</c:v>
                </c:pt>
                <c:pt idx="4">
                  <c:v>0.09</c:v>
                </c:pt>
                <c:pt idx="5">
                  <c:v>0.08</c:v>
                </c:pt>
                <c:pt idx="6">
                  <c:v>0.09</c:v>
                </c:pt>
                <c:pt idx="7">
                  <c:v>0.16</c:v>
                </c:pt>
                <c:pt idx="8">
                  <c:v>0.2</c:v>
                </c:pt>
              </c:numCache>
            </c:numRef>
          </c:val>
          <c:extLst>
            <c:ext xmlns:c16="http://schemas.microsoft.com/office/drawing/2014/chart" uri="{C3380CC4-5D6E-409C-BE32-E72D297353CC}">
              <c16:uniqueId val="{00000000-CD65-4DCE-81F9-AB2724F21093}"/>
            </c:ext>
          </c:extLst>
        </c:ser>
        <c:ser>
          <c:idx val="1"/>
          <c:order val="1"/>
          <c:tx>
            <c:strRef>
              <c:f>Sheet1!$C$1</c:f>
              <c:strCache>
                <c:ptCount val="1"/>
                <c:pt idx="0">
                  <c:v>Usually</c:v>
                </c:pt>
              </c:strCache>
            </c:strRef>
          </c:tx>
          <c:spPr>
            <a:solidFill>
              <a:srgbClr val="00B0F0"/>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Sheet1!$C$2:$C$10</c:f>
              <c:numCache>
                <c:formatCode>0%</c:formatCode>
                <c:ptCount val="9"/>
                <c:pt idx="0">
                  <c:v>7.0000000000000007E-2</c:v>
                </c:pt>
                <c:pt idx="1">
                  <c:v>0.16</c:v>
                </c:pt>
                <c:pt idx="2">
                  <c:v>0.19</c:v>
                </c:pt>
                <c:pt idx="3">
                  <c:v>0.17</c:v>
                </c:pt>
                <c:pt idx="4">
                  <c:v>0.23</c:v>
                </c:pt>
                <c:pt idx="5">
                  <c:v>0.25</c:v>
                </c:pt>
                <c:pt idx="6">
                  <c:v>0.35</c:v>
                </c:pt>
                <c:pt idx="7">
                  <c:v>0.35</c:v>
                </c:pt>
                <c:pt idx="8">
                  <c:v>0.37</c:v>
                </c:pt>
              </c:numCache>
            </c:numRef>
          </c:val>
          <c:extLst>
            <c:ext xmlns:c16="http://schemas.microsoft.com/office/drawing/2014/chart" uri="{C3380CC4-5D6E-409C-BE32-E72D297353CC}">
              <c16:uniqueId val="{00000001-CD65-4DCE-81F9-AB2724F21093}"/>
            </c:ext>
          </c:extLst>
        </c:ser>
        <c:ser>
          <c:idx val="2"/>
          <c:order val="2"/>
          <c:tx>
            <c:strRef>
              <c:f>Sheet1!$D$1</c:f>
              <c:strCache>
                <c:ptCount val="1"/>
                <c:pt idx="0">
                  <c:v>Sometimes</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Sheet1!$D$2:$D$10</c:f>
              <c:numCache>
                <c:formatCode>0%</c:formatCode>
                <c:ptCount val="9"/>
                <c:pt idx="0">
                  <c:v>0.35</c:v>
                </c:pt>
                <c:pt idx="1">
                  <c:v>0.52</c:v>
                </c:pt>
                <c:pt idx="2">
                  <c:v>0.51</c:v>
                </c:pt>
                <c:pt idx="3">
                  <c:v>0.39</c:v>
                </c:pt>
                <c:pt idx="4">
                  <c:v>0.51</c:v>
                </c:pt>
                <c:pt idx="5">
                  <c:v>0.46</c:v>
                </c:pt>
                <c:pt idx="6">
                  <c:v>0.44</c:v>
                </c:pt>
                <c:pt idx="7">
                  <c:v>0.37</c:v>
                </c:pt>
                <c:pt idx="8">
                  <c:v>0.35</c:v>
                </c:pt>
              </c:numCache>
            </c:numRef>
          </c:val>
          <c:extLst>
            <c:ext xmlns:c16="http://schemas.microsoft.com/office/drawing/2014/chart" uri="{C3380CC4-5D6E-409C-BE32-E72D297353CC}">
              <c16:uniqueId val="{00000002-CD65-4DCE-81F9-AB2724F21093}"/>
            </c:ext>
          </c:extLst>
        </c:ser>
        <c:ser>
          <c:idx val="3"/>
          <c:order val="3"/>
          <c:tx>
            <c:strRef>
              <c:f>Sheet1!$E$1</c:f>
              <c:strCache>
                <c:ptCount val="1"/>
                <c:pt idx="0">
                  <c:v>Never</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lgn="ctr">
                  <a:defRPr sz="1200" b="0" i="0" u="none" strike="noStrike" kern="1200" baseline="0">
                    <a:solidFill>
                      <a:schemeClr val="bg1"/>
                    </a:solidFill>
                    <a:latin typeface="+mn-lt"/>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Sheet1!$E$2:$E$10</c:f>
              <c:numCache>
                <c:formatCode>0%</c:formatCode>
                <c:ptCount val="9"/>
                <c:pt idx="0">
                  <c:v>0.53</c:v>
                </c:pt>
                <c:pt idx="1">
                  <c:v>0.25</c:v>
                </c:pt>
                <c:pt idx="2">
                  <c:v>0.21</c:v>
                </c:pt>
                <c:pt idx="3">
                  <c:v>0.3</c:v>
                </c:pt>
                <c:pt idx="4">
                  <c:v>0.17</c:v>
                </c:pt>
                <c:pt idx="5">
                  <c:v>0.21</c:v>
                </c:pt>
                <c:pt idx="6">
                  <c:v>0.12</c:v>
                </c:pt>
                <c:pt idx="7">
                  <c:v>0.12</c:v>
                </c:pt>
                <c:pt idx="8">
                  <c:v>0.09</c:v>
                </c:pt>
              </c:numCache>
            </c:numRef>
          </c:val>
          <c:extLst>
            <c:ext xmlns:c16="http://schemas.microsoft.com/office/drawing/2014/chart" uri="{C3380CC4-5D6E-409C-BE32-E72D297353CC}">
              <c16:uniqueId val="{00000003-CD65-4DCE-81F9-AB2724F21093}"/>
            </c:ext>
          </c:extLst>
        </c:ser>
        <c:dLbls>
          <c:showLegendKey val="0"/>
          <c:showVal val="0"/>
          <c:showCatName val="0"/>
          <c:showSerName val="0"/>
          <c:showPercent val="0"/>
          <c:showBubbleSize val="0"/>
        </c:dLbls>
        <c:gapWidth val="80"/>
        <c:overlap val="100"/>
        <c:axId val="491754160"/>
        <c:axId val="491751416"/>
      </c:barChart>
      <c:catAx>
        <c:axId val="49175416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751416"/>
        <c:crosses val="autoZero"/>
        <c:auto val="1"/>
        <c:lblAlgn val="ctr"/>
        <c:lblOffset val="100"/>
        <c:noMultiLvlLbl val="0"/>
      </c:catAx>
      <c:valAx>
        <c:axId val="491751416"/>
        <c:scaling>
          <c:orientation val="minMax"/>
        </c:scaling>
        <c:delete val="0"/>
        <c:axPos val="b"/>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754160"/>
        <c:crosses val="autoZero"/>
        <c:crossBetween val="between"/>
        <c:majorUnit val="0.1"/>
      </c:valAx>
      <c:spPr>
        <a:noFill/>
        <a:ln>
          <a:noFill/>
        </a:ln>
        <a:effectLst/>
      </c:spPr>
    </c:plotArea>
    <c:legend>
      <c:legendPos val="b"/>
      <c:layout>
        <c:manualLayout>
          <c:xMode val="edge"/>
          <c:yMode val="edge"/>
          <c:x val="0.36229072558550568"/>
          <c:y val="0.93537554795571509"/>
          <c:w val="0.36479294477110963"/>
          <c:h val="4.9972561354311558E-2"/>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82906541911656761"/>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Sheet1!$B$2:$B$6</c:f>
              <c:numCache>
                <c:formatCode>0%</c:formatCode>
                <c:ptCount val="5"/>
                <c:pt idx="0">
                  <c:v>0.27</c:v>
                </c:pt>
                <c:pt idx="1">
                  <c:v>0.31</c:v>
                </c:pt>
                <c:pt idx="2">
                  <c:v>0.7</c:v>
                </c:pt>
                <c:pt idx="3">
                  <c:v>0.72</c:v>
                </c:pt>
                <c:pt idx="4">
                  <c:v>0.78</c:v>
                </c:pt>
              </c:numCache>
            </c:numRef>
          </c:val>
          <c:extLst>
            <c:ext xmlns:c16="http://schemas.microsoft.com/office/drawing/2014/chart" uri="{C3380CC4-5D6E-409C-BE32-E72D297353CC}">
              <c16:uniqueId val="{00000000-E142-408B-9AB8-5F9500F1071C}"/>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Sheet1!$C$2:$C$6</c:f>
              <c:numCache>
                <c:formatCode>0%</c:formatCode>
                <c:ptCount val="5"/>
                <c:pt idx="0">
                  <c:v>0.27</c:v>
                </c:pt>
                <c:pt idx="1">
                  <c:v>0.34</c:v>
                </c:pt>
                <c:pt idx="2">
                  <c:v>0.72</c:v>
                </c:pt>
                <c:pt idx="3">
                  <c:v>0.77</c:v>
                </c:pt>
                <c:pt idx="4">
                  <c:v>0.8</c:v>
                </c:pt>
              </c:numCache>
            </c:numRef>
          </c:val>
          <c:extLst>
            <c:ext xmlns:c16="http://schemas.microsoft.com/office/drawing/2014/chart" uri="{C3380CC4-5D6E-409C-BE32-E72D297353CC}">
              <c16:uniqueId val="{00000001-38EE-4F27-9584-C27828557BCA}"/>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in Doncaster town centre</c:v>
                </c:pt>
                <c:pt idx="1">
                  <c:v>Your safety when going out after dark</c:v>
                </c:pt>
                <c:pt idx="2">
                  <c:v>Your safety at school</c:v>
                </c:pt>
                <c:pt idx="3">
                  <c:v>Your safety when going to and from school</c:v>
                </c:pt>
                <c:pt idx="4">
                  <c:v>Your safety when going out during the day</c:v>
                </c:pt>
              </c:strCache>
            </c:strRef>
          </c:cat>
          <c:val>
            <c:numRef>
              <c:f>Sheet1!$D$2:$D$6</c:f>
              <c:numCache>
                <c:formatCode>0%</c:formatCode>
                <c:ptCount val="5"/>
                <c:pt idx="0">
                  <c:v>0.34</c:v>
                </c:pt>
                <c:pt idx="1">
                  <c:v>0.31</c:v>
                </c:pt>
                <c:pt idx="2">
                  <c:v>0.78</c:v>
                </c:pt>
                <c:pt idx="3">
                  <c:v>0.76</c:v>
                </c:pt>
                <c:pt idx="4">
                  <c:v>0.78</c:v>
                </c:pt>
              </c:numCache>
            </c:numRef>
          </c:val>
          <c:extLst>
            <c:ext xmlns:c16="http://schemas.microsoft.com/office/drawing/2014/chart" uri="{C3380CC4-5D6E-409C-BE32-E72D297353CC}">
              <c16:uniqueId val="{00000002-38EE-4F27-9584-C27828557BCA}"/>
            </c:ext>
          </c:extLst>
        </c:ser>
        <c:dLbls>
          <c:showLegendKey val="0"/>
          <c:showVal val="0"/>
          <c:showCatName val="0"/>
          <c:showSerName val="0"/>
          <c:showPercent val="0"/>
          <c:showBubbleSize val="0"/>
        </c:dLbls>
        <c:gapWidth val="80"/>
        <c:overlap val="-12"/>
        <c:axId val="436947208"/>
        <c:axId val="436946032"/>
      </c:barChart>
      <c:catAx>
        <c:axId val="4369472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6032"/>
        <c:crosses val="autoZero"/>
        <c:auto val="1"/>
        <c:lblAlgn val="ctr"/>
        <c:lblOffset val="100"/>
        <c:noMultiLvlLbl val="0"/>
      </c:catAx>
      <c:valAx>
        <c:axId val="436946032"/>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720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5415940609658288"/>
          <c:y val="5.1174516324167509E-2"/>
          <c:w val="0.68970977864090921"/>
          <c:h val="0.80820463576591894"/>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Sheet1!$B$2:$B$10</c:f>
              <c:numCache>
                <c:formatCode>0%</c:formatCode>
                <c:ptCount val="9"/>
                <c:pt idx="0">
                  <c:v>0.12</c:v>
                </c:pt>
                <c:pt idx="1">
                  <c:v>0.23</c:v>
                </c:pt>
                <c:pt idx="2">
                  <c:v>0.28000000000000003</c:v>
                </c:pt>
                <c:pt idx="3">
                  <c:v>0.31</c:v>
                </c:pt>
                <c:pt idx="4">
                  <c:v>0.33</c:v>
                </c:pt>
                <c:pt idx="5">
                  <c:v>0.33</c:v>
                </c:pt>
                <c:pt idx="6">
                  <c:v>0.44</c:v>
                </c:pt>
                <c:pt idx="7">
                  <c:v>0.51</c:v>
                </c:pt>
                <c:pt idx="8">
                  <c:v>0.56999999999999995</c:v>
                </c:pt>
              </c:numCache>
            </c:numRef>
          </c:val>
          <c:extLst>
            <c:ext xmlns:c16="http://schemas.microsoft.com/office/drawing/2014/chart" uri="{C3380CC4-5D6E-409C-BE32-E72D297353CC}">
              <c16:uniqueId val="{00000000-CD65-4DCE-81F9-AB2724F21093}"/>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lgn="ct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Sheet1!$C$2:$C$10</c:f>
              <c:numCache>
                <c:formatCode>0%</c:formatCode>
                <c:ptCount val="9"/>
                <c:pt idx="0">
                  <c:v>0.09</c:v>
                </c:pt>
                <c:pt idx="1">
                  <c:v>0.21</c:v>
                </c:pt>
                <c:pt idx="2">
                  <c:v>0.26</c:v>
                </c:pt>
                <c:pt idx="3">
                  <c:v>0.26</c:v>
                </c:pt>
                <c:pt idx="4">
                  <c:v>0.31</c:v>
                </c:pt>
                <c:pt idx="5">
                  <c:v>0.35</c:v>
                </c:pt>
                <c:pt idx="6">
                  <c:v>0.43</c:v>
                </c:pt>
                <c:pt idx="7">
                  <c:v>0.51</c:v>
                </c:pt>
                <c:pt idx="8">
                  <c:v>0.56999999999999995</c:v>
                </c:pt>
              </c:numCache>
            </c:numRef>
          </c:val>
          <c:extLst>
            <c:ext xmlns:c16="http://schemas.microsoft.com/office/drawing/2014/chart" uri="{C3380CC4-5D6E-409C-BE32-E72D297353CC}">
              <c16:uniqueId val="{00000001-CD65-4DCE-81F9-AB2724F21093}"/>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I blame someone else</c:v>
                </c:pt>
                <c:pt idx="1">
                  <c:v>I give up</c:v>
                </c:pt>
                <c:pt idx="2">
                  <c:v>I do something else</c:v>
                </c:pt>
                <c:pt idx="3">
                  <c:v>I just can't accept that I can't do it</c:v>
                </c:pt>
                <c:pt idx="4">
                  <c:v>I go and do something else instead</c:v>
                </c:pt>
                <c:pt idx="5">
                  <c:v>I ask for help</c:v>
                </c:pt>
                <c:pt idx="6">
                  <c:v>I try a different way of doing it</c:v>
                </c:pt>
                <c:pt idx="7">
                  <c:v>I keep on trying until I do</c:v>
                </c:pt>
                <c:pt idx="8">
                  <c:v>I might have another go</c:v>
                </c:pt>
              </c:strCache>
            </c:strRef>
          </c:cat>
          <c:val>
            <c:numRef>
              <c:f>Sheet1!$D$2:$D$10</c:f>
              <c:numCache>
                <c:formatCode>0%</c:formatCode>
                <c:ptCount val="9"/>
                <c:pt idx="0">
                  <c:v>0.05</c:v>
                </c:pt>
                <c:pt idx="1">
                  <c:v>0.22</c:v>
                </c:pt>
                <c:pt idx="2">
                  <c:v>0.27</c:v>
                </c:pt>
                <c:pt idx="3">
                  <c:v>0.31</c:v>
                </c:pt>
                <c:pt idx="4">
                  <c:v>0.28999999999999998</c:v>
                </c:pt>
                <c:pt idx="5">
                  <c:v>0.32</c:v>
                </c:pt>
                <c:pt idx="6">
                  <c:v>0.49</c:v>
                </c:pt>
                <c:pt idx="7">
                  <c:v>0.52</c:v>
                </c:pt>
                <c:pt idx="8">
                  <c:v>0.61</c:v>
                </c:pt>
              </c:numCache>
            </c:numRef>
          </c:val>
          <c:extLst>
            <c:ext xmlns:c16="http://schemas.microsoft.com/office/drawing/2014/chart" uri="{C3380CC4-5D6E-409C-BE32-E72D297353CC}">
              <c16:uniqueId val="{00000002-CD65-4DCE-81F9-AB2724F21093}"/>
            </c:ext>
          </c:extLst>
        </c:ser>
        <c:dLbls>
          <c:showLegendKey val="0"/>
          <c:showVal val="0"/>
          <c:showCatName val="0"/>
          <c:showSerName val="0"/>
          <c:showPercent val="0"/>
          <c:showBubbleSize val="0"/>
        </c:dLbls>
        <c:gapWidth val="80"/>
        <c:overlap val="-12"/>
        <c:axId val="493367376"/>
        <c:axId val="493367768"/>
      </c:barChart>
      <c:catAx>
        <c:axId val="4933673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3367768"/>
        <c:crosses val="autoZero"/>
        <c:auto val="1"/>
        <c:lblAlgn val="ctr"/>
        <c:lblOffset val="100"/>
        <c:noMultiLvlLbl val="0"/>
      </c:catAx>
      <c:valAx>
        <c:axId val="493367768"/>
        <c:scaling>
          <c:orientation val="minMax"/>
        </c:scaling>
        <c:delete val="0"/>
        <c:axPos val="b"/>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3367376"/>
        <c:crosses val="autoZero"/>
        <c:crossBetween val="between"/>
        <c:majorUnit val="0.1"/>
      </c:valAx>
      <c:spPr>
        <a:noFill/>
        <a:ln>
          <a:noFill/>
        </a:ln>
        <a:effectLst/>
      </c:spPr>
    </c:plotArea>
    <c:legend>
      <c:legendPos val="b"/>
      <c:layout>
        <c:manualLayout>
          <c:xMode val="edge"/>
          <c:yMode val="edge"/>
          <c:x val="0.36229072558550568"/>
          <c:y val="0.93537554795571509"/>
          <c:w val="0.15045414244607341"/>
          <c:h val="4.9972561354311558E-2"/>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Sheet1!$B$2:$B$5</c:f>
              <c:numCache>
                <c:formatCode>0%</c:formatCode>
                <c:ptCount val="4"/>
                <c:pt idx="0">
                  <c:v>0.44</c:v>
                </c:pt>
                <c:pt idx="1">
                  <c:v>0.22</c:v>
                </c:pt>
                <c:pt idx="2">
                  <c:v>0.21</c:v>
                </c:pt>
                <c:pt idx="3">
                  <c:v>0.13</c:v>
                </c:pt>
              </c:numCache>
            </c:numRef>
          </c:val>
          <c:extLst xmlns:c15="http://schemas.microsoft.com/office/drawing/2012/chart">
            <c:ext xmlns:c16="http://schemas.microsoft.com/office/drawing/2014/chart" uri="{C3380CC4-5D6E-409C-BE32-E72D297353CC}">
              <c16:uniqueId val="{00000002-5BD8-40F6-A1EF-DAFC04AFC5E0}"/>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Sheet1!$C$2:$C$5</c:f>
              <c:numCache>
                <c:formatCode>0%</c:formatCode>
                <c:ptCount val="4"/>
                <c:pt idx="0">
                  <c:v>0.43</c:v>
                </c:pt>
                <c:pt idx="1">
                  <c:v>0.22</c:v>
                </c:pt>
                <c:pt idx="2">
                  <c:v>0.21</c:v>
                </c:pt>
                <c:pt idx="3">
                  <c:v>0.15</c:v>
                </c:pt>
              </c:numCache>
            </c:numRef>
          </c:val>
          <c:extLst>
            <c:ext xmlns:c16="http://schemas.microsoft.com/office/drawing/2014/chart" uri="{C3380CC4-5D6E-409C-BE32-E72D297353CC}">
              <c16:uniqueId val="{00000001-5BD8-40F6-A1EF-DAFC04AFC5E0}"/>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Sheet1!$D$2:$D$5</c:f>
              <c:numCache>
                <c:formatCode>0%</c:formatCode>
                <c:ptCount val="4"/>
                <c:pt idx="0">
                  <c:v>0.41</c:v>
                </c:pt>
                <c:pt idx="1">
                  <c:v>0.23060344827586199</c:v>
                </c:pt>
                <c:pt idx="2">
                  <c:v>0.18534482758620699</c:v>
                </c:pt>
                <c:pt idx="3">
                  <c:v>0.17</c:v>
                </c:pt>
              </c:numCache>
            </c:numRef>
          </c:val>
          <c:extLst>
            <c:ext xmlns:c16="http://schemas.microsoft.com/office/drawing/2014/chart" uri="{C3380CC4-5D6E-409C-BE32-E72D297353CC}">
              <c16:uniqueId val="{00000001-1F3F-4F7E-A679-D28C103CF091}"/>
            </c:ext>
          </c:extLst>
        </c:ser>
        <c:dLbls>
          <c:dLblPos val="outEnd"/>
          <c:showLegendKey val="0"/>
          <c:showVal val="1"/>
          <c:showCatName val="0"/>
          <c:showSerName val="0"/>
          <c:showPercent val="0"/>
          <c:showBubbleSize val="0"/>
        </c:dLbls>
        <c:gapWidth val="80"/>
        <c:overlap val="-25"/>
        <c:axId val="436134216"/>
        <c:axId val="436135392"/>
        <c:extLst/>
      </c:barChart>
      <c:catAx>
        <c:axId val="4361342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5392"/>
        <c:crosses val="autoZero"/>
        <c:auto val="1"/>
        <c:lblAlgn val="ctr"/>
        <c:lblOffset val="100"/>
        <c:noMultiLvlLbl val="0"/>
      </c:catAx>
      <c:valAx>
        <c:axId val="4361353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134216"/>
        <c:crosses val="autoZero"/>
        <c:crossBetween val="between"/>
      </c:valAx>
      <c:spPr>
        <a:noFill/>
        <a:ln>
          <a:noFill/>
        </a:ln>
        <a:effectLst/>
      </c:spPr>
    </c:plotArea>
    <c:legend>
      <c:legendPos val="b"/>
      <c:layout>
        <c:manualLayout>
          <c:xMode val="edge"/>
          <c:yMode val="edge"/>
          <c:x val="0.23356200166620034"/>
          <c:y val="0.91981606494471135"/>
          <c:w val="0.33715880399298204"/>
          <c:h val="6.2031508990691757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129752262912773"/>
          <c:y val="0.11567244229383815"/>
          <c:w val="0.75499367436261533"/>
          <c:h val="0.6796583039495730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B67-4EC4-835F-F21D14216822}"/>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No, never</c:v>
                </c:pt>
                <c:pt idx="2">
                  <c:v>Sometimes</c:v>
                </c:pt>
                <c:pt idx="3">
                  <c:v>Yes, always</c:v>
                </c:pt>
              </c:strCache>
            </c:strRef>
          </c:cat>
          <c:val>
            <c:numRef>
              <c:f>Sheet1!$B$2:$B$5</c:f>
              <c:numCache>
                <c:formatCode>0%</c:formatCode>
                <c:ptCount val="4"/>
                <c:pt idx="0">
                  <c:v>0.04</c:v>
                </c:pt>
                <c:pt idx="1">
                  <c:v>0.1</c:v>
                </c:pt>
                <c:pt idx="2">
                  <c:v>0.51</c:v>
                </c:pt>
                <c:pt idx="3">
                  <c:v>0.35</c:v>
                </c:pt>
              </c:numCache>
            </c:numRef>
          </c:val>
          <c:extLst>
            <c:ext xmlns:c16="http://schemas.microsoft.com/office/drawing/2014/chart" uri="{C3380CC4-5D6E-409C-BE32-E72D297353CC}">
              <c16:uniqueId val="{00000001-06F4-42E8-8E8D-22CC94597515}"/>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BC9-4142-A47E-20B0719140E9}"/>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No, never</c:v>
                </c:pt>
                <c:pt idx="2">
                  <c:v>Sometimes</c:v>
                </c:pt>
                <c:pt idx="3">
                  <c:v>Yes, always</c:v>
                </c:pt>
              </c:strCache>
            </c:strRef>
          </c:cat>
          <c:val>
            <c:numRef>
              <c:f>Sheet1!$C$2:$C$5</c:f>
              <c:numCache>
                <c:formatCode>0%</c:formatCode>
                <c:ptCount val="4"/>
                <c:pt idx="0">
                  <c:v>0.03</c:v>
                </c:pt>
                <c:pt idx="1">
                  <c:v>0.14000000000000001</c:v>
                </c:pt>
                <c:pt idx="2">
                  <c:v>0.52</c:v>
                </c:pt>
                <c:pt idx="3">
                  <c:v>0.31</c:v>
                </c:pt>
              </c:numCache>
            </c:numRef>
          </c:val>
          <c:extLst>
            <c:ext xmlns:c16="http://schemas.microsoft.com/office/drawing/2014/chart" uri="{C3380CC4-5D6E-409C-BE32-E72D297353CC}">
              <c16:uniqueId val="{00000000-1E0D-4C90-8F86-7BFAD949C558}"/>
            </c:ext>
          </c:extLst>
        </c:ser>
        <c:ser>
          <c:idx val="2"/>
          <c:order val="2"/>
          <c:tx>
            <c:strRef>
              <c:f>Sheet1!$D$1</c:f>
              <c:strCache>
                <c:ptCount val="1"/>
                <c:pt idx="0">
                  <c:v>2021</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CBC9-4142-A47E-20B0719140E9}"/>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I don't want to say</c:v>
                </c:pt>
                <c:pt idx="1">
                  <c:v>No, never</c:v>
                </c:pt>
                <c:pt idx="2">
                  <c:v>Sometimes</c:v>
                </c:pt>
                <c:pt idx="3">
                  <c:v>Yes, always</c:v>
                </c:pt>
              </c:strCache>
            </c:strRef>
          </c:cat>
          <c:val>
            <c:numRef>
              <c:f>Sheet1!$D$2:$D$5</c:f>
              <c:numCache>
                <c:formatCode>0%</c:formatCode>
                <c:ptCount val="4"/>
                <c:pt idx="0">
                  <c:v>0.04</c:v>
                </c:pt>
                <c:pt idx="1">
                  <c:v>0.14000000000000001</c:v>
                </c:pt>
                <c:pt idx="2">
                  <c:v>0.46</c:v>
                </c:pt>
                <c:pt idx="3">
                  <c:v>0.35</c:v>
                </c:pt>
              </c:numCache>
            </c:numRef>
          </c:val>
          <c:extLst>
            <c:ext xmlns:c16="http://schemas.microsoft.com/office/drawing/2014/chart" uri="{C3380CC4-5D6E-409C-BE32-E72D297353CC}">
              <c16:uniqueId val="{00000001-BC37-4355-B1AA-AA611059B70C}"/>
            </c:ext>
          </c:extLst>
        </c:ser>
        <c:dLbls>
          <c:dLblPos val="outEnd"/>
          <c:showLegendKey val="0"/>
          <c:showVal val="1"/>
          <c:showCatName val="0"/>
          <c:showSerName val="0"/>
          <c:showPercent val="0"/>
          <c:showBubbleSize val="0"/>
        </c:dLbls>
        <c:gapWidth val="80"/>
        <c:overlap val="-25"/>
        <c:axId val="491250440"/>
        <c:axId val="491248480"/>
      </c:barChart>
      <c:valAx>
        <c:axId val="4912484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250440"/>
        <c:crosses val="autoZero"/>
        <c:crossBetween val="between"/>
      </c:valAx>
      <c:catAx>
        <c:axId val="4912504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91248480"/>
        <c:crosses val="autoZero"/>
        <c:auto val="1"/>
        <c:lblAlgn val="ctr"/>
        <c:lblOffset val="100"/>
        <c:noMultiLvlLbl val="0"/>
      </c:catAx>
      <c:spPr>
        <a:noFill/>
        <a:ln>
          <a:noFill/>
        </a:ln>
        <a:effectLst/>
      </c:spPr>
    </c:plotArea>
    <c:legend>
      <c:legendPos val="b"/>
      <c:legendEntry>
        <c:idx val="1"/>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Entry>
      <c:legendEntry>
        <c:idx val="2"/>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Entry>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816897416932081"/>
          <c:y val="3.3777024245173197E-2"/>
          <c:w val="0.70901496712687095"/>
          <c:h val="0.82741281345564033"/>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Drugs</c:v>
                </c:pt>
                <c:pt idx="3">
                  <c:v>Adult relationships in the home</c:v>
                </c:pt>
                <c:pt idx="4">
                  <c:v>Crime</c:v>
                </c:pt>
                <c:pt idx="5">
                  <c:v>Your friends being bullied</c:v>
                </c:pt>
                <c:pt idx="6">
                  <c:v>Being bullied</c:v>
                </c:pt>
                <c:pt idx="7">
                  <c:v>Things I see/hear on the news</c:v>
                </c:pt>
                <c:pt idx="8">
                  <c:v>Relationships</c:v>
                </c:pt>
                <c:pt idx="9">
                  <c:v>Family problems</c:v>
                </c:pt>
                <c:pt idx="10">
                  <c:v>Money problems/family finances</c:v>
                </c:pt>
                <c:pt idx="11">
                  <c:v>Your physical health</c:v>
                </c:pt>
                <c:pt idx="12">
                  <c:v>Problems with friends</c:v>
                </c:pt>
                <c:pt idx="13">
                  <c:v>School work</c:v>
                </c:pt>
                <c:pt idx="14">
                  <c:v>Your mental health</c:v>
                </c:pt>
                <c:pt idx="15">
                  <c:v>Exams and tests</c:v>
                </c:pt>
                <c:pt idx="16">
                  <c:v>The way you look</c:v>
                </c:pt>
              </c:strCache>
            </c:strRef>
          </c:cat>
          <c:val>
            <c:numRef>
              <c:f>Sheet1!$B$2:$B$18</c:f>
              <c:numCache>
                <c:formatCode>0%</c:formatCode>
                <c:ptCount val="17"/>
                <c:pt idx="0">
                  <c:v>0.13</c:v>
                </c:pt>
                <c:pt idx="1">
                  <c:v>0.04</c:v>
                </c:pt>
                <c:pt idx="2">
                  <c:v>0.03</c:v>
                </c:pt>
                <c:pt idx="3">
                  <c:v>0.06</c:v>
                </c:pt>
                <c:pt idx="4">
                  <c:v>0.06</c:v>
                </c:pt>
                <c:pt idx="5">
                  <c:v>0.06</c:v>
                </c:pt>
                <c:pt idx="6">
                  <c:v>0.09</c:v>
                </c:pt>
                <c:pt idx="7">
                  <c:v>0.11</c:v>
                </c:pt>
                <c:pt idx="8">
                  <c:v>0.12</c:v>
                </c:pt>
                <c:pt idx="9">
                  <c:v>0.12</c:v>
                </c:pt>
                <c:pt idx="10">
                  <c:v>0.13</c:v>
                </c:pt>
                <c:pt idx="11">
                  <c:v>0.13</c:v>
                </c:pt>
                <c:pt idx="12">
                  <c:v>0.16</c:v>
                </c:pt>
                <c:pt idx="13">
                  <c:v>0.26</c:v>
                </c:pt>
                <c:pt idx="14">
                  <c:v>0.27</c:v>
                </c:pt>
                <c:pt idx="15">
                  <c:v>0.35</c:v>
                </c:pt>
                <c:pt idx="16">
                  <c:v>0.36</c:v>
                </c:pt>
              </c:numCache>
            </c:numRef>
          </c:val>
          <c:extLst>
            <c:ext xmlns:c16="http://schemas.microsoft.com/office/drawing/2014/chart" uri="{C3380CC4-5D6E-409C-BE32-E72D297353CC}">
              <c16:uniqueId val="{00000004-11A2-46F4-A67B-B7076CAE7A6E}"/>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Drugs</c:v>
                </c:pt>
                <c:pt idx="3">
                  <c:v>Adult relationships in the home</c:v>
                </c:pt>
                <c:pt idx="4">
                  <c:v>Crime</c:v>
                </c:pt>
                <c:pt idx="5">
                  <c:v>Your friends being bullied</c:v>
                </c:pt>
                <c:pt idx="6">
                  <c:v>Being bullied</c:v>
                </c:pt>
                <c:pt idx="7">
                  <c:v>Things I see/hear on the news</c:v>
                </c:pt>
                <c:pt idx="8">
                  <c:v>Relationships</c:v>
                </c:pt>
                <c:pt idx="9">
                  <c:v>Family problems</c:v>
                </c:pt>
                <c:pt idx="10">
                  <c:v>Money problems/family finances</c:v>
                </c:pt>
                <c:pt idx="11">
                  <c:v>Your physical health</c:v>
                </c:pt>
                <c:pt idx="12">
                  <c:v>Problems with friends</c:v>
                </c:pt>
                <c:pt idx="13">
                  <c:v>School work</c:v>
                </c:pt>
                <c:pt idx="14">
                  <c:v>Your mental health</c:v>
                </c:pt>
                <c:pt idx="15">
                  <c:v>Exams and tests</c:v>
                </c:pt>
                <c:pt idx="16">
                  <c:v>The way you look</c:v>
                </c:pt>
              </c:strCache>
            </c:strRef>
          </c:cat>
          <c:val>
            <c:numRef>
              <c:f>Sheet1!$C$2:$C$18</c:f>
              <c:numCache>
                <c:formatCode>0%</c:formatCode>
                <c:ptCount val="17"/>
                <c:pt idx="0">
                  <c:v>0.1</c:v>
                </c:pt>
                <c:pt idx="1">
                  <c:v>0.04</c:v>
                </c:pt>
                <c:pt idx="2">
                  <c:v>0.03</c:v>
                </c:pt>
                <c:pt idx="3">
                  <c:v>0.04</c:v>
                </c:pt>
                <c:pt idx="4">
                  <c:v>7.0000000000000007E-2</c:v>
                </c:pt>
                <c:pt idx="5">
                  <c:v>7.0000000000000007E-2</c:v>
                </c:pt>
                <c:pt idx="6">
                  <c:v>0.08</c:v>
                </c:pt>
                <c:pt idx="7">
                  <c:v>0.11</c:v>
                </c:pt>
                <c:pt idx="8">
                  <c:v>0.13</c:v>
                </c:pt>
                <c:pt idx="9">
                  <c:v>0.14000000000000001</c:v>
                </c:pt>
                <c:pt idx="10">
                  <c:v>0.09</c:v>
                </c:pt>
                <c:pt idx="11">
                  <c:v>0.14000000000000001</c:v>
                </c:pt>
                <c:pt idx="12">
                  <c:v>0.16</c:v>
                </c:pt>
                <c:pt idx="13">
                  <c:v>0.25</c:v>
                </c:pt>
                <c:pt idx="14">
                  <c:v>0.28000000000000003</c:v>
                </c:pt>
                <c:pt idx="15">
                  <c:v>0.38</c:v>
                </c:pt>
                <c:pt idx="16">
                  <c:v>0.39</c:v>
                </c:pt>
              </c:numCache>
            </c:numRef>
          </c:val>
          <c:extLst>
            <c:ext xmlns:c16="http://schemas.microsoft.com/office/drawing/2014/chart" uri="{C3380CC4-5D6E-409C-BE32-E72D297353CC}">
              <c16:uniqueId val="{00000004-7A64-419B-8A13-08F3E854A95A}"/>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0335-4394-B12D-425F4865D521}"/>
              </c:ext>
            </c:extLst>
          </c:dPt>
          <c:dPt>
            <c:idx val="8"/>
            <c:invertIfNegative val="0"/>
            <c:bubble3D val="0"/>
            <c:extLst>
              <c:ext xmlns:c16="http://schemas.microsoft.com/office/drawing/2014/chart" uri="{C3380CC4-5D6E-409C-BE32-E72D297353CC}">
                <c16:uniqueId val="{00000002-DED0-4ED1-A355-6AA93A351A1D}"/>
              </c:ext>
            </c:extLst>
          </c:dPt>
          <c:dPt>
            <c:idx val="13"/>
            <c:invertIfNegative val="0"/>
            <c:bubble3D val="0"/>
            <c:extLst>
              <c:ext xmlns:c16="http://schemas.microsoft.com/office/drawing/2014/chart" uri="{C3380CC4-5D6E-409C-BE32-E72D297353CC}">
                <c16:uniqueId val="{00000003-0335-4394-B12D-425F4865D521}"/>
              </c:ext>
            </c:extLst>
          </c:dPt>
          <c:dLbls>
            <c:spPr>
              <a:noFill/>
              <a:ln>
                <a:noFill/>
              </a:ln>
              <a:effectLst/>
            </c:spPr>
            <c:txPr>
              <a:bodyPr rot="0" spcFirstLastPara="1" vertOverflow="ellipsis" vert="horz" wrap="square" anchor="ctr" anchorCtr="1"/>
              <a:lstStyle/>
              <a:p>
                <a:pPr>
                  <a:defRPr sz="8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Sheet1!$A$2:$A$18</c:f>
              <c:strCache>
                <c:ptCount val="17"/>
                <c:pt idx="0">
                  <c:v>I don't worry about anything</c:v>
                </c:pt>
                <c:pt idx="1">
                  <c:v>Other...</c:v>
                </c:pt>
                <c:pt idx="2">
                  <c:v>Drugs</c:v>
                </c:pt>
                <c:pt idx="3">
                  <c:v>Adult relationships in the home</c:v>
                </c:pt>
                <c:pt idx="4">
                  <c:v>Crime</c:v>
                </c:pt>
                <c:pt idx="5">
                  <c:v>Your friends being bullied</c:v>
                </c:pt>
                <c:pt idx="6">
                  <c:v>Being bullied</c:v>
                </c:pt>
                <c:pt idx="7">
                  <c:v>Things I see/hear on the news</c:v>
                </c:pt>
                <c:pt idx="8">
                  <c:v>Relationships</c:v>
                </c:pt>
                <c:pt idx="9">
                  <c:v>Family problems</c:v>
                </c:pt>
                <c:pt idx="10">
                  <c:v>Money problems/family finances</c:v>
                </c:pt>
                <c:pt idx="11">
                  <c:v>Your physical health</c:v>
                </c:pt>
                <c:pt idx="12">
                  <c:v>Problems with friends</c:v>
                </c:pt>
                <c:pt idx="13">
                  <c:v>School work</c:v>
                </c:pt>
                <c:pt idx="14">
                  <c:v>Your mental health</c:v>
                </c:pt>
                <c:pt idx="15">
                  <c:v>Exams and tests</c:v>
                </c:pt>
                <c:pt idx="16">
                  <c:v>The way you look</c:v>
                </c:pt>
              </c:strCache>
            </c:strRef>
          </c:cat>
          <c:val>
            <c:numRef>
              <c:f>Sheet1!$D$2:$D$18</c:f>
              <c:numCache>
                <c:formatCode>0%</c:formatCode>
                <c:ptCount val="17"/>
                <c:pt idx="0">
                  <c:v>0.12</c:v>
                </c:pt>
                <c:pt idx="1">
                  <c:v>0.04</c:v>
                </c:pt>
                <c:pt idx="2">
                  <c:v>0.02</c:v>
                </c:pt>
                <c:pt idx="3">
                  <c:v>0.04</c:v>
                </c:pt>
                <c:pt idx="4">
                  <c:v>0.04</c:v>
                </c:pt>
                <c:pt idx="5">
                  <c:v>0.09</c:v>
                </c:pt>
                <c:pt idx="6">
                  <c:v>0.08</c:v>
                </c:pt>
                <c:pt idx="7">
                  <c:v>0.1</c:v>
                </c:pt>
                <c:pt idx="8">
                  <c:v>0.12</c:v>
                </c:pt>
                <c:pt idx="9">
                  <c:v>0.13</c:v>
                </c:pt>
                <c:pt idx="10">
                  <c:v>0.09</c:v>
                </c:pt>
                <c:pt idx="11">
                  <c:v>0.13</c:v>
                </c:pt>
                <c:pt idx="12">
                  <c:v>0.17</c:v>
                </c:pt>
                <c:pt idx="13">
                  <c:v>0.3</c:v>
                </c:pt>
                <c:pt idx="14">
                  <c:v>0.32</c:v>
                </c:pt>
                <c:pt idx="15">
                  <c:v>0.4</c:v>
                </c:pt>
                <c:pt idx="16">
                  <c:v>0.35</c:v>
                </c:pt>
              </c:numCache>
            </c:numRef>
          </c:val>
          <c:extLst>
            <c:ext xmlns:c16="http://schemas.microsoft.com/office/drawing/2014/chart" uri="{C3380CC4-5D6E-409C-BE32-E72D297353CC}">
              <c16:uniqueId val="{00000005-93E4-486C-AA2C-400D6D4A00B5}"/>
            </c:ext>
          </c:extLst>
        </c:ser>
        <c:dLbls>
          <c:showLegendKey val="0"/>
          <c:showVal val="0"/>
          <c:showCatName val="0"/>
          <c:showSerName val="0"/>
          <c:showPercent val="0"/>
          <c:showBubbleSize val="0"/>
        </c:dLbls>
        <c:gapWidth val="80"/>
        <c:overlap val="-25"/>
        <c:axId val="497147216"/>
        <c:axId val="493374824"/>
      </c:barChart>
      <c:valAx>
        <c:axId val="49337482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7147216"/>
        <c:crosses val="autoZero"/>
        <c:crossBetween val="between"/>
      </c:valAx>
      <c:catAx>
        <c:axId val="49714721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3374824"/>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r>
              <a:rPr lang="en-GB" dirty="0"/>
              <a:t>Do you feel able to keep yourself clean at home?</a:t>
            </a:r>
            <a:endParaRPr lang="en-US" dirty="0"/>
          </a:p>
        </c:rich>
      </c:tx>
      <c:layout>
        <c:manualLayout>
          <c:xMode val="edge"/>
          <c:yMode val="edge"/>
          <c:x val="0.13874019162905663"/>
          <c:y val="8.3914683822987595E-3"/>
        </c:manualLayout>
      </c:layout>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Calibri" panose="020F0502020204030204" pitchFamily="34" charset="0"/>
              <a:ea typeface="+mn-ea"/>
              <a:cs typeface="+mn-cs"/>
            </a:defRPr>
          </a:pPr>
          <a:endParaRPr lang="en-US"/>
        </a:p>
      </c:txPr>
    </c:title>
    <c:autoTitleDeleted val="0"/>
    <c:plotArea>
      <c:layout>
        <c:manualLayout>
          <c:layoutTarget val="inner"/>
          <c:xMode val="edge"/>
          <c:yMode val="edge"/>
          <c:x val="5.7591302495755337E-2"/>
          <c:y val="0.24974380078594657"/>
          <c:w val="0.53575380994803168"/>
          <c:h val="0.6410233059631496"/>
        </c:manualLayout>
      </c:layout>
      <c:pieChart>
        <c:varyColors val="1"/>
        <c:dLbls>
          <c:showLegendKey val="0"/>
          <c:showVal val="0"/>
          <c:showCatName val="0"/>
          <c:showSerName val="0"/>
          <c:showPercent val="0"/>
          <c:showBubbleSize val="0"/>
          <c:showLeaderLines val="0"/>
        </c:dLbls>
        <c:firstSliceAng val="0"/>
      </c:pieChart>
      <c:spPr>
        <a:noFill/>
        <a:ln>
          <a:noFill/>
        </a:ln>
        <a:effectLst/>
      </c:spPr>
    </c:plotArea>
    <c:legend>
      <c:legendPos val="b"/>
      <c:layout>
        <c:manualLayout>
          <c:xMode val="edge"/>
          <c:yMode val="edge"/>
          <c:x val="0.63819179163175843"/>
          <c:y val="0.24597199503394279"/>
          <c:w val="0.33813093076138512"/>
          <c:h val="0.59769702590194607"/>
        </c:manualLayout>
      </c:layou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mn-cs"/>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defRPr>
      </a:pPr>
      <a:endParaRPr lang="en-US"/>
    </a:p>
  </c:txPr>
  <c:externalData r:id="rId3">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6384789989807492"/>
          <c:y val="3.3776904251597482E-2"/>
          <c:w val="0.5973130812675892"/>
          <c:h val="0.81609461975690034"/>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Do nothing</c:v>
                </c:pt>
                <c:pt idx="1">
                  <c:v>Other</c:v>
                </c:pt>
                <c:pt idx="2">
                  <c:v>Seek help with the problem online</c:v>
                </c:pt>
                <c:pt idx="3">
                  <c:v>Smoke cigarettes*</c:v>
                </c:pt>
                <c:pt idx="4">
                  <c:v>Have a drink of something alcoholic*</c:v>
                </c:pt>
                <c:pt idx="5">
                  <c:v>Cut or hurt myself / Do something to hurt myself'*</c:v>
                </c:pt>
                <c:pt idx="6">
                  <c:v>Eat or drink more (e.g. sweets, chocolate)</c:v>
                </c:pt>
                <c:pt idx="7">
                  <c:v>Do some exercise (play sport, run, cycle, gym etc.)</c:v>
                </c:pt>
                <c:pt idx="8">
                  <c:v>Talk to someone you know about it</c:v>
                </c:pt>
                <c:pt idx="9">
                  <c:v>Keep busy socialising (e.g. go out with friends)</c:v>
                </c:pt>
                <c:pt idx="10">
                  <c:v>Rest or sleep more</c:v>
                </c:pt>
                <c:pt idx="11">
                  <c:v>Keep busy by yourself (read, listen to music, go online, watch TV, work)</c:v>
                </c:pt>
              </c:strCache>
            </c:strRef>
          </c:cat>
          <c:val>
            <c:numRef>
              <c:f>Sheet1!$B$2:$B$13</c:f>
              <c:numCache>
                <c:formatCode>0%</c:formatCode>
                <c:ptCount val="12"/>
                <c:pt idx="0">
                  <c:v>0.15</c:v>
                </c:pt>
                <c:pt idx="1">
                  <c:v>7.0000000000000007E-2</c:v>
                </c:pt>
                <c:pt idx="2">
                  <c:v>0.04</c:v>
                </c:pt>
                <c:pt idx="3">
                  <c:v>0.04</c:v>
                </c:pt>
                <c:pt idx="4">
                  <c:v>0.05</c:v>
                </c:pt>
                <c:pt idx="5">
                  <c:v>0.1</c:v>
                </c:pt>
                <c:pt idx="6">
                  <c:v>0.24</c:v>
                </c:pt>
                <c:pt idx="7">
                  <c:v>0.27</c:v>
                </c:pt>
                <c:pt idx="8">
                  <c:v>0.32</c:v>
                </c:pt>
                <c:pt idx="9">
                  <c:v>0.3</c:v>
                </c:pt>
                <c:pt idx="10">
                  <c:v>0.43</c:v>
                </c:pt>
                <c:pt idx="11">
                  <c:v>0.49</c:v>
                </c:pt>
              </c:numCache>
            </c:numRef>
          </c:val>
          <c:extLst>
            <c:ext xmlns:c16="http://schemas.microsoft.com/office/drawing/2014/chart" uri="{C3380CC4-5D6E-409C-BE32-E72D297353CC}">
              <c16:uniqueId val="{00000005-11F0-46FE-9206-05A3293E415F}"/>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Do nothing</c:v>
                </c:pt>
                <c:pt idx="1">
                  <c:v>Other</c:v>
                </c:pt>
                <c:pt idx="2">
                  <c:v>Seek help with the problem online</c:v>
                </c:pt>
                <c:pt idx="3">
                  <c:v>Smoke cigarettes*</c:v>
                </c:pt>
                <c:pt idx="4">
                  <c:v>Have a drink of something alcoholic*</c:v>
                </c:pt>
                <c:pt idx="5">
                  <c:v>Cut or hurt myself / Do something to hurt myself'*</c:v>
                </c:pt>
                <c:pt idx="6">
                  <c:v>Eat or drink more (e.g. sweets, chocolate)</c:v>
                </c:pt>
                <c:pt idx="7">
                  <c:v>Do some exercise (play sport, run, cycle, gym etc.)</c:v>
                </c:pt>
                <c:pt idx="8">
                  <c:v>Talk to someone you know about it</c:v>
                </c:pt>
                <c:pt idx="9">
                  <c:v>Keep busy socialising (e.g. go out with friends)</c:v>
                </c:pt>
                <c:pt idx="10">
                  <c:v>Rest or sleep more</c:v>
                </c:pt>
                <c:pt idx="11">
                  <c:v>Keep busy by yourself (read, listen to music, go online, watch TV, work)</c:v>
                </c:pt>
              </c:strCache>
            </c:strRef>
          </c:cat>
          <c:val>
            <c:numRef>
              <c:f>Sheet1!$C$2:$C$13</c:f>
              <c:numCache>
                <c:formatCode>0%</c:formatCode>
                <c:ptCount val="12"/>
                <c:pt idx="0">
                  <c:v>0.12</c:v>
                </c:pt>
                <c:pt idx="1">
                  <c:v>7.0000000000000007E-2</c:v>
                </c:pt>
                <c:pt idx="2">
                  <c:v>0.05</c:v>
                </c:pt>
                <c:pt idx="3">
                  <c:v>0.05</c:v>
                </c:pt>
                <c:pt idx="4">
                  <c:v>0.08</c:v>
                </c:pt>
                <c:pt idx="5">
                  <c:v>0.09</c:v>
                </c:pt>
                <c:pt idx="6">
                  <c:v>0.26</c:v>
                </c:pt>
                <c:pt idx="7">
                  <c:v>0.28000000000000003</c:v>
                </c:pt>
                <c:pt idx="8">
                  <c:v>0.3</c:v>
                </c:pt>
                <c:pt idx="9">
                  <c:v>0.3</c:v>
                </c:pt>
                <c:pt idx="10">
                  <c:v>0.37</c:v>
                </c:pt>
                <c:pt idx="11">
                  <c:v>0.48</c:v>
                </c:pt>
              </c:numCache>
            </c:numRef>
          </c:val>
          <c:extLst>
            <c:ext xmlns:c16="http://schemas.microsoft.com/office/drawing/2014/chart" uri="{C3380CC4-5D6E-409C-BE32-E72D297353CC}">
              <c16:uniqueId val="{00000005-3061-4942-A413-96B8D4E91CCC}"/>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98B7-4635-8C57-64BF8F7BCB02}"/>
              </c:ext>
            </c:extLst>
          </c:dPt>
          <c:dPt>
            <c:idx val="1"/>
            <c:invertIfNegative val="0"/>
            <c:bubble3D val="0"/>
            <c:extLst>
              <c:ext xmlns:c16="http://schemas.microsoft.com/office/drawing/2014/chart" uri="{C3380CC4-5D6E-409C-BE32-E72D297353CC}">
                <c16:uniqueId val="{00000002-98B7-4635-8C57-64BF8F7BCB02}"/>
              </c:ext>
            </c:extLst>
          </c:dPt>
          <c:dPt>
            <c:idx val="6"/>
            <c:invertIfNegative val="0"/>
            <c:bubble3D val="0"/>
            <c:extLst>
              <c:ext xmlns:c16="http://schemas.microsoft.com/office/drawing/2014/chart" uri="{C3380CC4-5D6E-409C-BE32-E72D297353CC}">
                <c16:uniqueId val="{00000003-98B7-4635-8C57-64BF8F7BCB02}"/>
              </c:ext>
            </c:extLst>
          </c:dPt>
          <c:dPt>
            <c:idx val="11"/>
            <c:invertIfNegative val="0"/>
            <c:bubble3D val="0"/>
            <c:extLst>
              <c:ext xmlns:c16="http://schemas.microsoft.com/office/drawing/2014/chart" uri="{C3380CC4-5D6E-409C-BE32-E72D297353CC}">
                <c16:uniqueId val="{00000004-98B7-4635-8C57-64BF8F7BCB02}"/>
              </c:ext>
            </c:extLst>
          </c:dPt>
          <c:dLbls>
            <c:spPr>
              <a:noFill/>
              <a:ln>
                <a:noFill/>
              </a:ln>
              <a:effectLst/>
            </c:spPr>
            <c:txPr>
              <a:bodyPr rot="0" spcFirstLastPara="1" vertOverflow="ellipsis" vert="horz" wrap="square" anchor="ctr" anchorCtr="1"/>
              <a:lstStyle/>
              <a:p>
                <a:pPr>
                  <a:defRPr sz="800" b="0" i="0" u="none" strike="noStrike" kern="1200" baseline="0">
                    <a:solidFill>
                      <a:schemeClr val="tx1"/>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Do nothing</c:v>
                </c:pt>
                <c:pt idx="1">
                  <c:v>Other</c:v>
                </c:pt>
                <c:pt idx="2">
                  <c:v>Seek help with the problem online</c:v>
                </c:pt>
                <c:pt idx="3">
                  <c:v>Smoke cigarettes*</c:v>
                </c:pt>
                <c:pt idx="4">
                  <c:v>Have a drink of something alcoholic*</c:v>
                </c:pt>
                <c:pt idx="5">
                  <c:v>Cut or hurt myself / Do something to hurt myself'*</c:v>
                </c:pt>
                <c:pt idx="6">
                  <c:v>Eat or drink more (e.g. sweets, chocolate)</c:v>
                </c:pt>
                <c:pt idx="7">
                  <c:v>Do some exercise (play sport, run, cycle, gym etc.)</c:v>
                </c:pt>
                <c:pt idx="8">
                  <c:v>Talk to someone you know about it</c:v>
                </c:pt>
                <c:pt idx="9">
                  <c:v>Keep busy socialising (e.g. go out with friends)</c:v>
                </c:pt>
                <c:pt idx="10">
                  <c:v>Rest or sleep more</c:v>
                </c:pt>
                <c:pt idx="11">
                  <c:v>Keep busy by yourself (read, listen to music, go online, watch TV, work)</c:v>
                </c:pt>
              </c:strCache>
            </c:strRef>
          </c:cat>
          <c:val>
            <c:numRef>
              <c:f>Sheet1!$D$2:$D$13</c:f>
              <c:numCache>
                <c:formatCode>0%</c:formatCode>
                <c:ptCount val="12"/>
                <c:pt idx="0">
                  <c:v>0.11</c:v>
                </c:pt>
                <c:pt idx="1">
                  <c:v>7.0000000000000007E-2</c:v>
                </c:pt>
                <c:pt idx="2">
                  <c:v>0.05</c:v>
                </c:pt>
                <c:pt idx="3">
                  <c:v>0.02</c:v>
                </c:pt>
                <c:pt idx="4">
                  <c:v>0.05</c:v>
                </c:pt>
                <c:pt idx="5">
                  <c:v>0.12</c:v>
                </c:pt>
                <c:pt idx="6">
                  <c:v>0.28000000000000003</c:v>
                </c:pt>
                <c:pt idx="7">
                  <c:v>0.24</c:v>
                </c:pt>
                <c:pt idx="8">
                  <c:v>0.28000000000000003</c:v>
                </c:pt>
                <c:pt idx="9">
                  <c:v>0.31</c:v>
                </c:pt>
                <c:pt idx="10">
                  <c:v>0.4</c:v>
                </c:pt>
                <c:pt idx="11">
                  <c:v>0.55000000000000004</c:v>
                </c:pt>
              </c:numCache>
            </c:numRef>
          </c:val>
          <c:extLst>
            <c:ext xmlns:c16="http://schemas.microsoft.com/office/drawing/2014/chart" uri="{C3380CC4-5D6E-409C-BE32-E72D297353CC}">
              <c16:uniqueId val="{00000006-2BB5-4DAA-AA92-08367D1A8BB7}"/>
            </c:ext>
          </c:extLst>
        </c:ser>
        <c:dLbls>
          <c:showLegendKey val="0"/>
          <c:showVal val="0"/>
          <c:showCatName val="0"/>
          <c:showSerName val="0"/>
          <c:showPercent val="0"/>
          <c:showBubbleSize val="0"/>
        </c:dLbls>
        <c:gapWidth val="80"/>
        <c:overlap val="-25"/>
        <c:axId val="517176856"/>
        <c:axId val="517173720"/>
      </c:barChart>
      <c:valAx>
        <c:axId val="5171737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76856"/>
        <c:crosses val="autoZero"/>
        <c:crossBetween val="between"/>
      </c:valAx>
      <c:catAx>
        <c:axId val="51717685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0" spcFirstLastPara="1" vertOverflow="ellipsis"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737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userShapes r:id="rId4"/>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4091202226206931"/>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394-4AB8-894E-AF4C05E40F38}"/>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B394-4AB8-894E-AF4C05E40F38}"/>
                </c:ext>
              </c:extLst>
            </c:dLbl>
            <c:dLbl>
              <c:idx val="2"/>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0-B394-4AB8-894E-AF4C05E40F38}"/>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0.04</c:v>
                </c:pt>
                <c:pt idx="1">
                  <c:v>0.03</c:v>
                </c:pt>
                <c:pt idx="2">
                  <c:v>0.93</c:v>
                </c:pt>
              </c:numCache>
            </c:numRef>
          </c:val>
          <c:extLst>
            <c:ext xmlns:c16="http://schemas.microsoft.com/office/drawing/2014/chart" uri="{C3380CC4-5D6E-409C-BE32-E72D297353CC}">
              <c16:uniqueId val="{00000000-74FF-4F54-A4E8-E64E50D55B79}"/>
            </c:ext>
          </c:extLst>
        </c:ser>
        <c:ser>
          <c:idx val="1"/>
          <c:order val="1"/>
          <c:tx>
            <c:strRef>
              <c:f>Sheet1!$C$1</c:f>
              <c:strCache>
                <c:ptCount val="1"/>
                <c:pt idx="0">
                  <c:v>2022</c:v>
                </c:pt>
              </c:strCache>
            </c:strRef>
          </c:tx>
          <c:spPr>
            <a:solidFill>
              <a:srgbClr val="008E91"/>
            </a:solidFill>
            <a:ln w="19050">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444-4FAF-9A4C-46CF84152F21}"/>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E067-4607-9DA9-DC90FB5BCAAB}"/>
                </c:ext>
              </c:extLst>
            </c:dLbl>
            <c:dLbl>
              <c:idx val="2"/>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1-0363-4579-BBD2-70876FDD5C4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0.04</c:v>
                </c:pt>
                <c:pt idx="1">
                  <c:v>0.02</c:v>
                </c:pt>
                <c:pt idx="2">
                  <c:v>0.94</c:v>
                </c:pt>
              </c:numCache>
            </c:numRef>
          </c:val>
          <c:extLst>
            <c:ext xmlns:c16="http://schemas.microsoft.com/office/drawing/2014/chart" uri="{C3380CC4-5D6E-409C-BE32-E72D297353CC}">
              <c16:uniqueId val="{00000001-74FF-4F54-A4E8-E64E50D55B79}"/>
            </c:ext>
          </c:extLst>
        </c:ser>
        <c:ser>
          <c:idx val="2"/>
          <c:order val="2"/>
          <c:tx>
            <c:strRef>
              <c:f>Sheet1!$D$1</c:f>
              <c:strCache>
                <c:ptCount val="1"/>
                <c:pt idx="0">
                  <c:v>2021</c:v>
                </c:pt>
              </c:strCache>
            </c:strRef>
          </c:tx>
          <c:spPr>
            <a:solidFill>
              <a:srgbClr val="002060"/>
            </a:solidFill>
            <a:ln w="19050">
              <a:noFill/>
            </a:ln>
            <a:effectLst/>
          </c:spPr>
          <c:invertIfNegative val="0"/>
          <c:dLbls>
            <c:dLbl>
              <c:idx val="0"/>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444-4FAF-9A4C-46CF84152F21}"/>
                </c:ext>
              </c:extLst>
            </c:dLbl>
            <c:dLbl>
              <c:idx val="1"/>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0363-4579-BBD2-70876FDD5C45}"/>
                </c:ext>
              </c:extLst>
            </c:dLbl>
            <c:dLbl>
              <c:idx val="2"/>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extLst>
                <c:ext xmlns:c16="http://schemas.microsoft.com/office/drawing/2014/chart" uri="{C3380CC4-5D6E-409C-BE32-E72D297353CC}">
                  <c16:uniqueId val="{00000002-0363-4579-BBD2-70876FDD5C45}"/>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7.0000000000000007E-2</c:v>
                </c:pt>
                <c:pt idx="1">
                  <c:v>0.03</c:v>
                </c:pt>
                <c:pt idx="2">
                  <c:v>0.9</c:v>
                </c:pt>
              </c:numCache>
            </c:numRef>
          </c:val>
          <c:extLst>
            <c:ext xmlns:c16="http://schemas.microsoft.com/office/drawing/2014/chart" uri="{C3380CC4-5D6E-409C-BE32-E72D297353CC}">
              <c16:uniqueId val="{00000001-6728-4BFB-97F3-E7F610538C63}"/>
            </c:ext>
          </c:extLst>
        </c:ser>
        <c:dLbls>
          <c:dLblPos val="inEnd"/>
          <c:showLegendKey val="0"/>
          <c:showVal val="1"/>
          <c:showCatName val="0"/>
          <c:showSerName val="0"/>
          <c:showPercent val="0"/>
          <c:showBubbleSize val="0"/>
        </c:dLbls>
        <c:gapWidth val="100"/>
        <c:overlap val="-25"/>
        <c:axId val="517179600"/>
        <c:axId val="517185480"/>
      </c:barChart>
      <c:valAx>
        <c:axId val="51718548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9600"/>
        <c:crosses val="autoZero"/>
        <c:crossBetween val="between"/>
      </c:valAx>
      <c:catAx>
        <c:axId val="51717960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8548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797280988699107"/>
          <c:y val="7.0767652426219463E-2"/>
          <c:w val="0.62377350752645866"/>
          <c:h val="0.75550610676250796"/>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D08-4228-A139-E9BE48D9BC69}"/>
                </c:ext>
              </c:extLst>
            </c:dLbl>
            <c:dLbl>
              <c:idx val="1"/>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D08-4228-A139-E9BE48D9BC69}"/>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0.06</c:v>
                </c:pt>
                <c:pt idx="1">
                  <c:v>0.09</c:v>
                </c:pt>
                <c:pt idx="2">
                  <c:v>0.85</c:v>
                </c:pt>
              </c:numCache>
            </c:numRef>
          </c:val>
          <c:extLst>
            <c:ext xmlns:c16="http://schemas.microsoft.com/office/drawing/2014/chart" uri="{C3380CC4-5D6E-409C-BE32-E72D297353CC}">
              <c16:uniqueId val="{00000000-3EB1-403E-BDFF-30011556B4B7}"/>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AB3-416A-B8FD-95B3D8A0A396}"/>
                </c:ext>
              </c:extLst>
            </c:dLbl>
            <c:dLbl>
              <c:idx val="1"/>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320-471D-A61A-A2E24BA9D578}"/>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0.03</c:v>
                </c:pt>
                <c:pt idx="1">
                  <c:v>0.09</c:v>
                </c:pt>
                <c:pt idx="2">
                  <c:v>0.88</c:v>
                </c:pt>
              </c:numCache>
            </c:numRef>
          </c:val>
          <c:extLst>
            <c:ext xmlns:c16="http://schemas.microsoft.com/office/drawing/2014/chart" uri="{C3380CC4-5D6E-409C-BE32-E72D297353CC}">
              <c16:uniqueId val="{00000001-3EB1-403E-BDFF-30011556B4B7}"/>
            </c:ext>
          </c:extLst>
        </c:ser>
        <c:ser>
          <c:idx val="2"/>
          <c:order val="2"/>
          <c:tx>
            <c:strRef>
              <c:f>Sheet1!$D$1</c:f>
              <c:strCache>
                <c:ptCount val="1"/>
                <c:pt idx="0">
                  <c:v>2021</c:v>
                </c:pt>
              </c:strCache>
            </c:strRef>
          </c:tx>
          <c:spPr>
            <a:solidFill>
              <a:srgbClr val="002060"/>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AB3-416A-B8FD-95B3D8A0A396}"/>
                </c:ext>
              </c:extLst>
            </c:dLbl>
            <c:dLbl>
              <c:idx val="1"/>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AAB3-416A-B8FD-95B3D8A0A396}"/>
                </c:ext>
              </c:extLst>
            </c:dLbl>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0.06</c:v>
                </c:pt>
                <c:pt idx="1">
                  <c:v>7.0000000000000007E-2</c:v>
                </c:pt>
                <c:pt idx="2">
                  <c:v>0.87</c:v>
                </c:pt>
              </c:numCache>
            </c:numRef>
          </c:val>
          <c:extLst>
            <c:ext xmlns:c16="http://schemas.microsoft.com/office/drawing/2014/chart" uri="{C3380CC4-5D6E-409C-BE32-E72D297353CC}">
              <c16:uniqueId val="{00000001-7B18-4274-A944-775570C1F75D}"/>
            </c:ext>
          </c:extLst>
        </c:ser>
        <c:dLbls>
          <c:dLblPos val="inEnd"/>
          <c:showLegendKey val="0"/>
          <c:showVal val="1"/>
          <c:showCatName val="0"/>
          <c:showSerName val="0"/>
          <c:showPercent val="0"/>
          <c:showBubbleSize val="0"/>
        </c:dLbls>
        <c:gapWidth val="100"/>
        <c:overlap val="-25"/>
        <c:axId val="517178032"/>
        <c:axId val="517183520"/>
      </c:barChart>
      <c:valAx>
        <c:axId val="51718352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8032"/>
        <c:crosses val="autoZero"/>
        <c:crossBetween val="between"/>
      </c:valAx>
      <c:catAx>
        <c:axId val="51717803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83520"/>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lt"/>
                <a:ea typeface="+mn-ea"/>
                <a:cs typeface="+mn-cs"/>
              </a:defRPr>
            </a:pPr>
            <a:r>
              <a:rPr lang="en-GB" sz="1400" dirty="0">
                <a:solidFill>
                  <a:schemeClr val="tx1">
                    <a:lumMod val="75000"/>
                    <a:lumOff val="25000"/>
                  </a:schemeClr>
                </a:solidFill>
              </a:rPr>
              <a:t>Seen knives used as threat</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Sheet1!$B$2:$B$4</c:f>
              <c:numCache>
                <c:formatCode>0%</c:formatCode>
                <c:ptCount val="3"/>
                <c:pt idx="0">
                  <c:v>0.09</c:v>
                </c:pt>
                <c:pt idx="1">
                  <c:v>0.64</c:v>
                </c:pt>
                <c:pt idx="2">
                  <c:v>0.28000000000000003</c:v>
                </c:pt>
              </c:numCache>
            </c:numRef>
          </c:val>
          <c:extLst>
            <c:ext xmlns:c16="http://schemas.microsoft.com/office/drawing/2014/chart" uri="{C3380CC4-5D6E-409C-BE32-E72D297353CC}">
              <c16:uniqueId val="{00000003-A5B2-4922-8B31-1AF6C44248FE}"/>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Sheet1!$C$2:$C$4</c:f>
              <c:numCache>
                <c:formatCode>0%</c:formatCode>
                <c:ptCount val="3"/>
                <c:pt idx="0">
                  <c:v>7.0000000000000007E-2</c:v>
                </c:pt>
                <c:pt idx="1">
                  <c:v>0.61</c:v>
                </c:pt>
                <c:pt idx="2">
                  <c:v>0.32</c:v>
                </c:pt>
              </c:numCache>
            </c:numRef>
          </c:val>
          <c:extLst>
            <c:ext xmlns:c16="http://schemas.microsoft.com/office/drawing/2014/chart" uri="{C3380CC4-5D6E-409C-BE32-E72D297353CC}">
              <c16:uniqueId val="{00000003-6537-4472-B0B3-6D8D1FB3D419}"/>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extLst>
              <c:ext xmlns:c16="http://schemas.microsoft.com/office/drawing/2014/chart" uri="{C3380CC4-5D6E-409C-BE32-E72D297353CC}">
                <c16:uniqueId val="{00000000-0559-4344-A07A-338EAD3A55B7}"/>
              </c:ext>
            </c:extLst>
          </c:dPt>
          <c:dPt>
            <c:idx val="1"/>
            <c:invertIfNegative val="0"/>
            <c:bubble3D val="0"/>
            <c:extLst>
              <c:ext xmlns:c16="http://schemas.microsoft.com/office/drawing/2014/chart" uri="{C3380CC4-5D6E-409C-BE32-E72D297353CC}">
                <c16:uniqueId val="{00000001-0559-4344-A07A-338EAD3A55B7}"/>
              </c:ext>
            </c:extLst>
          </c:dPt>
          <c:dPt>
            <c:idx val="2"/>
            <c:invertIfNegative val="0"/>
            <c:bubble3D val="0"/>
            <c:extLst>
              <c:ext xmlns:c16="http://schemas.microsoft.com/office/drawing/2014/chart" uri="{C3380CC4-5D6E-409C-BE32-E72D297353CC}">
                <c16:uniqueId val="{00000002-0559-4344-A07A-338EAD3A55B7}"/>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Sheet1!$D$2:$D$4</c:f>
              <c:numCache>
                <c:formatCode>0%</c:formatCode>
                <c:ptCount val="3"/>
                <c:pt idx="0">
                  <c:v>7.0000000000000007E-2</c:v>
                </c:pt>
                <c:pt idx="1">
                  <c:v>0.67</c:v>
                </c:pt>
                <c:pt idx="2">
                  <c:v>0.26</c:v>
                </c:pt>
              </c:numCache>
            </c:numRef>
          </c:val>
          <c:extLst>
            <c:ext xmlns:c16="http://schemas.microsoft.com/office/drawing/2014/chart" uri="{C3380CC4-5D6E-409C-BE32-E72D297353CC}">
              <c16:uniqueId val="{00000004-BBA4-4309-B5ED-B243EA344CE3}"/>
            </c:ext>
          </c:extLst>
        </c:ser>
        <c:dLbls>
          <c:dLblPos val="inEnd"/>
          <c:showLegendKey val="0"/>
          <c:showVal val="1"/>
          <c:showCatName val="0"/>
          <c:showSerName val="0"/>
          <c:showPercent val="0"/>
          <c:showBubbleSize val="0"/>
        </c:dLbls>
        <c:gapWidth val="100"/>
        <c:overlap val="-25"/>
        <c:axId val="517183912"/>
        <c:axId val="517175288"/>
      </c:barChart>
      <c:valAx>
        <c:axId val="51717528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83912"/>
        <c:crosses val="autoZero"/>
        <c:crossBetween val="between"/>
      </c:valAx>
      <c:catAx>
        <c:axId val="517183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5288"/>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4997485249688692"/>
          <c:y val="5.435173783554028E-2"/>
          <c:w val="0.7197397493574379"/>
          <c:h val="0.81677083758868141"/>
        </c:manualLayout>
      </c:layout>
      <c:barChart>
        <c:barDir val="bar"/>
        <c:grouping val="clustered"/>
        <c:varyColors val="0"/>
        <c:ser>
          <c:idx val="0"/>
          <c:order val="0"/>
          <c:tx>
            <c:strRef>
              <c:f>Sheet1!$B$1</c:f>
              <c:strCache>
                <c:ptCount val="1"/>
                <c:pt idx="0">
                  <c:v>2023</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Sheet1!$B$2:$B$5</c:f>
              <c:numCache>
                <c:formatCode>0%</c:formatCode>
                <c:ptCount val="4"/>
                <c:pt idx="0">
                  <c:v>0.44</c:v>
                </c:pt>
                <c:pt idx="1">
                  <c:v>0.22</c:v>
                </c:pt>
                <c:pt idx="2">
                  <c:v>0.21</c:v>
                </c:pt>
                <c:pt idx="3">
                  <c:v>0.13</c:v>
                </c:pt>
              </c:numCache>
            </c:numRef>
          </c:val>
          <c:extLst xmlns:c15="http://schemas.microsoft.com/office/drawing/2012/chart">
            <c:ext xmlns:c16="http://schemas.microsoft.com/office/drawing/2014/chart" uri="{C3380CC4-5D6E-409C-BE32-E72D297353CC}">
              <c16:uniqueId val="{00000000-3C1F-4A0A-8BB2-066E569B23DF}"/>
            </c:ext>
          </c:extLst>
        </c:ser>
        <c:ser>
          <c:idx val="1"/>
          <c:order val="1"/>
          <c:tx>
            <c:strRef>
              <c:f>Sheet1!$C$1</c:f>
              <c:strCache>
                <c:ptCount val="1"/>
                <c:pt idx="0">
                  <c:v>2022</c:v>
                </c:pt>
              </c:strCache>
            </c:strRef>
          </c:tx>
          <c:spPr>
            <a:solidFill>
              <a:srgbClr val="008E91"/>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xmlns:c15="http://schemas.microsoft.com/office/drawing/2012/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Sheet1!$C$2:$C$5</c:f>
              <c:numCache>
                <c:formatCode>0%</c:formatCode>
                <c:ptCount val="4"/>
                <c:pt idx="0">
                  <c:v>0.43</c:v>
                </c:pt>
                <c:pt idx="1">
                  <c:v>0.22</c:v>
                </c:pt>
                <c:pt idx="2">
                  <c:v>0.21</c:v>
                </c:pt>
                <c:pt idx="3">
                  <c:v>0.15</c:v>
                </c:pt>
              </c:numCache>
            </c:numRef>
          </c:val>
          <c:extLst>
            <c:ext xmlns:c16="http://schemas.microsoft.com/office/drawing/2014/chart" uri="{C3380CC4-5D6E-409C-BE32-E72D297353CC}">
              <c16:uniqueId val="{00000001-3C1F-4A0A-8BB2-066E569B23DF}"/>
            </c:ext>
          </c:extLst>
        </c:ser>
        <c:ser>
          <c:idx val="2"/>
          <c:order val="2"/>
          <c:tx>
            <c:strRef>
              <c:f>Sheet1!$D$1</c:f>
              <c:strCache>
                <c:ptCount val="1"/>
                <c:pt idx="0">
                  <c:v>2021</c:v>
                </c:pt>
              </c:strCache>
            </c:strRef>
          </c:tx>
          <c:spPr>
            <a:solidFill>
              <a:srgbClr val="002060"/>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Low (0-19)</c:v>
                </c:pt>
                <c:pt idx="1">
                  <c:v>Med-low (20-22)</c:v>
                </c:pt>
                <c:pt idx="2">
                  <c:v>Med-high (23-25)</c:v>
                </c:pt>
                <c:pt idx="3">
                  <c:v>High (26+)</c:v>
                </c:pt>
              </c:strCache>
            </c:strRef>
          </c:cat>
          <c:val>
            <c:numRef>
              <c:f>Sheet1!$D$2:$D$5</c:f>
              <c:numCache>
                <c:formatCode>0%</c:formatCode>
                <c:ptCount val="4"/>
                <c:pt idx="0">
                  <c:v>0.41</c:v>
                </c:pt>
                <c:pt idx="1">
                  <c:v>0.23060344827586199</c:v>
                </c:pt>
                <c:pt idx="2">
                  <c:v>0.18534482758620699</c:v>
                </c:pt>
                <c:pt idx="3">
                  <c:v>0.17</c:v>
                </c:pt>
              </c:numCache>
            </c:numRef>
          </c:val>
          <c:extLst>
            <c:ext xmlns:c16="http://schemas.microsoft.com/office/drawing/2014/chart" uri="{C3380CC4-5D6E-409C-BE32-E72D297353CC}">
              <c16:uniqueId val="{00000003-3C1F-4A0A-8BB2-066E569B23DF}"/>
            </c:ext>
          </c:extLst>
        </c:ser>
        <c:dLbls>
          <c:dLblPos val="outEnd"/>
          <c:showLegendKey val="0"/>
          <c:showVal val="1"/>
          <c:showCatName val="0"/>
          <c:showSerName val="0"/>
          <c:showPercent val="0"/>
          <c:showBubbleSize val="0"/>
        </c:dLbls>
        <c:gapWidth val="80"/>
        <c:overlap val="-25"/>
        <c:axId val="436948776"/>
        <c:axId val="436949168"/>
        <c:extLst/>
      </c:barChart>
      <c:catAx>
        <c:axId val="436948776"/>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436949168"/>
        <c:crosses val="autoZero"/>
        <c:auto val="1"/>
        <c:lblAlgn val="ctr"/>
        <c:lblOffset val="100"/>
        <c:noMultiLvlLbl val="0"/>
      </c:catAx>
      <c:valAx>
        <c:axId val="436949168"/>
        <c:scaling>
          <c:orientation val="minMax"/>
        </c:scaling>
        <c:delete val="1"/>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crossAx val="436948776"/>
        <c:crosses val="autoZero"/>
        <c:crossBetween val="between"/>
      </c:valAx>
      <c:spPr>
        <a:noFill/>
        <a:ln>
          <a:noFill/>
        </a:ln>
        <a:effectLst/>
      </c:spPr>
    </c:plotArea>
    <c:legend>
      <c:legendPos val="b"/>
      <c:layout>
        <c:manualLayout>
          <c:xMode val="edge"/>
          <c:yMode val="edge"/>
          <c:x val="0.34068298016989307"/>
          <c:y val="0.89666111681168492"/>
          <c:w val="0.30988054068866006"/>
          <c:h val="8.9348887968112606E-2"/>
        </c:manualLayout>
      </c:layout>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r>
              <a:rPr lang="en-GB" sz="1400" dirty="0"/>
              <a:t>Knife</a:t>
            </a:r>
            <a:r>
              <a:rPr lang="en-GB" sz="1400" baseline="0" dirty="0"/>
              <a:t> carried for protection</a:t>
            </a:r>
            <a:endParaRPr lang="en-GB" sz="1400" dirty="0"/>
          </a:p>
        </c:rich>
      </c:tx>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689-496A-BC0D-136687F4FA5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Sheet1!$B$2:$B$4</c:f>
              <c:numCache>
                <c:formatCode>0%</c:formatCode>
                <c:ptCount val="3"/>
                <c:pt idx="0">
                  <c:v>0.06</c:v>
                </c:pt>
                <c:pt idx="1">
                  <c:v>0.82</c:v>
                </c:pt>
                <c:pt idx="2">
                  <c:v>0.12</c:v>
                </c:pt>
              </c:numCache>
            </c:numRef>
          </c:val>
          <c:extLst>
            <c:ext xmlns:c16="http://schemas.microsoft.com/office/drawing/2014/chart" uri="{C3380CC4-5D6E-409C-BE32-E72D297353CC}">
              <c16:uniqueId val="{00000003-090A-48B2-9ADE-C7AE77C3A8DA}"/>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AF05-4C67-AE9C-0982520EB49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Sheet1!$C$2:$C$4</c:f>
              <c:numCache>
                <c:formatCode>0%</c:formatCode>
                <c:ptCount val="3"/>
                <c:pt idx="0">
                  <c:v>7.0000000000000007E-2</c:v>
                </c:pt>
                <c:pt idx="1">
                  <c:v>0.8</c:v>
                </c:pt>
                <c:pt idx="2">
                  <c:v>0.13</c:v>
                </c:pt>
              </c:numCache>
            </c:numRef>
          </c:val>
          <c:extLst>
            <c:ext xmlns:c16="http://schemas.microsoft.com/office/drawing/2014/chart" uri="{C3380CC4-5D6E-409C-BE32-E72D297353CC}">
              <c16:uniqueId val="{00000003-C06F-4E00-99A1-FCAB0442119F}"/>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extLst>
              <c:ext xmlns:c16="http://schemas.microsoft.com/office/drawing/2014/chart" uri="{C3380CC4-5D6E-409C-BE32-E72D297353CC}">
                <c16:uniqueId val="{00000003-CC78-4B65-AE99-AA86FC295178}"/>
              </c:ext>
            </c:extLst>
          </c:dPt>
          <c:dPt>
            <c:idx val="1"/>
            <c:invertIfNegative val="0"/>
            <c:bubble3D val="0"/>
            <c:extLst>
              <c:ext xmlns:c16="http://schemas.microsoft.com/office/drawing/2014/chart" uri="{C3380CC4-5D6E-409C-BE32-E72D297353CC}">
                <c16:uniqueId val="{00000001-17CF-4064-A711-D160EC365637}"/>
              </c:ext>
            </c:extLst>
          </c:dPt>
          <c:dPt>
            <c:idx val="2"/>
            <c:invertIfNegative val="0"/>
            <c:bubble3D val="0"/>
            <c:extLst>
              <c:ext xmlns:c16="http://schemas.microsoft.com/office/drawing/2014/chart" uri="{C3380CC4-5D6E-409C-BE32-E72D297353CC}">
                <c16:uniqueId val="{00000002-17CF-4064-A711-D160EC365637}"/>
              </c:ext>
            </c:extLst>
          </c:dPt>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CC78-4B65-AE99-AA86FC295178}"/>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I don't want to say</c:v>
                </c:pt>
                <c:pt idx="1">
                  <c:v>No</c:v>
                </c:pt>
                <c:pt idx="2">
                  <c:v>Yes</c:v>
                </c:pt>
              </c:strCache>
            </c:strRef>
          </c:cat>
          <c:val>
            <c:numRef>
              <c:f>Sheet1!$D$2:$D$4</c:f>
              <c:numCache>
                <c:formatCode>0%</c:formatCode>
                <c:ptCount val="3"/>
                <c:pt idx="0">
                  <c:v>0.05</c:v>
                </c:pt>
                <c:pt idx="1">
                  <c:v>0.85</c:v>
                </c:pt>
                <c:pt idx="2">
                  <c:v>0.1</c:v>
                </c:pt>
              </c:numCache>
            </c:numRef>
          </c:val>
          <c:extLst>
            <c:ext xmlns:c16="http://schemas.microsoft.com/office/drawing/2014/chart" uri="{C3380CC4-5D6E-409C-BE32-E72D297353CC}">
              <c16:uniqueId val="{00000004-4E40-4A35-8B79-D14AA150C1FF}"/>
            </c:ext>
          </c:extLst>
        </c:ser>
        <c:dLbls>
          <c:dLblPos val="inEnd"/>
          <c:showLegendKey val="0"/>
          <c:showVal val="1"/>
          <c:showCatName val="0"/>
          <c:showSerName val="0"/>
          <c:showPercent val="0"/>
          <c:showBubbleSize val="0"/>
        </c:dLbls>
        <c:gapWidth val="100"/>
        <c:overlap val="-25"/>
        <c:axId val="517174504"/>
        <c:axId val="517184696"/>
      </c:barChart>
      <c:valAx>
        <c:axId val="51718469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4504"/>
        <c:crosses val="autoZero"/>
        <c:crossBetween val="between"/>
      </c:valAx>
      <c:catAx>
        <c:axId val="5171745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8469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lt"/>
                <a:ea typeface="+mn-ea"/>
                <a:cs typeface="+mn-cs"/>
              </a:defRPr>
            </a:pPr>
            <a:r>
              <a:rPr lang="en-GB" sz="1400" dirty="0">
                <a:solidFill>
                  <a:schemeClr val="tx1">
                    <a:lumMod val="75000"/>
                    <a:lumOff val="25000"/>
                  </a:schemeClr>
                </a:solidFill>
              </a:rPr>
              <a:t>Knives used</a:t>
            </a:r>
            <a:r>
              <a:rPr lang="en-GB" sz="1400" baseline="0" dirty="0">
                <a:solidFill>
                  <a:schemeClr val="tx1">
                    <a:lumMod val="75000"/>
                    <a:lumOff val="25000"/>
                  </a:schemeClr>
                </a:solidFill>
              </a:rPr>
              <a:t> as a threat </a:t>
            </a:r>
            <a:r>
              <a:rPr lang="en-GB" sz="1400" u="sng" baseline="0" dirty="0">
                <a:solidFill>
                  <a:schemeClr val="tx1">
                    <a:lumMod val="75000"/>
                    <a:lumOff val="25000"/>
                  </a:schemeClr>
                </a:solidFill>
              </a:rPr>
              <a:t>and</a:t>
            </a:r>
            <a:r>
              <a:rPr lang="en-GB" sz="1400" u="none" baseline="0" dirty="0">
                <a:solidFill>
                  <a:schemeClr val="tx1">
                    <a:lumMod val="75000"/>
                    <a:lumOff val="25000"/>
                  </a:schemeClr>
                </a:solidFill>
              </a:rPr>
              <a:t> know someone/has carried knife for protection</a:t>
            </a:r>
            <a:endParaRPr lang="en-GB" sz="1400" dirty="0">
              <a:solidFill>
                <a:schemeClr val="tx1">
                  <a:lumMod val="75000"/>
                  <a:lumOff val="25000"/>
                </a:schemeClr>
              </a:solidFill>
            </a:endParaRP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75000"/>
                  <a:lumOff val="25000"/>
                </a:schemeClr>
              </a:solidFill>
              <a:latin typeface="+mn-lt"/>
              <a:ea typeface="+mn-ea"/>
              <a:cs typeface="+mn-cs"/>
            </a:defRPr>
          </a:pPr>
          <a:endParaRPr lang="en-US"/>
        </a:p>
      </c:txPr>
    </c:title>
    <c:autoTitleDeleted val="0"/>
    <c:plotArea>
      <c:layout>
        <c:manualLayout>
          <c:layoutTarget val="inner"/>
          <c:xMode val="edge"/>
          <c:yMode val="edge"/>
          <c:x val="0.20759615719542354"/>
          <c:y val="0.22464148759749075"/>
          <c:w val="0.56993776122474249"/>
          <c:h val="0.5905285517930776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Sheet1!$B$2</c:f>
              <c:numCache>
                <c:formatCode>0%</c:formatCode>
                <c:ptCount val="1"/>
                <c:pt idx="0">
                  <c:v>0.08</c:v>
                </c:pt>
              </c:numCache>
            </c:numRef>
          </c:val>
          <c:extLst>
            <c:ext xmlns:c16="http://schemas.microsoft.com/office/drawing/2014/chart" uri="{C3380CC4-5D6E-409C-BE32-E72D297353CC}">
              <c16:uniqueId val="{00000003-A5B2-4922-8B31-1AF6C44248FE}"/>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Sheet1!$C$2</c:f>
              <c:numCache>
                <c:formatCode>0%</c:formatCode>
                <c:ptCount val="1"/>
                <c:pt idx="0">
                  <c:v>0.11</c:v>
                </c:pt>
              </c:numCache>
            </c:numRef>
          </c:val>
          <c:extLst>
            <c:ext xmlns:c16="http://schemas.microsoft.com/office/drawing/2014/chart" uri="{C3380CC4-5D6E-409C-BE32-E72D297353CC}">
              <c16:uniqueId val="{00000003-6537-4472-B0B3-6D8D1FB3D419}"/>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extLst>
              <c:ext xmlns:c16="http://schemas.microsoft.com/office/drawing/2014/chart" uri="{C3380CC4-5D6E-409C-BE32-E72D297353CC}">
                <c16:uniqueId val="{00000000-0789-4F93-BCA8-AC7C93C56A35}"/>
              </c:ext>
            </c:extLst>
          </c:dPt>
          <c:dLbls>
            <c:spPr>
              <a:noFill/>
              <a:ln>
                <a:noFill/>
              </a:ln>
              <a:effectLst/>
            </c:spPr>
            <c:txPr>
              <a:bodyPr rot="0" spcFirstLastPara="1" vertOverflow="ellipsis" vert="horz" wrap="square" lIns="38100" tIns="19050" rIns="38100" bIns="19050" anchor="ctr" anchorCtr="1">
                <a:spAutoFit/>
              </a:bodyPr>
              <a:lstStyle/>
              <a:p>
                <a:pPr>
                  <a:defRPr sz="12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Yes</c:v>
                </c:pt>
              </c:strCache>
            </c:strRef>
          </c:cat>
          <c:val>
            <c:numRef>
              <c:f>Sheet1!$D$2</c:f>
              <c:numCache>
                <c:formatCode>0%</c:formatCode>
                <c:ptCount val="1"/>
                <c:pt idx="0">
                  <c:v>7.0000000000000007E-2</c:v>
                </c:pt>
              </c:numCache>
            </c:numRef>
          </c:val>
          <c:extLst>
            <c:ext xmlns:c16="http://schemas.microsoft.com/office/drawing/2014/chart" uri="{C3380CC4-5D6E-409C-BE32-E72D297353CC}">
              <c16:uniqueId val="{00000004-BBA4-4309-B5ED-B243EA344CE3}"/>
            </c:ext>
          </c:extLst>
        </c:ser>
        <c:dLbls>
          <c:dLblPos val="inEnd"/>
          <c:showLegendKey val="0"/>
          <c:showVal val="1"/>
          <c:showCatName val="0"/>
          <c:showSerName val="0"/>
          <c:showPercent val="0"/>
          <c:showBubbleSize val="0"/>
        </c:dLbls>
        <c:gapWidth val="100"/>
        <c:overlap val="-25"/>
        <c:axId val="517175680"/>
        <c:axId val="517174112"/>
      </c:barChart>
      <c:valAx>
        <c:axId val="51717411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5680"/>
        <c:crosses val="autoZero"/>
        <c:crossBetween val="between"/>
        <c:majorUnit val="0.1"/>
      </c:valAx>
      <c:catAx>
        <c:axId val="51717568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US"/>
          </a:p>
        </c:txPr>
        <c:crossAx val="51717411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558565681805945"/>
          <c:y val="2.8546294754286286E-2"/>
          <c:w val="0.56553082173751434"/>
          <c:h val="0.7947218984001202"/>
        </c:manualLayout>
      </c:layout>
      <c:barChart>
        <c:barDir val="bar"/>
        <c:grouping val="percentStacked"/>
        <c:varyColors val="0"/>
        <c:ser>
          <c:idx val="0"/>
          <c:order val="0"/>
          <c:tx>
            <c:strRef>
              <c:f>Sheet1!$B$1</c:f>
              <c:strCache>
                <c:ptCount val="1"/>
                <c:pt idx="0">
                  <c:v>Very safe</c:v>
                </c:pt>
              </c:strCache>
            </c:strRef>
          </c:tx>
          <c:spPr>
            <a:solidFill>
              <a:schemeClr val="accent5">
                <a:lumMod val="50000"/>
              </a:schemeClr>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Sheet1!$B$2:$B$6</c:f>
              <c:numCache>
                <c:formatCode>0%</c:formatCode>
                <c:ptCount val="5"/>
                <c:pt idx="0">
                  <c:v>0.11</c:v>
                </c:pt>
                <c:pt idx="1">
                  <c:v>0.1</c:v>
                </c:pt>
                <c:pt idx="2">
                  <c:v>0.28000000000000003</c:v>
                </c:pt>
                <c:pt idx="3">
                  <c:v>0.33</c:v>
                </c:pt>
                <c:pt idx="4">
                  <c:v>0.36</c:v>
                </c:pt>
              </c:numCache>
            </c:numRef>
          </c:val>
          <c:extLst>
            <c:ext xmlns:c16="http://schemas.microsoft.com/office/drawing/2014/chart" uri="{C3380CC4-5D6E-409C-BE32-E72D297353CC}">
              <c16:uniqueId val="{00000003-D136-4DDA-917A-C4604DF3B72C}"/>
            </c:ext>
          </c:extLst>
        </c:ser>
        <c:ser>
          <c:idx val="1"/>
          <c:order val="1"/>
          <c:tx>
            <c:strRef>
              <c:f>Sheet1!$C$1</c:f>
              <c:strCache>
                <c:ptCount val="1"/>
                <c:pt idx="0">
                  <c:v>Safe</c:v>
                </c:pt>
              </c:strCache>
            </c:strRef>
          </c:tx>
          <c:spPr>
            <a:solidFill>
              <a:srgbClr val="5B9BD5"/>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Sheet1!$C$2:$C$6</c:f>
              <c:numCache>
                <c:formatCode>0%</c:formatCode>
                <c:ptCount val="5"/>
                <c:pt idx="0">
                  <c:v>0.21</c:v>
                </c:pt>
                <c:pt idx="1">
                  <c:v>0.17</c:v>
                </c:pt>
                <c:pt idx="2">
                  <c:v>0.42</c:v>
                </c:pt>
                <c:pt idx="3">
                  <c:v>0.4</c:v>
                </c:pt>
                <c:pt idx="4">
                  <c:v>0.42</c:v>
                </c:pt>
              </c:numCache>
            </c:numRef>
          </c:val>
          <c:extLst>
            <c:ext xmlns:c16="http://schemas.microsoft.com/office/drawing/2014/chart" uri="{C3380CC4-5D6E-409C-BE32-E72D297353CC}">
              <c16:uniqueId val="{00000007-D136-4DDA-917A-C4604DF3B72C}"/>
            </c:ext>
          </c:extLst>
        </c:ser>
        <c:ser>
          <c:idx val="2"/>
          <c:order val="2"/>
          <c:tx>
            <c:strRef>
              <c:f>Sheet1!$D$1</c:f>
              <c:strCache>
                <c:ptCount val="1"/>
                <c:pt idx="0">
                  <c:v>Okay</c:v>
                </c:pt>
              </c:strCache>
            </c:strRef>
          </c:tx>
          <c:spPr>
            <a:solidFill>
              <a:schemeClr val="bg1">
                <a:lumMod val="65000"/>
              </a:schemeClr>
            </a:solidFill>
            <a:ln>
              <a:noFill/>
            </a:ln>
            <a:effectLst/>
          </c:spPr>
          <c:invertIfNegative val="0"/>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Sheet1!$D$2:$D$6</c:f>
              <c:numCache>
                <c:formatCode>0%</c:formatCode>
                <c:ptCount val="5"/>
                <c:pt idx="0">
                  <c:v>0.35</c:v>
                </c:pt>
                <c:pt idx="1">
                  <c:v>0.35</c:v>
                </c:pt>
                <c:pt idx="2">
                  <c:v>0.2</c:v>
                </c:pt>
                <c:pt idx="3">
                  <c:v>0.19</c:v>
                </c:pt>
                <c:pt idx="4">
                  <c:v>0.17</c:v>
                </c:pt>
              </c:numCache>
            </c:numRef>
          </c:val>
          <c:extLst>
            <c:ext xmlns:c16="http://schemas.microsoft.com/office/drawing/2014/chart" uri="{C3380CC4-5D6E-409C-BE32-E72D297353CC}">
              <c16:uniqueId val="{00000008-D136-4DDA-917A-C4604DF3B72C}"/>
            </c:ext>
          </c:extLst>
        </c:ser>
        <c:ser>
          <c:idx val="3"/>
          <c:order val="3"/>
          <c:tx>
            <c:strRef>
              <c:f>Sheet1!$E$1</c:f>
              <c:strCache>
                <c:ptCount val="1"/>
                <c:pt idx="0">
                  <c:v>Not safe</c:v>
                </c:pt>
              </c:strCache>
            </c:strRef>
          </c:tx>
          <c:spPr>
            <a:solidFill>
              <a:schemeClr val="accent2"/>
            </a:solidFill>
            <a:ln>
              <a:noFill/>
            </a:ln>
            <a:effectLst/>
          </c:spPr>
          <c:invertIfNegative val="0"/>
          <c:dLbls>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C5C-4E20-913F-06ADE5AE1A38}"/>
                </c:ext>
              </c:extLst>
            </c:dLbl>
            <c:dLbl>
              <c:idx val="3"/>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C5C-4E20-913F-06ADE5AE1A38}"/>
                </c:ext>
              </c:extLst>
            </c:dLbl>
            <c:dLbl>
              <c:idx val="4"/>
              <c:layout>
                <c:manualLayout>
                  <c:x val="-4.5972551129078616E-3"/>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C5C-4E20-913F-06ADE5AE1A38}"/>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Sheet1!$E$2:$E$6</c:f>
              <c:numCache>
                <c:formatCode>0%</c:formatCode>
                <c:ptCount val="5"/>
                <c:pt idx="0">
                  <c:v>0.19</c:v>
                </c:pt>
                <c:pt idx="1">
                  <c:v>0.17</c:v>
                </c:pt>
                <c:pt idx="2">
                  <c:v>0.05</c:v>
                </c:pt>
                <c:pt idx="3">
                  <c:v>0.05</c:v>
                </c:pt>
                <c:pt idx="4">
                  <c:v>0.03</c:v>
                </c:pt>
              </c:numCache>
            </c:numRef>
          </c:val>
          <c:extLst>
            <c:ext xmlns:c16="http://schemas.microsoft.com/office/drawing/2014/chart" uri="{C3380CC4-5D6E-409C-BE32-E72D297353CC}">
              <c16:uniqueId val="{00000009-D136-4DDA-917A-C4604DF3B72C}"/>
            </c:ext>
          </c:extLst>
        </c:ser>
        <c:ser>
          <c:idx val="4"/>
          <c:order val="4"/>
          <c:tx>
            <c:strRef>
              <c:f>Sheet1!$F$1</c:f>
              <c:strCache>
                <c:ptCount val="1"/>
                <c:pt idx="0">
                  <c:v>Not at all safe</c:v>
                </c:pt>
              </c:strCache>
            </c:strRef>
          </c:tx>
          <c:spPr>
            <a:solidFill>
              <a:schemeClr val="accent4"/>
            </a:solidFill>
            <a:ln>
              <a:noFill/>
            </a:ln>
            <a:effectLst/>
          </c:spPr>
          <c:invertIfNegative val="0"/>
          <c:dLbls>
            <c:dLbl>
              <c:idx val="2"/>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C5C-4E20-913F-06ADE5AE1A38}"/>
                </c:ext>
              </c:extLst>
            </c:dLbl>
            <c:dLbl>
              <c:idx val="3"/>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3C5C-4E20-913F-06ADE5AE1A38}"/>
                </c:ext>
              </c:extLst>
            </c:dLbl>
            <c:dLbl>
              <c:idx val="4"/>
              <c:layout>
                <c:manualLayout>
                  <c:x val="0"/>
                  <c:y val="1.608485100868480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3C5C-4E20-913F-06ADE5AE1A38}"/>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Your safety when going out after dark</c:v>
                </c:pt>
                <c:pt idx="1">
                  <c:v>Your safety in Doncaster town centre</c:v>
                </c:pt>
                <c:pt idx="2">
                  <c:v>Your safety at school</c:v>
                </c:pt>
                <c:pt idx="3">
                  <c:v>Your safety when going to and from school</c:v>
                </c:pt>
                <c:pt idx="4">
                  <c:v>Your safety when going out in the day</c:v>
                </c:pt>
              </c:strCache>
            </c:strRef>
          </c:cat>
          <c:val>
            <c:numRef>
              <c:f>Sheet1!$F$2:$F$6</c:f>
              <c:numCache>
                <c:formatCode>0%</c:formatCode>
                <c:ptCount val="5"/>
                <c:pt idx="0">
                  <c:v>0.15</c:v>
                </c:pt>
                <c:pt idx="1">
                  <c:v>0.21</c:v>
                </c:pt>
                <c:pt idx="2">
                  <c:v>0.04</c:v>
                </c:pt>
                <c:pt idx="3">
                  <c:v>0.04</c:v>
                </c:pt>
                <c:pt idx="4">
                  <c:v>0.02</c:v>
                </c:pt>
              </c:numCache>
            </c:numRef>
          </c:val>
          <c:extLst>
            <c:ext xmlns:c16="http://schemas.microsoft.com/office/drawing/2014/chart" uri="{C3380CC4-5D6E-409C-BE32-E72D297353CC}">
              <c16:uniqueId val="{0000000A-D136-4DDA-917A-C4604DF3B72C}"/>
            </c:ext>
          </c:extLst>
        </c:ser>
        <c:dLbls>
          <c:showLegendKey val="0"/>
          <c:showVal val="0"/>
          <c:showCatName val="0"/>
          <c:showSerName val="0"/>
          <c:showPercent val="0"/>
          <c:showBubbleSize val="0"/>
        </c:dLbls>
        <c:gapWidth val="80"/>
        <c:overlap val="100"/>
        <c:axId val="517176072"/>
        <c:axId val="517178816"/>
      </c:barChart>
      <c:catAx>
        <c:axId val="51717607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5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78816"/>
        <c:crosses val="autoZero"/>
        <c:auto val="1"/>
        <c:lblAlgn val="ctr"/>
        <c:lblOffset val="100"/>
        <c:noMultiLvlLbl val="0"/>
      </c:catAx>
      <c:valAx>
        <c:axId val="51717881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7607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0570662057928155"/>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0.39</c:v>
                </c:pt>
                <c:pt idx="1">
                  <c:v>0.43</c:v>
                </c:pt>
                <c:pt idx="2">
                  <c:v>0.14000000000000001</c:v>
                </c:pt>
                <c:pt idx="3">
                  <c:v>0.08</c:v>
                </c:pt>
              </c:numCache>
            </c:numRef>
          </c:val>
          <c:extLst>
            <c:ext xmlns:c16="http://schemas.microsoft.com/office/drawing/2014/chart" uri="{C3380CC4-5D6E-409C-BE32-E72D297353CC}">
              <c16:uniqueId val="{00000006-2FA5-450E-82D7-1A19770AFC21}"/>
            </c:ext>
          </c:extLst>
        </c:ser>
        <c:ser>
          <c:idx val="1"/>
          <c:order val="1"/>
          <c:tx>
            <c:strRef>
              <c:f>Sheet1!$C$1</c:f>
              <c:strCache>
                <c:ptCount val="1"/>
                <c:pt idx="0">
                  <c:v>2022</c:v>
                </c:pt>
              </c:strCache>
            </c:strRef>
          </c:tx>
          <c:spPr>
            <a:solidFill>
              <a:srgbClr val="008E91"/>
            </a:solidFill>
            <a:ln w="19050">
              <a:noFill/>
            </a:ln>
            <a:effectLst/>
          </c:spPr>
          <c:invertIfNegative val="0"/>
          <c:dLbls>
            <c:dLbl>
              <c:idx val="0"/>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B8B7-4E0F-B2A8-26D30B45CAEE}"/>
                </c:ext>
              </c:extLst>
            </c:dLbl>
            <c:dLbl>
              <c:idx val="1"/>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B8B7-4E0F-B2A8-26D30B45CAEE}"/>
                </c:ext>
              </c:extLst>
            </c:dLbl>
            <c:dLbl>
              <c:idx val="2"/>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8B7-4E0F-B2A8-26D30B45CAEE}"/>
                </c:ext>
              </c:extLst>
            </c:dLbl>
            <c:dLbl>
              <c:idx val="3"/>
              <c:dLblPos val="in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3AC-4C7B-A817-2611BA6E6DE0}"/>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0"/>
            <c:showCatName val="0"/>
            <c:showSerName val="0"/>
            <c:showPercent val="0"/>
            <c:showBubbleSize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0.22</c:v>
                </c:pt>
                <c:pt idx="1">
                  <c:v>0.42</c:v>
                </c:pt>
                <c:pt idx="2">
                  <c:v>0.27</c:v>
                </c:pt>
                <c:pt idx="3">
                  <c:v>0.09</c:v>
                </c:pt>
              </c:numCache>
            </c:numRef>
          </c:val>
          <c:extLst>
            <c:ext xmlns:c16="http://schemas.microsoft.com/office/drawing/2014/chart" uri="{C3380CC4-5D6E-409C-BE32-E72D297353CC}">
              <c16:uniqueId val="{00000006-5129-46A4-8860-AFE54A6DA932}"/>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2-43AC-4C7B-A817-2611BA6E6DE0}"/>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4-43AC-4C7B-A817-2611BA6E6DE0}"/>
              </c:ext>
            </c:extLst>
          </c:dPt>
          <c:dPt>
            <c:idx val="2"/>
            <c:invertIfNegative val="0"/>
            <c:bubble3D val="0"/>
            <c:spPr>
              <a:solidFill>
                <a:srgbClr val="002060"/>
              </a:solidFill>
              <a:ln w="19050">
                <a:noFill/>
              </a:ln>
              <a:effectLst/>
            </c:spPr>
            <c:extLst>
              <c:ext xmlns:c16="http://schemas.microsoft.com/office/drawing/2014/chart" uri="{C3380CC4-5D6E-409C-BE32-E72D297353CC}">
                <c16:uniqueId val="{00000006-43AC-4C7B-A817-2611BA6E6DE0}"/>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0.26</c:v>
                </c:pt>
                <c:pt idx="1">
                  <c:v>0.42</c:v>
                </c:pt>
                <c:pt idx="2">
                  <c:v>0.23</c:v>
                </c:pt>
                <c:pt idx="3">
                  <c:v>0.09</c:v>
                </c:pt>
              </c:numCache>
            </c:numRef>
          </c:val>
          <c:extLst>
            <c:ext xmlns:c16="http://schemas.microsoft.com/office/drawing/2014/chart" uri="{C3380CC4-5D6E-409C-BE32-E72D297353CC}">
              <c16:uniqueId val="{00000007-3227-4704-A92A-7EAED62B354E}"/>
            </c:ext>
          </c:extLst>
        </c:ser>
        <c:dLbls>
          <c:showLegendKey val="0"/>
          <c:showVal val="0"/>
          <c:showCatName val="0"/>
          <c:showSerName val="0"/>
          <c:showPercent val="0"/>
          <c:showBubbleSize val="0"/>
        </c:dLbls>
        <c:gapWidth val="80"/>
        <c:overlap val="-25"/>
        <c:axId val="517180384"/>
        <c:axId val="517179992"/>
      </c:barChart>
      <c:valAx>
        <c:axId val="51717999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0384"/>
        <c:crosses val="autoZero"/>
        <c:crossBetween val="between"/>
      </c:valAx>
      <c:catAx>
        <c:axId val="51718038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79992"/>
        <c:crosses val="autoZero"/>
        <c:auto val="1"/>
        <c:lblAlgn val="ctr"/>
        <c:lblOffset val="100"/>
        <c:noMultiLvlLbl val="0"/>
      </c:catAx>
      <c:spPr>
        <a:noFill/>
        <a:ln>
          <a:noFill/>
        </a:ln>
        <a:effectLst/>
      </c:spPr>
    </c:plotArea>
    <c:legend>
      <c:legendPos val="b"/>
      <c:layout>
        <c:manualLayout>
          <c:xMode val="edge"/>
          <c:yMode val="edge"/>
          <c:x val="0.42850059094827203"/>
          <c:y val="0.92124794160892898"/>
          <c:w val="0.33861879047650079"/>
          <c:h val="7.1752977640416993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7942025884564559"/>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0.39</c:v>
                </c:pt>
                <c:pt idx="1">
                  <c:v>0.43</c:v>
                </c:pt>
                <c:pt idx="2">
                  <c:v>0.14000000000000001</c:v>
                </c:pt>
                <c:pt idx="3">
                  <c:v>0.04</c:v>
                </c:pt>
              </c:numCache>
            </c:numRef>
          </c:val>
          <c:extLst>
            <c:ext xmlns:c16="http://schemas.microsoft.com/office/drawing/2014/chart" uri="{C3380CC4-5D6E-409C-BE32-E72D297353CC}">
              <c16:uniqueId val="{00000007-249C-4E17-8B8A-EA4738894524}"/>
            </c:ext>
          </c:extLst>
        </c:ser>
        <c:ser>
          <c:idx val="1"/>
          <c:order val="1"/>
          <c:tx>
            <c:strRef>
              <c:f>Sheet1!$C$1</c:f>
              <c:strCache>
                <c:ptCount val="1"/>
                <c:pt idx="0">
                  <c:v>2022</c:v>
                </c:pt>
              </c:strCache>
            </c:strRef>
          </c:tx>
          <c:spPr>
            <a:solidFill>
              <a:srgbClr val="008E9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0.32</c:v>
                </c:pt>
                <c:pt idx="1">
                  <c:v>0.47</c:v>
                </c:pt>
                <c:pt idx="2">
                  <c:v>0.17</c:v>
                </c:pt>
                <c:pt idx="3">
                  <c:v>0.04</c:v>
                </c:pt>
              </c:numCache>
            </c:numRef>
          </c:val>
          <c:extLst>
            <c:ext xmlns:c16="http://schemas.microsoft.com/office/drawing/2014/chart" uri="{C3380CC4-5D6E-409C-BE32-E72D297353CC}">
              <c16:uniqueId val="{00000006-AFEA-4190-B491-6E6BA85C354E}"/>
            </c:ext>
          </c:extLst>
        </c:ser>
        <c:ser>
          <c:idx val="2"/>
          <c:order val="2"/>
          <c:tx>
            <c:strRef>
              <c:f>Sheet1!$D$1</c:f>
              <c:strCache>
                <c:ptCount val="1"/>
                <c:pt idx="0">
                  <c:v>2021</c:v>
                </c:pt>
              </c:strCache>
            </c:strRef>
          </c:tx>
          <c:spPr>
            <a:solidFill>
              <a:srgbClr val="002060"/>
            </a:solidFill>
            <a:ln w="19050">
              <a:solidFill>
                <a:schemeClr val="lt1"/>
              </a:solidFill>
            </a:ln>
            <a:effectLst/>
          </c:spPr>
          <c:invertIfNegative val="0"/>
          <c:dPt>
            <c:idx val="0"/>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1-DB96-4FFF-8748-38984021C54B}"/>
              </c:ext>
            </c:extLst>
          </c:dPt>
          <c:dPt>
            <c:idx val="1"/>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3-DB96-4FFF-8748-38984021C54B}"/>
              </c:ext>
            </c:extLst>
          </c:dPt>
          <c:dPt>
            <c:idx val="2"/>
            <c:invertIfNegative val="0"/>
            <c:bubble3D val="0"/>
            <c:spPr>
              <a:solidFill>
                <a:srgbClr val="002060"/>
              </a:solidFill>
              <a:ln w="19050">
                <a:solidFill>
                  <a:schemeClr val="lt1"/>
                </a:solidFill>
              </a:ln>
              <a:effectLst/>
            </c:spPr>
            <c:extLst>
              <c:ext xmlns:c16="http://schemas.microsoft.com/office/drawing/2014/chart" uri="{C3380CC4-5D6E-409C-BE32-E72D297353CC}">
                <c16:uniqueId val="{00000005-DB96-4FFF-8748-38984021C54B}"/>
              </c:ext>
            </c:extLst>
          </c:dPt>
          <c:dLbls>
            <c:dLbl>
              <c:idx val="3"/>
              <c:spPr>
                <a:noFill/>
                <a:ln>
                  <a:noFill/>
                </a:ln>
                <a:effectLst/>
              </c:spPr>
              <c:txPr>
                <a:bodyPr rot="0" spcFirstLastPara="1" vertOverflow="ellipsis" vert="horz" wrap="square" anchor="ctr" anchorCtr="1"/>
                <a:lstStyle/>
                <a:p>
                  <a:pPr>
                    <a:defRPr sz="105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A78-4729-9C08-DD3CD59DF337}"/>
                </c:ext>
              </c:extLst>
            </c:dLbl>
            <c:spPr>
              <a:noFill/>
              <a:ln>
                <a:noFill/>
              </a:ln>
              <a:effectLst/>
            </c:spPr>
            <c:txPr>
              <a:bodyPr rot="0" spcFirstLastPara="1" vertOverflow="ellipsis" vert="horz" wrap="square" anchor="ctr" anchorCtr="1"/>
              <a:lstStyle/>
              <a:p>
                <a:pPr>
                  <a:defRPr sz="105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0.38</c:v>
                </c:pt>
                <c:pt idx="1">
                  <c:v>0.44</c:v>
                </c:pt>
                <c:pt idx="2">
                  <c:v>0.15</c:v>
                </c:pt>
                <c:pt idx="3">
                  <c:v>0.03</c:v>
                </c:pt>
              </c:numCache>
            </c:numRef>
          </c:val>
          <c:extLst>
            <c:ext xmlns:c16="http://schemas.microsoft.com/office/drawing/2014/chart" uri="{C3380CC4-5D6E-409C-BE32-E72D297353CC}">
              <c16:uniqueId val="{00000007-AC92-46C9-B6F7-FFF8BE24D314}"/>
            </c:ext>
          </c:extLst>
        </c:ser>
        <c:dLbls>
          <c:showLegendKey val="0"/>
          <c:showVal val="0"/>
          <c:showCatName val="0"/>
          <c:showSerName val="0"/>
          <c:showPercent val="0"/>
          <c:showBubbleSize val="0"/>
        </c:dLbls>
        <c:gapWidth val="80"/>
        <c:overlap val="-25"/>
        <c:axId val="517183128"/>
        <c:axId val="517181560"/>
      </c:barChart>
      <c:valAx>
        <c:axId val="51718156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3128"/>
        <c:crosses val="autoZero"/>
        <c:crossBetween val="between"/>
      </c:valAx>
      <c:catAx>
        <c:axId val="517183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1560"/>
        <c:crosses val="autoZero"/>
        <c:auto val="1"/>
        <c:lblAlgn val="ctr"/>
        <c:lblOffset val="100"/>
        <c:noMultiLvlLbl val="0"/>
      </c:catAx>
      <c:spPr>
        <a:noFill/>
        <a:ln>
          <a:noFill/>
        </a:ln>
        <a:effectLst/>
      </c:spPr>
    </c:plotArea>
    <c:legend>
      <c:legendPos val="b"/>
      <c:layout>
        <c:manualLayout>
          <c:xMode val="edge"/>
          <c:yMode val="edge"/>
          <c:x val="0.42599264005276571"/>
          <c:y val="0.90907917201253907"/>
          <c:w val="0.33861879047650079"/>
          <c:h val="6.7780326096265012E-2"/>
        </c:manualLayout>
      </c:layout>
      <c:overlay val="0"/>
      <c:spPr>
        <a:solidFill>
          <a:schemeClr val="bg1"/>
        </a:solid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5318875539773367"/>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0.86</c:v>
                </c:pt>
                <c:pt idx="1">
                  <c:v>0.14000000000000001</c:v>
                </c:pt>
              </c:numCache>
            </c:numRef>
          </c:val>
          <c:extLst>
            <c:ext xmlns:c16="http://schemas.microsoft.com/office/drawing/2014/chart" uri="{C3380CC4-5D6E-409C-BE32-E72D297353CC}">
              <c16:uniqueId val="{00000007-7B78-4E83-85E8-91909D2FD617}"/>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0.77</c:v>
                </c:pt>
                <c:pt idx="1">
                  <c:v>0.23</c:v>
                </c:pt>
              </c:numCache>
            </c:numRef>
          </c:val>
          <c:extLst>
            <c:ext xmlns:c16="http://schemas.microsoft.com/office/drawing/2014/chart" uri="{C3380CC4-5D6E-409C-BE32-E72D297353CC}">
              <c16:uniqueId val="{00000008-7B78-4E83-85E8-91909D2FD617}"/>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D46D-4EA0-B7F3-98A6FAFC6A14}"/>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D46D-4EA0-B7F3-98A6FAFC6A14}"/>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0.78</c:v>
                </c:pt>
                <c:pt idx="1">
                  <c:v>0.22</c:v>
                </c:pt>
              </c:numCache>
            </c:numRef>
          </c:val>
          <c:extLst>
            <c:ext xmlns:c16="http://schemas.microsoft.com/office/drawing/2014/chart" uri="{C3380CC4-5D6E-409C-BE32-E72D297353CC}">
              <c16:uniqueId val="{00000005-062D-4DE8-BC54-65D24A9DC391}"/>
            </c:ext>
          </c:extLst>
        </c:ser>
        <c:dLbls>
          <c:showLegendKey val="0"/>
          <c:showVal val="0"/>
          <c:showCatName val="0"/>
          <c:showSerName val="0"/>
          <c:showPercent val="0"/>
          <c:showBubbleSize val="0"/>
        </c:dLbls>
        <c:gapWidth val="80"/>
        <c:overlap val="-25"/>
        <c:axId val="517186264"/>
        <c:axId val="517188224"/>
      </c:barChart>
      <c:valAx>
        <c:axId val="51718822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6264"/>
        <c:crosses val="autoZero"/>
        <c:crossBetween val="between"/>
      </c:valAx>
      <c:catAx>
        <c:axId val="5171862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8224"/>
        <c:crosses val="autoZero"/>
        <c:auto val="1"/>
        <c:lblAlgn val="ctr"/>
        <c:lblOffset val="100"/>
        <c:noMultiLvlLbl val="0"/>
      </c:catAx>
      <c:spPr>
        <a:noFill/>
        <a:ln>
          <a:noFill/>
        </a:ln>
        <a:effectLst/>
      </c:spPr>
    </c:plotArea>
    <c:legend>
      <c:legendPos val="b"/>
      <c:legendEntry>
        <c:idx val="2"/>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3392107729040668"/>
          <c:y val="2.5849118173450709E-2"/>
          <c:w val="0.71889145702365431"/>
          <c:h val="0.83088349182790788"/>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Sheet1!$B$2:$B$9</c:f>
              <c:numCache>
                <c:formatCode>0%</c:formatCode>
                <c:ptCount val="8"/>
                <c:pt idx="0">
                  <c:v>0.37</c:v>
                </c:pt>
                <c:pt idx="1">
                  <c:v>0.27</c:v>
                </c:pt>
                <c:pt idx="2">
                  <c:v>0.32</c:v>
                </c:pt>
                <c:pt idx="3">
                  <c:v>0.39</c:v>
                </c:pt>
                <c:pt idx="4">
                  <c:v>0.44</c:v>
                </c:pt>
                <c:pt idx="5">
                  <c:v>0.46</c:v>
                </c:pt>
                <c:pt idx="6">
                  <c:v>0.5</c:v>
                </c:pt>
                <c:pt idx="7">
                  <c:v>0.6</c:v>
                </c:pt>
              </c:numCache>
            </c:numRef>
          </c:val>
          <c:extLst>
            <c:ext xmlns:c16="http://schemas.microsoft.com/office/drawing/2014/chart" uri="{C3380CC4-5D6E-409C-BE32-E72D297353CC}">
              <c16:uniqueId val="{00000006-C224-40AD-97C6-56418AEDD11D}"/>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Sheet1!$C$2:$C$9</c:f>
              <c:numCache>
                <c:formatCode>0%</c:formatCode>
                <c:ptCount val="8"/>
                <c:pt idx="0">
                  <c:v>0.36</c:v>
                </c:pt>
                <c:pt idx="1">
                  <c:v>0.23</c:v>
                </c:pt>
                <c:pt idx="2">
                  <c:v>0.26</c:v>
                </c:pt>
                <c:pt idx="3">
                  <c:v>0.39</c:v>
                </c:pt>
                <c:pt idx="4">
                  <c:v>0.46</c:v>
                </c:pt>
                <c:pt idx="5">
                  <c:v>0.47</c:v>
                </c:pt>
                <c:pt idx="6">
                  <c:v>0.5</c:v>
                </c:pt>
                <c:pt idx="7">
                  <c:v>0.56000000000000005</c:v>
                </c:pt>
              </c:numCache>
            </c:numRef>
          </c:val>
          <c:extLst>
            <c:ext xmlns:c16="http://schemas.microsoft.com/office/drawing/2014/chart" uri="{C3380CC4-5D6E-409C-BE32-E72D297353CC}">
              <c16:uniqueId val="{00000006-BAE6-4C21-A120-B6707B76CF57}"/>
            </c:ext>
          </c:extLst>
        </c:ser>
        <c:ser>
          <c:idx val="2"/>
          <c:order val="2"/>
          <c:tx>
            <c:strRef>
              <c:f>Sheet1!$D$1</c:f>
              <c:strCache>
                <c:ptCount val="1"/>
                <c:pt idx="0">
                  <c:v>2021</c:v>
                </c:pt>
              </c:strCache>
            </c:strRef>
          </c:tx>
          <c:spPr>
            <a:solidFill>
              <a:srgbClr val="002060"/>
            </a:solidFill>
            <a:ln w="19050">
              <a:noFill/>
            </a:ln>
            <a:effectLst/>
          </c:spPr>
          <c:invertIfNegative val="0"/>
          <c:dPt>
            <c:idx val="4"/>
            <c:invertIfNegative val="0"/>
            <c:bubble3D val="0"/>
            <c:spPr>
              <a:solidFill>
                <a:srgbClr val="002060"/>
              </a:solidFill>
              <a:ln w="19050">
                <a:noFill/>
              </a:ln>
              <a:effectLst/>
            </c:spPr>
            <c:extLst>
              <c:ext xmlns:c16="http://schemas.microsoft.com/office/drawing/2014/chart" uri="{C3380CC4-5D6E-409C-BE32-E72D297353CC}">
                <c16:uniqueId val="{00000001-695C-4E41-9675-0FF5BD29443B}"/>
              </c:ext>
            </c:extLst>
          </c:dPt>
          <c:dPt>
            <c:idx val="5"/>
            <c:invertIfNegative val="0"/>
            <c:bubble3D val="0"/>
            <c:spPr>
              <a:solidFill>
                <a:srgbClr val="002060"/>
              </a:solidFill>
              <a:ln w="19050">
                <a:noFill/>
              </a:ln>
              <a:effectLst/>
            </c:spPr>
            <c:extLst>
              <c:ext xmlns:c16="http://schemas.microsoft.com/office/drawing/2014/chart" uri="{C3380CC4-5D6E-409C-BE32-E72D297353CC}">
                <c16:uniqueId val="{00000003-695C-4E41-9675-0FF5BD29443B}"/>
              </c:ext>
            </c:extLst>
          </c:dPt>
          <c:dPt>
            <c:idx val="7"/>
            <c:invertIfNegative val="0"/>
            <c:bubble3D val="0"/>
            <c:spPr>
              <a:solidFill>
                <a:srgbClr val="002060"/>
              </a:solidFill>
              <a:ln w="19050">
                <a:noFill/>
              </a:ln>
              <a:effectLst/>
            </c:spPr>
            <c:extLst>
              <c:ext xmlns:c16="http://schemas.microsoft.com/office/drawing/2014/chart" uri="{C3380CC4-5D6E-409C-BE32-E72D297353CC}">
                <c16:uniqueId val="{00000005-695C-4E41-9675-0FF5BD29443B}"/>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Calibri" panose="020F0502020204030204"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Other alcoholic drinks</c:v>
                </c:pt>
                <c:pt idx="1">
                  <c:v>Port, martini, sherry etc.</c:v>
                </c:pt>
                <c:pt idx="2">
                  <c:v>Wine</c:v>
                </c:pt>
                <c:pt idx="3">
                  <c:v>Shooters/shots/jelly</c:v>
                </c:pt>
                <c:pt idx="4">
                  <c:v>Beer or lager</c:v>
                </c:pt>
                <c:pt idx="5">
                  <c:v>Cider</c:v>
                </c:pt>
                <c:pt idx="6">
                  <c:v>Spirits </c:v>
                </c:pt>
                <c:pt idx="7">
                  <c:v>Pre-mixed drinks</c:v>
                </c:pt>
              </c:strCache>
            </c:strRef>
          </c:cat>
          <c:val>
            <c:numRef>
              <c:f>Sheet1!$D$2:$D$9</c:f>
              <c:numCache>
                <c:formatCode>0%</c:formatCode>
                <c:ptCount val="8"/>
                <c:pt idx="0">
                  <c:v>0.33</c:v>
                </c:pt>
                <c:pt idx="1">
                  <c:v>0.18</c:v>
                </c:pt>
                <c:pt idx="2">
                  <c:v>0.2</c:v>
                </c:pt>
                <c:pt idx="3">
                  <c:v>0.28999999999999998</c:v>
                </c:pt>
                <c:pt idx="4">
                  <c:v>0.4</c:v>
                </c:pt>
                <c:pt idx="5">
                  <c:v>0.38</c:v>
                </c:pt>
                <c:pt idx="6">
                  <c:v>0.39</c:v>
                </c:pt>
                <c:pt idx="7">
                  <c:v>0.51</c:v>
                </c:pt>
              </c:numCache>
            </c:numRef>
          </c:val>
          <c:extLst>
            <c:ext xmlns:c16="http://schemas.microsoft.com/office/drawing/2014/chart" uri="{C3380CC4-5D6E-409C-BE32-E72D297353CC}">
              <c16:uniqueId val="{00000007-7A0B-4A94-9684-839A19FADFE8}"/>
            </c:ext>
          </c:extLst>
        </c:ser>
        <c:dLbls>
          <c:dLblPos val="inEnd"/>
          <c:showLegendKey val="0"/>
          <c:showVal val="1"/>
          <c:showCatName val="0"/>
          <c:showSerName val="0"/>
          <c:showPercent val="0"/>
          <c:showBubbleSize val="0"/>
        </c:dLbls>
        <c:gapWidth val="80"/>
        <c:overlap val="-25"/>
        <c:axId val="517189008"/>
        <c:axId val="517185872"/>
      </c:barChart>
      <c:valAx>
        <c:axId val="517185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7189008"/>
        <c:crosses val="autoZero"/>
        <c:crossBetween val="between"/>
      </c:valAx>
      <c:catAx>
        <c:axId val="51718900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718587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83884789742296839"/>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Sheet1!$B$2:$B$3</c:f>
              <c:numCache>
                <c:formatCode>0%</c:formatCode>
                <c:ptCount val="2"/>
                <c:pt idx="0">
                  <c:v>0.86</c:v>
                </c:pt>
                <c:pt idx="1">
                  <c:v>0.14000000000000001</c:v>
                </c:pt>
              </c:numCache>
            </c:numRef>
          </c:val>
          <c:extLst>
            <c:ext xmlns:c16="http://schemas.microsoft.com/office/drawing/2014/chart" uri="{C3380CC4-5D6E-409C-BE32-E72D297353CC}">
              <c16:uniqueId val="{00000000-BFFD-4D68-90A8-BC502BA7781F}"/>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Sheet1!$C$2:$C$3</c:f>
              <c:numCache>
                <c:formatCode>0%</c:formatCode>
                <c:ptCount val="2"/>
                <c:pt idx="0">
                  <c:v>0.77</c:v>
                </c:pt>
                <c:pt idx="1">
                  <c:v>0.23</c:v>
                </c:pt>
              </c:numCache>
            </c:numRef>
          </c:val>
          <c:extLst>
            <c:ext xmlns:c16="http://schemas.microsoft.com/office/drawing/2014/chart" uri="{C3380CC4-5D6E-409C-BE32-E72D297353CC}">
              <c16:uniqueId val="{00000005-BFFD-4D68-90A8-BC502BA7781F}"/>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CCC5-4225-AB98-D86762DB296E}"/>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CCC5-4225-AB98-D86762DB296E}"/>
              </c:ext>
            </c:extLst>
          </c:dPt>
          <c:dLbls>
            <c:spPr>
              <a:noFill/>
              <a:ln>
                <a:noFill/>
              </a:ln>
              <a:effectLst/>
            </c:spPr>
            <c:txPr>
              <a:bodyPr rot="0" spcFirstLastPara="1" vertOverflow="ellipsis" vert="horz" wrap="square" anchor="ctr" anchorCtr="1"/>
              <a:lstStyle/>
              <a:p>
                <a:pPr>
                  <a:defRPr sz="12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No</c:v>
                </c:pt>
                <c:pt idx="1">
                  <c:v>Yes</c:v>
                </c:pt>
              </c:strCache>
            </c:strRef>
          </c:cat>
          <c:val>
            <c:numRef>
              <c:f>Sheet1!$D$2:$D$3</c:f>
              <c:numCache>
                <c:formatCode>0%</c:formatCode>
                <c:ptCount val="2"/>
                <c:pt idx="0">
                  <c:v>0.78</c:v>
                </c:pt>
                <c:pt idx="1">
                  <c:v>0.22</c:v>
                </c:pt>
              </c:numCache>
            </c:numRef>
          </c:val>
          <c:extLst>
            <c:ext xmlns:c16="http://schemas.microsoft.com/office/drawing/2014/chart" uri="{C3380CC4-5D6E-409C-BE32-E72D297353CC}">
              <c16:uniqueId val="{00000006-BFFD-4D68-90A8-BC502BA7781F}"/>
            </c:ext>
          </c:extLst>
        </c:ser>
        <c:dLbls>
          <c:showLegendKey val="0"/>
          <c:showVal val="0"/>
          <c:showCatName val="0"/>
          <c:showSerName val="0"/>
          <c:showPercent val="0"/>
          <c:showBubbleSize val="0"/>
        </c:dLbls>
        <c:gapWidth val="80"/>
        <c:overlap val="-25"/>
        <c:axId val="436949952"/>
        <c:axId val="436951128"/>
      </c:barChart>
      <c:valAx>
        <c:axId val="436951128"/>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one"/>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949952"/>
        <c:crosses val="autoZero"/>
        <c:crossBetween val="between"/>
        <c:majorUnit val="0.2"/>
      </c:valAx>
      <c:catAx>
        <c:axId val="43694995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36951128"/>
        <c:crosses val="autoZero"/>
        <c:auto val="1"/>
        <c:lblAlgn val="ctr"/>
        <c:lblOffset val="100"/>
        <c:noMultiLvlLbl val="0"/>
      </c:catAx>
      <c:spPr>
        <a:noFill/>
        <a:ln>
          <a:noFill/>
        </a:ln>
        <a:effectLst/>
      </c:spPr>
    </c:plotArea>
    <c:legend>
      <c:legendPos val="b"/>
      <c:legendEntry>
        <c:idx val="2"/>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Entry>
      <c:layout>
        <c:manualLayout>
          <c:xMode val="edge"/>
          <c:yMode val="edge"/>
          <c:x val="0.29408135888561071"/>
          <c:y val="0.89713707174049429"/>
          <c:w val="0.41183728222877863"/>
          <c:h val="8.9022178257961798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010515620880762"/>
          <c:y val="2.5849118173450709E-2"/>
          <c:w val="0.65270725400111973"/>
          <c:h val="0.8200129490629162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Sheet1!$B$2:$B$8</c:f>
              <c:numCache>
                <c:formatCode>0%</c:formatCode>
                <c:ptCount val="7"/>
                <c:pt idx="0">
                  <c:v>0.15</c:v>
                </c:pt>
                <c:pt idx="1">
                  <c:v>0.06</c:v>
                </c:pt>
                <c:pt idx="2">
                  <c:v>0.12</c:v>
                </c:pt>
                <c:pt idx="3">
                  <c:v>0.12</c:v>
                </c:pt>
                <c:pt idx="4">
                  <c:v>0.22</c:v>
                </c:pt>
                <c:pt idx="5">
                  <c:v>0.23</c:v>
                </c:pt>
                <c:pt idx="6">
                  <c:v>0.66</c:v>
                </c:pt>
              </c:numCache>
            </c:numRef>
          </c:val>
          <c:extLst>
            <c:ext xmlns:c16="http://schemas.microsoft.com/office/drawing/2014/chart" uri="{C3380CC4-5D6E-409C-BE32-E72D297353CC}">
              <c16:uniqueId val="{00000004-6BBF-405F-B452-4626ACE1B5A7}"/>
            </c:ext>
          </c:extLst>
        </c:ser>
        <c:ser>
          <c:idx val="1"/>
          <c:order val="1"/>
          <c:tx>
            <c:strRef>
              <c:f>Sheet1!$C$1</c:f>
              <c:strCache>
                <c:ptCount val="1"/>
                <c:pt idx="0">
                  <c:v>2022</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Calibri" panose="020F0502020204030204"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D3BA-43B1-8191-538B805132E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Sheet1!$C$2:$C$8</c:f>
              <c:numCache>
                <c:formatCode>0%</c:formatCode>
                <c:ptCount val="7"/>
                <c:pt idx="0">
                  <c:v>0.11</c:v>
                </c:pt>
                <c:pt idx="1">
                  <c:v>0.02</c:v>
                </c:pt>
                <c:pt idx="2">
                  <c:v>0.12</c:v>
                </c:pt>
                <c:pt idx="3">
                  <c:v>0.13</c:v>
                </c:pt>
                <c:pt idx="4">
                  <c:v>0.12</c:v>
                </c:pt>
                <c:pt idx="5">
                  <c:v>0.27</c:v>
                </c:pt>
                <c:pt idx="6">
                  <c:v>0.64</c:v>
                </c:pt>
              </c:numCache>
            </c:numRef>
          </c:val>
          <c:extLst>
            <c:ext xmlns:c16="http://schemas.microsoft.com/office/drawing/2014/chart" uri="{C3380CC4-5D6E-409C-BE32-E72D297353CC}">
              <c16:uniqueId val="{00000004-E4F0-4425-A819-E2B294ABB1E9}"/>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2-D3BA-43B1-8191-538B805132E6}"/>
              </c:ext>
            </c:extLst>
          </c:dPt>
          <c:dPt>
            <c:idx val="3"/>
            <c:invertIfNegative val="0"/>
            <c:bubble3D val="0"/>
            <c:spPr>
              <a:solidFill>
                <a:srgbClr val="002060"/>
              </a:solidFill>
              <a:ln w="19050">
                <a:noFill/>
              </a:ln>
              <a:effectLst/>
            </c:spPr>
            <c:extLst>
              <c:ext xmlns:c16="http://schemas.microsoft.com/office/drawing/2014/chart" uri="{C3380CC4-5D6E-409C-BE32-E72D297353CC}">
                <c16:uniqueId val="{00000003-05C1-428E-BC20-2118C33E1927}"/>
              </c:ext>
            </c:extLst>
          </c:dPt>
          <c:dLbls>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Calibri" panose="020F0502020204030204"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Somewhere else</c:v>
                </c:pt>
                <c:pt idx="1">
                  <c:v>At school</c:v>
                </c:pt>
                <c:pt idx="2">
                  <c:v>Outside in a public place (street, park, bus shelter etc.)</c:v>
                </c:pt>
                <c:pt idx="3">
                  <c:v>In a pub or bar</c:v>
                </c:pt>
                <c:pt idx="4">
                  <c:v>At a party or nightclub</c:v>
                </c:pt>
                <c:pt idx="5">
                  <c:v>At a friend's or relation's home</c:v>
                </c:pt>
                <c:pt idx="6">
                  <c:v>At home</c:v>
                </c:pt>
              </c:strCache>
            </c:strRef>
          </c:cat>
          <c:val>
            <c:numRef>
              <c:f>Sheet1!$D$2:$D$8</c:f>
              <c:numCache>
                <c:formatCode>0%</c:formatCode>
                <c:ptCount val="7"/>
                <c:pt idx="0">
                  <c:v>0.09</c:v>
                </c:pt>
                <c:pt idx="1">
                  <c:v>0.04</c:v>
                </c:pt>
                <c:pt idx="2">
                  <c:v>7.0000000000000007E-2</c:v>
                </c:pt>
                <c:pt idx="3">
                  <c:v>0.09</c:v>
                </c:pt>
                <c:pt idx="4">
                  <c:v>0.06</c:v>
                </c:pt>
                <c:pt idx="5">
                  <c:v>0.33</c:v>
                </c:pt>
                <c:pt idx="6">
                  <c:v>0.76</c:v>
                </c:pt>
              </c:numCache>
            </c:numRef>
          </c:val>
          <c:extLst>
            <c:ext xmlns:c16="http://schemas.microsoft.com/office/drawing/2014/chart" uri="{C3380CC4-5D6E-409C-BE32-E72D297353CC}">
              <c16:uniqueId val="{00000005-E769-45D6-8C21-7FB3CBD5786E}"/>
            </c:ext>
          </c:extLst>
        </c:ser>
        <c:dLbls>
          <c:showLegendKey val="0"/>
          <c:showVal val="0"/>
          <c:showCatName val="0"/>
          <c:showSerName val="0"/>
          <c:showPercent val="0"/>
          <c:showBubbleSize val="0"/>
        </c:dLbls>
        <c:gapWidth val="80"/>
        <c:overlap val="-25"/>
        <c:axId val="491750240"/>
        <c:axId val="447344136"/>
      </c:barChart>
      <c:valAx>
        <c:axId val="44734413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91750240"/>
        <c:crosses val="autoZero"/>
        <c:crossBetween val="between"/>
      </c:valAx>
      <c:catAx>
        <c:axId val="491750240"/>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447344136"/>
        <c:crosses val="autoZero"/>
        <c:auto val="1"/>
        <c:lblAlgn val="ctr"/>
        <c:lblOffset val="100"/>
        <c:noMultiLvlLbl val="0"/>
      </c:catAx>
      <c:spPr>
        <a:noFill/>
        <a:ln>
          <a:noFill/>
        </a:ln>
        <a:effectLst/>
      </c:spPr>
    </c:plotArea>
    <c:legend>
      <c:legendPos val="b"/>
      <c:layout>
        <c:manualLayout>
          <c:xMode val="edge"/>
          <c:yMode val="edge"/>
          <c:x val="0.40365654267496448"/>
          <c:y val="0.93725428168396896"/>
          <c:w val="0.21193224502747859"/>
          <c:h val="5.0273013512814886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latin typeface="Calibri" panose="020F0502020204030204" pitchFamily="34" charset="0"/>
          <a:cs typeface="DINPro" panose="020B0504020101020102" pitchFamily="34" charset="0"/>
        </a:defRPr>
      </a:pPr>
      <a:endParaRPr lang="en-US"/>
    </a:p>
  </c:txPr>
  <c:externalData r:id="rId3">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8055409274054769"/>
          <c:y val="2.5849118173450709E-2"/>
          <c:w val="0.57225826354403642"/>
          <c:h val="0.82408025677005214"/>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Sheet1!$B$2:$B$12</c:f>
              <c:numCache>
                <c:formatCode>0%</c:formatCode>
                <c:ptCount val="11"/>
                <c:pt idx="0">
                  <c:v>0.3</c:v>
                </c:pt>
                <c:pt idx="1">
                  <c:v>0.06</c:v>
                </c:pt>
                <c:pt idx="2">
                  <c:v>0.09</c:v>
                </c:pt>
                <c:pt idx="3">
                  <c:v>0.11</c:v>
                </c:pt>
                <c:pt idx="4">
                  <c:v>0.11</c:v>
                </c:pt>
                <c:pt idx="5">
                  <c:v>0.11</c:v>
                </c:pt>
                <c:pt idx="6">
                  <c:v>0.13</c:v>
                </c:pt>
                <c:pt idx="7">
                  <c:v>0.15</c:v>
                </c:pt>
                <c:pt idx="8">
                  <c:v>0.17</c:v>
                </c:pt>
                <c:pt idx="9">
                  <c:v>0.23</c:v>
                </c:pt>
                <c:pt idx="10">
                  <c:v>0.38</c:v>
                </c:pt>
              </c:numCache>
            </c:numRef>
          </c:val>
          <c:extLst>
            <c:ext xmlns:c16="http://schemas.microsoft.com/office/drawing/2014/chart" uri="{C3380CC4-5D6E-409C-BE32-E72D297353CC}">
              <c16:uniqueId val="{00000004-12B5-4D6C-920E-5D6D7F427696}"/>
            </c:ext>
          </c:extLst>
        </c:ser>
        <c:ser>
          <c:idx val="1"/>
          <c:order val="1"/>
          <c:tx>
            <c:strRef>
              <c:f>Sheet1!$C$1</c:f>
              <c:strCache>
                <c:ptCount val="1"/>
                <c:pt idx="0">
                  <c:v>2022</c:v>
                </c:pt>
              </c:strCache>
            </c:strRef>
          </c:tx>
          <c:spPr>
            <a:solidFill>
              <a:srgbClr val="008E91"/>
            </a:solidFill>
            <a:ln w="19050">
              <a:noFill/>
            </a:ln>
            <a:effectLst/>
          </c:spPr>
          <c:invertIfNegative val="0"/>
          <c:dLbls>
            <c:dLbl>
              <c:idx val="1"/>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4A7-40FD-84C5-728AF66D4738}"/>
                </c:ext>
              </c:extLst>
            </c:dLbl>
            <c:dLbl>
              <c:idx val="2"/>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7B1-4753-B016-43C3446F3BC5}"/>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Sheet1!$C$2:$C$12</c:f>
              <c:numCache>
                <c:formatCode>0%</c:formatCode>
                <c:ptCount val="11"/>
                <c:pt idx="0">
                  <c:v>0.22</c:v>
                </c:pt>
                <c:pt idx="1">
                  <c:v>0.03</c:v>
                </c:pt>
                <c:pt idx="2">
                  <c:v>0.03</c:v>
                </c:pt>
                <c:pt idx="3">
                  <c:v>0.04</c:v>
                </c:pt>
                <c:pt idx="4">
                  <c:v>0.05</c:v>
                </c:pt>
                <c:pt idx="5">
                  <c:v>0.08</c:v>
                </c:pt>
                <c:pt idx="6">
                  <c:v>7.0000000000000007E-2</c:v>
                </c:pt>
                <c:pt idx="7">
                  <c:v>0.11</c:v>
                </c:pt>
                <c:pt idx="8">
                  <c:v>0.1</c:v>
                </c:pt>
                <c:pt idx="9">
                  <c:v>0.24</c:v>
                </c:pt>
                <c:pt idx="10">
                  <c:v>0.49</c:v>
                </c:pt>
              </c:numCache>
            </c:numRef>
          </c:val>
          <c:extLst>
            <c:ext xmlns:c16="http://schemas.microsoft.com/office/drawing/2014/chart" uri="{C3380CC4-5D6E-409C-BE32-E72D297353CC}">
              <c16:uniqueId val="{00000006-CDD3-4655-A0E0-686ED911A97E}"/>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2-47B1-4753-B016-43C3446F3BC5}"/>
              </c:ext>
            </c:extLst>
          </c:dPt>
          <c:dPt>
            <c:idx val="3"/>
            <c:invertIfNegative val="0"/>
            <c:bubble3D val="0"/>
            <c:spPr>
              <a:solidFill>
                <a:srgbClr val="002060"/>
              </a:solidFill>
              <a:ln w="19050">
                <a:noFill/>
              </a:ln>
              <a:effectLst/>
            </c:spPr>
            <c:extLst>
              <c:ext xmlns:c16="http://schemas.microsoft.com/office/drawing/2014/chart" uri="{C3380CC4-5D6E-409C-BE32-E72D297353CC}">
                <c16:uniqueId val="{0000000A-04A7-40FD-84C5-728AF66D4738}"/>
              </c:ext>
            </c:extLst>
          </c:dPt>
          <c:dPt>
            <c:idx val="6"/>
            <c:invertIfNegative val="0"/>
            <c:bubble3D val="0"/>
            <c:spPr>
              <a:solidFill>
                <a:srgbClr val="002060"/>
              </a:solidFill>
              <a:ln w="19050">
                <a:noFill/>
              </a:ln>
              <a:effectLst/>
            </c:spPr>
            <c:extLst>
              <c:ext xmlns:c16="http://schemas.microsoft.com/office/drawing/2014/chart" uri="{C3380CC4-5D6E-409C-BE32-E72D297353CC}">
                <c16:uniqueId val="{00000005-8A1A-4A38-9C7E-573CF2DCCAD3}"/>
              </c:ext>
            </c:extLst>
          </c:dPt>
          <c:dLbls>
            <c:dLbl>
              <c:idx val="1"/>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7B1-4753-B016-43C3446F3BC5}"/>
                </c:ext>
              </c:extLst>
            </c:dLbl>
            <c:dLbl>
              <c:idx val="3"/>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A-04A7-40FD-84C5-728AF66D4738}"/>
                </c:ext>
              </c:extLst>
            </c:dLbl>
            <c:spPr>
              <a:noFill/>
              <a:ln>
                <a:noFill/>
              </a:ln>
              <a:effectLst/>
            </c:spPr>
            <c:txPr>
              <a:bodyPr rot="0" spcFirstLastPara="1" vertOverflow="ellipsis" vert="horz" wrap="square" anchor="ctr" anchorCtr="1"/>
              <a:lstStyle/>
              <a:p>
                <a:pPr>
                  <a:defRPr sz="9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I obtain alcohol in other ways</c:v>
                </c:pt>
                <c:pt idx="1">
                  <c:v>Stolen from a supermarket/off-licence</c:v>
                </c:pt>
                <c:pt idx="2">
                  <c:v>I get adults outside shops to buy it for me</c:v>
                </c:pt>
                <c:pt idx="3">
                  <c:v>Buy it myself from a supermarket</c:v>
                </c:pt>
                <c:pt idx="4">
                  <c:v>Buy it myself from a pub/nightclub</c:v>
                </c:pt>
                <c:pt idx="5">
                  <c:v>Friends/family under 18 buy it, then give it to me</c:v>
                </c:pt>
                <c:pt idx="6">
                  <c:v>Buy it myself from an off-licence</c:v>
                </c:pt>
                <c:pt idx="7">
                  <c:v>Keep my own supply of alcohol at home</c:v>
                </c:pt>
                <c:pt idx="8">
                  <c:v>Take it from my parents/carers without their consent</c:v>
                </c:pt>
                <c:pt idx="9">
                  <c:v>Friends/family over 18 buy it, then give it to me</c:v>
                </c:pt>
                <c:pt idx="10">
                  <c:v>Parents/carers buy it, then give it to me</c:v>
                </c:pt>
              </c:strCache>
            </c:strRef>
          </c:cat>
          <c:val>
            <c:numRef>
              <c:f>Sheet1!$D$2:$D$12</c:f>
              <c:numCache>
                <c:formatCode>0%</c:formatCode>
                <c:ptCount val="11"/>
                <c:pt idx="0">
                  <c:v>0.13</c:v>
                </c:pt>
                <c:pt idx="1">
                  <c:v>0.02</c:v>
                </c:pt>
                <c:pt idx="2">
                  <c:v>7.0000000000000007E-2</c:v>
                </c:pt>
                <c:pt idx="3">
                  <c:v>0.02</c:v>
                </c:pt>
                <c:pt idx="4">
                  <c:v>0.04</c:v>
                </c:pt>
                <c:pt idx="5">
                  <c:v>0.06</c:v>
                </c:pt>
                <c:pt idx="6">
                  <c:v>0.04</c:v>
                </c:pt>
                <c:pt idx="7">
                  <c:v>7.0000000000000007E-2</c:v>
                </c:pt>
                <c:pt idx="8">
                  <c:v>0.17</c:v>
                </c:pt>
                <c:pt idx="9">
                  <c:v>0.24</c:v>
                </c:pt>
                <c:pt idx="10">
                  <c:v>0.62</c:v>
                </c:pt>
              </c:numCache>
            </c:numRef>
          </c:val>
          <c:extLst>
            <c:ext xmlns:c16="http://schemas.microsoft.com/office/drawing/2014/chart" uri="{C3380CC4-5D6E-409C-BE32-E72D297353CC}">
              <c16:uniqueId val="{00000007-1594-4DC8-9942-5FEBFFD7399E}"/>
            </c:ext>
          </c:extLst>
        </c:ser>
        <c:dLbls>
          <c:showLegendKey val="0"/>
          <c:showVal val="0"/>
          <c:showCatName val="0"/>
          <c:showSerName val="0"/>
          <c:showPercent val="0"/>
          <c:showBubbleSize val="0"/>
        </c:dLbls>
        <c:gapWidth val="80"/>
        <c:overlap val="-25"/>
        <c:axId val="516866304"/>
        <c:axId val="516871400"/>
      </c:barChart>
      <c:valAx>
        <c:axId val="516871400"/>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66304"/>
        <c:crosses val="autoZero"/>
        <c:crossBetween val="between"/>
      </c:valAx>
      <c:catAx>
        <c:axId val="51686630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71400"/>
        <c:crosses val="autoZero"/>
        <c:auto val="1"/>
        <c:lblAlgn val="ctr"/>
        <c:lblOffset val="100"/>
        <c:noMultiLvlLbl val="0"/>
      </c:catAx>
      <c:spPr>
        <a:noFill/>
        <a:ln>
          <a:noFill/>
        </a:ln>
        <a:effectLst/>
      </c:spPr>
    </c:plotArea>
    <c:legend>
      <c:legendPos val="b"/>
      <c:layout>
        <c:manualLayout>
          <c:xMode val="edge"/>
          <c:yMode val="edge"/>
          <c:x val="0.42454415423226988"/>
          <c:y val="0.93833708327285048"/>
          <c:w val="0.16598468049093715"/>
          <c:h val="4.9405453137852606E-2"/>
        </c:manualLayout>
      </c:layout>
      <c:overlay val="0"/>
      <c:spPr>
        <a:noFill/>
        <a:ln>
          <a:noFill/>
        </a:ln>
        <a:effectLst/>
      </c:spPr>
      <c:txPr>
        <a:bodyPr rot="0" spcFirstLastPara="1" vertOverflow="ellipsis" vert="horz" wrap="square" anchor="ctr" anchorCtr="1"/>
        <a:lstStyle/>
        <a:p>
          <a:pPr>
            <a:defRPr sz="11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sz="1000">
          <a:latin typeface="+mn-lt"/>
          <a:cs typeface="DINPro" panose="020B0504020101020102" pitchFamily="34" charset="0"/>
        </a:defRPr>
      </a:pPr>
      <a:endParaRPr lang="en-US"/>
    </a:p>
  </c:txPr>
  <c:externalData r:id="rId3">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GB" dirty="0"/>
              <a:t>Parent/Carer</a:t>
            </a:r>
            <a:r>
              <a:rPr lang="en-GB" baseline="0" dirty="0"/>
              <a:t> drinks alcohol</a:t>
            </a:r>
            <a:endParaRPr lang="en-GB" dirty="0"/>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20759615719542354"/>
          <c:y val="0.12532735421333333"/>
          <c:w val="0.56993776122474249"/>
          <c:h val="0.68984263537736745"/>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Sheet1!$B$2:$B$4</c:f>
              <c:numCache>
                <c:formatCode>0%</c:formatCode>
                <c:ptCount val="3"/>
                <c:pt idx="0">
                  <c:v>7.0000000000000007E-2</c:v>
                </c:pt>
                <c:pt idx="1">
                  <c:v>0.23</c:v>
                </c:pt>
                <c:pt idx="2">
                  <c:v>0.7</c:v>
                </c:pt>
              </c:numCache>
            </c:numRef>
          </c:val>
          <c:extLst>
            <c:ext xmlns:c16="http://schemas.microsoft.com/office/drawing/2014/chart" uri="{C3380CC4-5D6E-409C-BE32-E72D297353CC}">
              <c16:uniqueId val="{00000006-2C5C-4AE7-AA4F-79AFAFC22177}"/>
            </c:ext>
          </c:extLst>
        </c:ser>
        <c:ser>
          <c:idx val="1"/>
          <c:order val="1"/>
          <c:tx>
            <c:strRef>
              <c:f>Sheet1!$C$1</c:f>
              <c:strCache>
                <c:ptCount val="1"/>
                <c:pt idx="0">
                  <c:v>2022</c:v>
                </c:pt>
              </c:strCache>
            </c:strRef>
          </c:tx>
          <c:spPr>
            <a:solidFill>
              <a:srgbClr val="008E91"/>
            </a:solidFill>
            <a:ln w="19050">
              <a:noFill/>
            </a:ln>
            <a:effectLst/>
          </c:spPr>
          <c:invertIfNegative val="0"/>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35F-4D1D-B943-E0410C124C6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Sheet1!$C$2:$C$4</c:f>
              <c:numCache>
                <c:formatCode>0%</c:formatCode>
                <c:ptCount val="3"/>
                <c:pt idx="0">
                  <c:v>0.05</c:v>
                </c:pt>
                <c:pt idx="1">
                  <c:v>0.23</c:v>
                </c:pt>
                <c:pt idx="2">
                  <c:v>0.72</c:v>
                </c:pt>
              </c:numCache>
            </c:numRef>
          </c:val>
          <c:extLst>
            <c:ext xmlns:c16="http://schemas.microsoft.com/office/drawing/2014/chart" uri="{C3380CC4-5D6E-409C-BE32-E72D297353CC}">
              <c16:uniqueId val="{00000007-6B37-49AC-AE50-4F3B15341C14}"/>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6-12E2-484B-A1D9-7FC576375A57}"/>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582C-4032-8840-CBD6649E8956}"/>
              </c:ext>
            </c:extLst>
          </c:dPt>
          <c:dPt>
            <c:idx val="2"/>
            <c:invertIfNegative val="0"/>
            <c:bubble3D val="0"/>
            <c:spPr>
              <a:solidFill>
                <a:srgbClr val="002060"/>
              </a:solidFill>
              <a:ln w="19050">
                <a:noFill/>
              </a:ln>
              <a:effectLst/>
            </c:spPr>
            <c:extLst>
              <c:ext xmlns:c16="http://schemas.microsoft.com/office/drawing/2014/chart" uri="{C3380CC4-5D6E-409C-BE32-E72D297353CC}">
                <c16:uniqueId val="{00000005-582C-4032-8840-CBD6649E8956}"/>
              </c:ext>
            </c:extLst>
          </c:dPt>
          <c:dLbls>
            <c:dLbl>
              <c:idx val="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2E2-484B-A1D9-7FC576375A57}"/>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Don't want to say</c:v>
                </c:pt>
                <c:pt idx="1">
                  <c:v>No</c:v>
                </c:pt>
                <c:pt idx="2">
                  <c:v>Yes</c:v>
                </c:pt>
              </c:strCache>
            </c:strRef>
          </c:cat>
          <c:val>
            <c:numRef>
              <c:f>Sheet1!$D$2:$D$4</c:f>
              <c:numCache>
                <c:formatCode>0%</c:formatCode>
                <c:ptCount val="3"/>
                <c:pt idx="0">
                  <c:v>0.04</c:v>
                </c:pt>
                <c:pt idx="1">
                  <c:v>0.24</c:v>
                </c:pt>
                <c:pt idx="2">
                  <c:v>0.72</c:v>
                </c:pt>
              </c:numCache>
            </c:numRef>
          </c:val>
          <c:extLst>
            <c:ext xmlns:c16="http://schemas.microsoft.com/office/drawing/2014/chart" uri="{C3380CC4-5D6E-409C-BE32-E72D297353CC}">
              <c16:uniqueId val="{00000006-36C2-4193-8091-1F3A6247C107}"/>
            </c:ext>
          </c:extLst>
        </c:ser>
        <c:dLbls>
          <c:dLblPos val="inEnd"/>
          <c:showLegendKey val="0"/>
          <c:showVal val="1"/>
          <c:showCatName val="0"/>
          <c:showSerName val="0"/>
          <c:showPercent val="0"/>
          <c:showBubbleSize val="0"/>
        </c:dLbls>
        <c:gapWidth val="100"/>
        <c:overlap val="-25"/>
        <c:axId val="516868264"/>
        <c:axId val="516867872"/>
      </c:barChart>
      <c:valAx>
        <c:axId val="516867872"/>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6868264"/>
        <c:crosses val="autoZero"/>
        <c:crossBetween val="between"/>
      </c:valAx>
      <c:catAx>
        <c:axId val="516868264"/>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6867872"/>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r>
              <a:rPr lang="en-GB" sz="1600" dirty="0"/>
              <a:t>Notice</a:t>
            </a:r>
            <a:r>
              <a:rPr lang="en-GB" sz="1600" baseline="0" dirty="0"/>
              <a:t> the following…</a:t>
            </a:r>
            <a:endParaRPr lang="en-GB" sz="1600" dirty="0"/>
          </a:p>
        </c:rich>
      </c:tx>
      <c:overlay val="0"/>
      <c:spPr>
        <a:noFill/>
        <a:ln>
          <a:noFill/>
        </a:ln>
        <a:effectLst/>
      </c:spPr>
      <c:txPr>
        <a:bodyPr rot="0" spcFirstLastPara="1" vertOverflow="ellipsis" vert="horz" wrap="square" anchor="ctr" anchorCtr="1"/>
        <a:lstStyle/>
        <a:p>
          <a:pPr>
            <a:defRPr sz="16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manualLayout>
          <c:layoutTarget val="inner"/>
          <c:xMode val="edge"/>
          <c:yMode val="edge"/>
          <c:x val="0.51244825342591871"/>
          <c:y val="0.14737014366414372"/>
          <c:w val="0.41197622645922594"/>
          <c:h val="0.67666956583279947"/>
        </c:manualLayout>
      </c:layout>
      <c:barChart>
        <c:barDir val="bar"/>
        <c:grouping val="clustered"/>
        <c:varyColors val="0"/>
        <c:ser>
          <c:idx val="0"/>
          <c:order val="0"/>
          <c:tx>
            <c:strRef>
              <c:f>Sheet1!$B$1</c:f>
              <c:strCache>
                <c:ptCount val="1"/>
                <c:pt idx="0">
                  <c:v>2023</c:v>
                </c:pt>
              </c:strCache>
            </c:strRef>
          </c:tx>
          <c:spPr>
            <a:solidFill>
              <a:schemeClr val="accent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Sheet1!$B$2:$B$10</c:f>
              <c:numCache>
                <c:formatCode>0%</c:formatCode>
                <c:ptCount val="9"/>
                <c:pt idx="0">
                  <c:v>0.04</c:v>
                </c:pt>
                <c:pt idx="1">
                  <c:v>0.04</c:v>
                </c:pt>
                <c:pt idx="2">
                  <c:v>0.04</c:v>
                </c:pt>
                <c:pt idx="3">
                  <c:v>0.05</c:v>
                </c:pt>
                <c:pt idx="4">
                  <c:v>7.0000000000000007E-2</c:v>
                </c:pt>
                <c:pt idx="5">
                  <c:v>7.0000000000000007E-2</c:v>
                </c:pt>
                <c:pt idx="6">
                  <c:v>7.0000000000000007E-2</c:v>
                </c:pt>
                <c:pt idx="7">
                  <c:v>0.08</c:v>
                </c:pt>
                <c:pt idx="8">
                  <c:v>0.19</c:v>
                </c:pt>
              </c:numCache>
            </c:numRef>
          </c:val>
          <c:extLst>
            <c:ext xmlns:c16="http://schemas.microsoft.com/office/drawing/2014/chart" uri="{C3380CC4-5D6E-409C-BE32-E72D297353CC}">
              <c16:uniqueId val="{00000003-CB48-4FC5-8D47-414DA7E45B8A}"/>
            </c:ext>
          </c:extLst>
        </c:ser>
        <c:ser>
          <c:idx val="1"/>
          <c:order val="1"/>
          <c:tx>
            <c:strRef>
              <c:f>Sheet1!$C$1</c:f>
              <c:strCache>
                <c:ptCount val="1"/>
                <c:pt idx="0">
                  <c:v>2022</c:v>
                </c:pt>
              </c:strCache>
            </c:strRef>
          </c:tx>
          <c:spPr>
            <a:solidFill>
              <a:srgbClr val="008E91"/>
            </a:solidFill>
            <a:ln w="19050">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Sheet1!$C$2:$C$10</c:f>
              <c:numCache>
                <c:formatCode>0%</c:formatCode>
                <c:ptCount val="9"/>
                <c:pt idx="0">
                  <c:v>0.02</c:v>
                </c:pt>
                <c:pt idx="1">
                  <c:v>0.05</c:v>
                </c:pt>
                <c:pt idx="2">
                  <c:v>0.05</c:v>
                </c:pt>
                <c:pt idx="3">
                  <c:v>0.05</c:v>
                </c:pt>
                <c:pt idx="4">
                  <c:v>7.0000000000000007E-2</c:v>
                </c:pt>
                <c:pt idx="5">
                  <c:v>7.0000000000000007E-2</c:v>
                </c:pt>
                <c:pt idx="6">
                  <c:v>7.0000000000000007E-2</c:v>
                </c:pt>
                <c:pt idx="7">
                  <c:v>0.1</c:v>
                </c:pt>
                <c:pt idx="8">
                  <c:v>0.22</c:v>
                </c:pt>
              </c:numCache>
            </c:numRef>
          </c:val>
          <c:extLst>
            <c:ext xmlns:c16="http://schemas.microsoft.com/office/drawing/2014/chart" uri="{C3380CC4-5D6E-409C-BE32-E72D297353CC}">
              <c16:uniqueId val="{00000003-3638-4535-BDFA-3CB683BD79C7}"/>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extLst>
              <c:ext xmlns:c16="http://schemas.microsoft.com/office/drawing/2014/chart" uri="{C3380CC4-5D6E-409C-BE32-E72D297353CC}">
                <c16:uniqueId val="{00000000-C07D-4A2C-8223-793DFA10AA35}"/>
              </c:ext>
            </c:extLst>
          </c:dPt>
          <c:dPt>
            <c:idx val="1"/>
            <c:invertIfNegative val="0"/>
            <c:bubble3D val="0"/>
            <c:extLst>
              <c:ext xmlns:c16="http://schemas.microsoft.com/office/drawing/2014/chart" uri="{C3380CC4-5D6E-409C-BE32-E72D297353CC}">
                <c16:uniqueId val="{00000001-C07D-4A2C-8223-793DFA10AA35}"/>
              </c:ext>
            </c:extLst>
          </c:dPt>
          <c:dLbls>
            <c:dLbl>
              <c:idx val="1"/>
              <c:layout>
                <c:manualLayout>
                  <c:x val="-5.2702645224693735E-2"/>
                  <c:y val="0"/>
                </c:manualLayout>
              </c:layout>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C07D-4A2C-8223-793DFA10AA35}"/>
                </c:ext>
              </c:extLst>
            </c:dLbl>
            <c:spPr>
              <a:noFill/>
              <a:ln>
                <a:noFill/>
              </a:ln>
              <a:effectLst/>
            </c:spPr>
            <c:txPr>
              <a:bodyPr rot="0" spcFirstLastPara="1" vertOverflow="ellipsis" vert="horz" wrap="square" lIns="38100" tIns="19050" rIns="38100" bIns="19050" anchor="ctr" anchorCtr="1">
                <a:spAutoFit/>
              </a:bodyPr>
              <a:lstStyle/>
              <a:p>
                <a:pPr>
                  <a:defRPr sz="800" b="0" i="0" u="none" strike="noStrike" kern="1200" baseline="0">
                    <a:solidFill>
                      <a:schemeClr val="bg1"/>
                    </a:solidFill>
                    <a:latin typeface="+mn-lt"/>
                    <a:ea typeface="+mn-ea"/>
                    <a:cs typeface="+mn-cs"/>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They try to keep their drinking a secret</c:v>
                </c:pt>
                <c:pt idx="1">
                  <c:v>You or your siblings aren't looked after</c:v>
                </c:pt>
                <c:pt idx="2">
                  <c:v>Drinking becomes more important to them than other things in their life</c:v>
                </c:pt>
                <c:pt idx="3">
                  <c:v>They get aggressive or violent after drinking</c:v>
                </c:pt>
                <c:pt idx="4">
                  <c:v>They are not able to stop drinking when they start</c:v>
                </c:pt>
                <c:pt idx="5">
                  <c:v>They are not able to control how much they drink</c:v>
                </c:pt>
                <c:pt idx="6">
                  <c:v>They shout at you or say things that upset you when they're drunk</c:v>
                </c:pt>
                <c:pt idx="7">
                  <c:v>They drink a lot very quickly</c:v>
                </c:pt>
                <c:pt idx="8">
                  <c:v>Their behaviour changes</c:v>
                </c:pt>
              </c:strCache>
            </c:strRef>
          </c:cat>
          <c:val>
            <c:numRef>
              <c:f>Sheet1!$D$2:$D$10</c:f>
              <c:numCache>
                <c:formatCode>0%</c:formatCode>
                <c:ptCount val="9"/>
                <c:pt idx="0">
                  <c:v>0.03</c:v>
                </c:pt>
                <c:pt idx="1">
                  <c:v>0.03</c:v>
                </c:pt>
                <c:pt idx="2">
                  <c:v>0.05</c:v>
                </c:pt>
                <c:pt idx="3">
                  <c:v>0.04</c:v>
                </c:pt>
                <c:pt idx="4">
                  <c:v>0.05</c:v>
                </c:pt>
                <c:pt idx="5">
                  <c:v>0.06</c:v>
                </c:pt>
                <c:pt idx="6">
                  <c:v>0.08</c:v>
                </c:pt>
                <c:pt idx="7">
                  <c:v>0.08</c:v>
                </c:pt>
                <c:pt idx="8">
                  <c:v>0.16</c:v>
                </c:pt>
              </c:numCache>
            </c:numRef>
          </c:val>
          <c:extLst>
            <c:ext xmlns:c16="http://schemas.microsoft.com/office/drawing/2014/chart" uri="{C3380CC4-5D6E-409C-BE32-E72D297353CC}">
              <c16:uniqueId val="{00000002-0685-4BE9-A09C-E9AE02EAF8C1}"/>
            </c:ext>
          </c:extLst>
        </c:ser>
        <c:dLbls>
          <c:dLblPos val="inEnd"/>
          <c:showLegendKey val="0"/>
          <c:showVal val="1"/>
          <c:showCatName val="0"/>
          <c:showSerName val="0"/>
          <c:showPercent val="0"/>
          <c:showBubbleSize val="0"/>
        </c:dLbls>
        <c:gapWidth val="100"/>
        <c:overlap val="-25"/>
        <c:axId val="516865128"/>
        <c:axId val="516866696"/>
      </c:barChart>
      <c:valAx>
        <c:axId val="516866696"/>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6865128"/>
        <c:crosses val="autoZero"/>
        <c:crossBetween val="between"/>
      </c:valAx>
      <c:catAx>
        <c:axId val="516865128"/>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crossAx val="516866696"/>
        <c:crosses val="autoZero"/>
        <c:auto val="1"/>
        <c:lblAlgn val="ctr"/>
        <c:lblOffset val="100"/>
        <c:noMultiLvlLbl val="0"/>
      </c:cat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759615719542354"/>
          <c:y val="0.22464148759749075"/>
          <c:w val="0.56993776122474249"/>
          <c:h val="0.59052855179307762"/>
        </c:manualLayout>
      </c:layout>
      <c:doughnutChart>
        <c:varyColors val="1"/>
        <c:dLbls>
          <c:showLegendKey val="0"/>
          <c:showVal val="0"/>
          <c:showCatName val="0"/>
          <c:showSerName val="0"/>
          <c:showPercent val="0"/>
          <c:showBubbleSize val="0"/>
          <c:showLeaderLines val="0"/>
        </c:dLbls>
        <c:firstSliceAng val="0"/>
        <c:holeSize val="43"/>
      </c:doughnut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GB"/>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985081491765648"/>
          <c:y val="2.5849118173450709E-2"/>
          <c:w val="0.73296171170596214"/>
          <c:h val="0.79242244853323562"/>
        </c:manualLayout>
      </c:layout>
      <c:barChart>
        <c:barDir val="bar"/>
        <c:grouping val="clustered"/>
        <c:varyColors val="0"/>
        <c:ser>
          <c:idx val="0"/>
          <c:order val="0"/>
          <c:tx>
            <c:strRef>
              <c:f>Sheet1!$B$1</c:f>
              <c:strCache>
                <c:ptCount val="1"/>
                <c:pt idx="0">
                  <c:v>2023</c:v>
                </c:pt>
              </c:strCache>
            </c:strRef>
          </c:tx>
          <c:spPr>
            <a:solidFill>
              <a:schemeClr val="accent1"/>
            </a:solidFill>
            <a:ln w="19050">
              <a:solidFill>
                <a:schemeClr val="lt1"/>
              </a:solid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800B-4DE3-8316-2FDAEC596371}"/>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Sheet1!$B$2:$B$5</c:f>
              <c:numCache>
                <c:formatCode>0%</c:formatCode>
                <c:ptCount val="4"/>
                <c:pt idx="0">
                  <c:v>0.36</c:v>
                </c:pt>
                <c:pt idx="1">
                  <c:v>0.49</c:v>
                </c:pt>
                <c:pt idx="2">
                  <c:v>0.12</c:v>
                </c:pt>
                <c:pt idx="3">
                  <c:v>0.04</c:v>
                </c:pt>
              </c:numCache>
            </c:numRef>
          </c:val>
          <c:extLst>
            <c:ext xmlns:c16="http://schemas.microsoft.com/office/drawing/2014/chart" uri="{C3380CC4-5D6E-409C-BE32-E72D297353CC}">
              <c16:uniqueId val="{00000007-90F4-40EA-BD9F-2BA4982AA438}"/>
            </c:ext>
          </c:extLst>
        </c:ser>
        <c:ser>
          <c:idx val="1"/>
          <c:order val="1"/>
          <c:tx>
            <c:strRef>
              <c:f>Sheet1!$C$1</c:f>
              <c:strCache>
                <c:ptCount val="1"/>
                <c:pt idx="0">
                  <c:v>2022</c:v>
                </c:pt>
              </c:strCache>
            </c:strRef>
          </c:tx>
          <c:spPr>
            <a:solidFill>
              <a:srgbClr val="008E91"/>
            </a:solidFill>
            <a:ln w="19050">
              <a:noFill/>
            </a:ln>
            <a:effectLst/>
          </c:spPr>
          <c:invertIfNegative val="0"/>
          <c:dLbls>
            <c:dLbl>
              <c:idx val="3"/>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DINPro" panose="020B0504020101020102" pitchFamily="34" charset="0"/>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10AD-4F2F-8BC6-536408147156}"/>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DINPro" panose="020B0504020101020102" pitchFamily="34" charset="0"/>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Sheet1!$C$2:$C$5</c:f>
              <c:numCache>
                <c:formatCode>0%</c:formatCode>
                <c:ptCount val="4"/>
                <c:pt idx="0">
                  <c:v>0.27</c:v>
                </c:pt>
                <c:pt idx="1">
                  <c:v>0.51</c:v>
                </c:pt>
                <c:pt idx="2">
                  <c:v>0.18</c:v>
                </c:pt>
                <c:pt idx="3">
                  <c:v>0.04</c:v>
                </c:pt>
              </c:numCache>
            </c:numRef>
          </c:val>
          <c:extLst>
            <c:ext xmlns:c16="http://schemas.microsoft.com/office/drawing/2014/chart" uri="{C3380CC4-5D6E-409C-BE32-E72D297353CC}">
              <c16:uniqueId val="{00000006-2E26-4651-9EF0-BF0F0676C781}"/>
            </c:ext>
          </c:extLst>
        </c:ser>
        <c:ser>
          <c:idx val="2"/>
          <c:order val="2"/>
          <c:tx>
            <c:strRef>
              <c:f>Sheet1!$D$1</c:f>
              <c:strCache>
                <c:ptCount val="1"/>
                <c:pt idx="0">
                  <c:v>2021</c:v>
                </c:pt>
              </c:strCache>
            </c:strRef>
          </c:tx>
          <c:spPr>
            <a:solidFill>
              <a:srgbClr val="002060"/>
            </a:solidFill>
            <a:ln w="19050">
              <a:noFill/>
            </a:ln>
            <a:effectLst/>
          </c:spPr>
          <c:invertIfNegative val="0"/>
          <c:dPt>
            <c:idx val="0"/>
            <c:invertIfNegative val="0"/>
            <c:bubble3D val="0"/>
            <c:spPr>
              <a:solidFill>
                <a:srgbClr val="002060"/>
              </a:solidFill>
              <a:ln w="19050">
                <a:noFill/>
              </a:ln>
              <a:effectLst/>
            </c:spPr>
            <c:extLst>
              <c:ext xmlns:c16="http://schemas.microsoft.com/office/drawing/2014/chart" uri="{C3380CC4-5D6E-409C-BE32-E72D297353CC}">
                <c16:uniqueId val="{00000001-1F97-4275-9E92-F67E670EFBAD}"/>
              </c:ext>
            </c:extLst>
          </c:dPt>
          <c:dPt>
            <c:idx val="1"/>
            <c:invertIfNegative val="0"/>
            <c:bubble3D val="0"/>
            <c:spPr>
              <a:solidFill>
                <a:srgbClr val="002060"/>
              </a:solidFill>
              <a:ln w="19050">
                <a:noFill/>
              </a:ln>
              <a:effectLst/>
            </c:spPr>
            <c:extLst>
              <c:ext xmlns:c16="http://schemas.microsoft.com/office/drawing/2014/chart" uri="{C3380CC4-5D6E-409C-BE32-E72D297353CC}">
                <c16:uniqueId val="{00000003-1F97-4275-9E92-F67E670EFBAD}"/>
              </c:ext>
            </c:extLst>
          </c:dPt>
          <c:dPt>
            <c:idx val="2"/>
            <c:invertIfNegative val="0"/>
            <c:bubble3D val="0"/>
            <c:spPr>
              <a:solidFill>
                <a:srgbClr val="002060"/>
              </a:solidFill>
              <a:ln w="19050">
                <a:noFill/>
              </a:ln>
              <a:effectLst/>
            </c:spPr>
            <c:extLst>
              <c:ext xmlns:c16="http://schemas.microsoft.com/office/drawing/2014/chart" uri="{C3380CC4-5D6E-409C-BE32-E72D297353CC}">
                <c16:uniqueId val="{00000005-1F97-4275-9E92-F67E670EFBAD}"/>
              </c:ext>
            </c:extLst>
          </c:dPt>
          <c:dLbls>
            <c:dLbl>
              <c:idx val="3"/>
              <c:spPr>
                <a:noFill/>
                <a:ln>
                  <a:noFill/>
                </a:ln>
                <a:effectLst/>
              </c:spPr>
              <c:txPr>
                <a:bodyPr rot="0" spcFirstLastPara="1" vertOverflow="ellipsis" vert="horz" wrap="square" anchor="ctr" anchorCtr="1"/>
                <a:lstStyle/>
                <a:p>
                  <a:pPr>
                    <a:defRPr sz="1000" b="0" i="0" u="none" strike="noStrike" kern="1200" baseline="0">
                      <a:solidFill>
                        <a:schemeClr val="tx1">
                          <a:lumMod val="75000"/>
                          <a:lumOff val="25000"/>
                        </a:schemeClr>
                      </a:solidFill>
                      <a:latin typeface="+mn-lt"/>
                      <a:ea typeface="+mn-ea"/>
                      <a:cs typeface="DINPro" panose="020B0504020101020102" pitchFamily="34" charset="0"/>
                    </a:defRPr>
                  </a:pPr>
                  <a:endParaRPr lang="en-US"/>
                </a:p>
              </c:txPr>
              <c:dLblPos val="outEnd"/>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CCA-4DCD-9180-3BDCC983008A}"/>
                </c:ext>
              </c:extLst>
            </c:dLbl>
            <c:spPr>
              <a:noFill/>
              <a:ln>
                <a:noFill/>
              </a:ln>
              <a:effectLst/>
            </c:spPr>
            <c:txPr>
              <a:bodyPr rot="0" spcFirstLastPara="1" vertOverflow="ellipsis" vert="horz" wrap="square" anchor="ctr" anchorCtr="1"/>
              <a:lstStyle/>
              <a:p>
                <a:pPr>
                  <a:defRPr sz="1000" b="0" i="0" u="none" strike="noStrike" kern="1200" baseline="0">
                    <a:solidFill>
                      <a:schemeClr val="bg1"/>
                    </a:solidFill>
                    <a:latin typeface="+mn-lt"/>
                    <a:ea typeface="+mn-ea"/>
                    <a:cs typeface="DINPro" panose="020B0504020101020102" pitchFamily="34" charset="0"/>
                  </a:defRPr>
                </a:pPr>
                <a:endParaRPr lang="en-US"/>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None</c:v>
                </c:pt>
                <c:pt idx="1">
                  <c:v>Some</c:v>
                </c:pt>
                <c:pt idx="2">
                  <c:v>Most of them</c:v>
                </c:pt>
                <c:pt idx="3">
                  <c:v>Nearly all</c:v>
                </c:pt>
              </c:strCache>
            </c:strRef>
          </c:cat>
          <c:val>
            <c:numRef>
              <c:f>Sheet1!$D$2:$D$5</c:f>
              <c:numCache>
                <c:formatCode>0%</c:formatCode>
                <c:ptCount val="4"/>
                <c:pt idx="0">
                  <c:v>0.28000000000000003</c:v>
                </c:pt>
                <c:pt idx="1">
                  <c:v>0.6</c:v>
                </c:pt>
                <c:pt idx="2">
                  <c:v>0.1</c:v>
                </c:pt>
                <c:pt idx="3">
                  <c:v>0.02</c:v>
                </c:pt>
              </c:numCache>
            </c:numRef>
          </c:val>
          <c:extLst>
            <c:ext xmlns:c16="http://schemas.microsoft.com/office/drawing/2014/chart" uri="{C3380CC4-5D6E-409C-BE32-E72D297353CC}">
              <c16:uniqueId val="{00000007-AEDE-4661-8068-EBCC406132EF}"/>
            </c:ext>
          </c:extLst>
        </c:ser>
        <c:dLbls>
          <c:showLegendKey val="0"/>
          <c:showVal val="0"/>
          <c:showCatName val="0"/>
          <c:showSerName val="0"/>
          <c:showPercent val="0"/>
          <c:showBubbleSize val="0"/>
        </c:dLbls>
        <c:gapWidth val="80"/>
        <c:overlap val="-25"/>
        <c:axId val="516865912"/>
        <c:axId val="516872184"/>
      </c:barChart>
      <c:valAx>
        <c:axId val="516872184"/>
        <c:scaling>
          <c:orientation val="minMax"/>
        </c:scaling>
        <c:delete val="0"/>
        <c:axPos val="b"/>
        <c:majorGridlines>
          <c:spPr>
            <a:ln w="9525" cap="flat" cmpd="sng" algn="ctr">
              <a:solidFill>
                <a:schemeClr val="tx1">
                  <a:lumMod val="15000"/>
                  <a:lumOff val="85000"/>
                </a:scheme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DINPro" panose="020B0504020101020102" pitchFamily="34" charset="0"/>
              </a:defRPr>
            </a:pPr>
            <a:endParaRPr lang="en-US"/>
          </a:p>
        </c:txPr>
        <c:crossAx val="516865912"/>
        <c:crosses val="autoZero"/>
        <c:crossBetween val="between"/>
      </c:valAx>
      <c:catAx>
        <c:axId val="516865912"/>
        <c:scaling>
          <c:orientation val="minMax"/>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DINPro" panose="020B0504020101020102" pitchFamily="34" charset="0"/>
              </a:defRPr>
            </a:pPr>
            <a:endParaRPr lang="en-US"/>
          </a:p>
        </c:txPr>
        <c:crossAx val="516872184"/>
        <c:crosses val="autoZero"/>
        <c:auto val="1"/>
        <c:lblAlgn val="ctr"/>
        <c:lblOffset val="100"/>
        <c:noMultiLvlLbl val="0"/>
      </c:catAx>
      <c:spPr>
        <a:noFill/>
        <a:ln>
          <a:noFill/>
        </a:ln>
        <a:effectLst/>
      </c:spPr>
    </c:plotArea>
    <c:legend>
      <c:legendPos val="b"/>
      <c:overlay val="0"/>
      <c:spPr>
        <a:solidFill>
          <a:schemeClr val="bg1"/>
        </a:solid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Calibri" panose="020F0502020204030204" pitchFamily="34" charset="0"/>
              <a:ea typeface="+mn-ea"/>
              <a:cs typeface="Calibri" panose="020F0502020204030204" pitchFamily="34" charset="0"/>
            </a:defRPr>
          </a:pPr>
          <a:endParaRPr lang="en-US"/>
        </a:p>
      </c:txPr>
    </c:legend>
    <c:plotVisOnly val="1"/>
    <c:dispBlanksAs val="gap"/>
    <c:showDLblsOverMax val="0"/>
  </c:chart>
  <c:spPr>
    <a:noFill/>
    <a:ln>
      <a:noFill/>
    </a:ln>
    <a:effectLst/>
  </c:spPr>
  <c:txPr>
    <a:bodyPr/>
    <a:lstStyle/>
    <a:p>
      <a:pPr>
        <a:defRPr>
          <a:latin typeface="DINPro" panose="020B0504020101020102" pitchFamily="34" charset="0"/>
          <a:cs typeface="DINPro" panose="020B0504020101020102" pitchFamily="34" charset="0"/>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3">
  <a:schemeClr val="accent6"/>
  <a:schemeClr val="accent5"/>
  <a:schemeClr val="accent4"/>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249_45D50A68.xml><?xml version="1.0" encoding="utf-8"?>
<p188:cmLst xmlns:a="http://schemas.openxmlformats.org/drawingml/2006/main" xmlns:r="http://schemas.openxmlformats.org/officeDocument/2006/relationships" xmlns:p188="http://schemas.microsoft.com/office/powerpoint/2018/8/main">
  <p188:cm id="{89A19780-71D4-41A7-B397-3083C0125CCC}" authorId="{4561A5E7-99CD-973C-583D-F88E28111B64}" status="resolved" created="2023-07-10T15:41:54.895" complete="100000">
    <ac:deMkLst xmlns:ac="http://schemas.microsoft.com/office/drawing/2013/main/command">
      <pc:docMk xmlns:pc="http://schemas.microsoft.com/office/powerpoint/2013/main/command"/>
      <pc:sldMk xmlns:pc="http://schemas.microsoft.com/office/powerpoint/2013/main/command" cId="1171589736" sldId="585"/>
      <ac:graphicFrameMk id="8" creationId="{00000000-0000-0000-0000-000000000000}"/>
    </ac:deMkLst>
    <p188:replyLst>
      <p188:reply id="{D8D99838-6C80-43EA-8FC5-D27BB1386C7D}" authorId="{441AC6E5-4FA3-4934-9497-046370C9AC69}" created="2023-07-26T16:04:04.766">
        <p188:txBody>
          <a:bodyPr/>
          <a:lstStyle/>
          <a:p>
            <a:r>
              <a:rPr lang="en-GB"/>
              <a:t>All options look correct</a:t>
            </a:r>
          </a:p>
        </p188:txBody>
      </p188:reply>
    </p188:replyLst>
    <p188:txBody>
      <a:bodyPr/>
      <a:lstStyle/>
      <a:p>
        <a:r>
          <a:rPr lang="en-GB"/>
          <a:t>New options added?</a:t>
        </a:r>
      </a:p>
    </p188:txBody>
  </p188:cm>
</p188:cmLst>
</file>

<file path=ppt/comments/modernComment_2A8_ACD91DCE.xml><?xml version="1.0" encoding="utf-8"?>
<p188:cmLst xmlns:a="http://schemas.openxmlformats.org/drawingml/2006/main" xmlns:r="http://schemas.openxmlformats.org/officeDocument/2006/relationships" xmlns:p188="http://schemas.microsoft.com/office/powerpoint/2018/8/main">
  <p188:cm id="{30AF26FD-95C9-424E-98F0-91F0C95EC8B1}" authorId="{4561A5E7-99CD-973C-583D-F88E28111B64}" status="resolved" created="2023-07-10T17:10:41.766" complete="100000">
    <pc:sldMkLst xmlns:pc="http://schemas.microsoft.com/office/powerpoint/2013/main/command">
      <pc:docMk/>
      <pc:sldMk cId="2899910094" sldId="680"/>
    </pc:sldMkLst>
    <p188:replyLst>
      <p188:reply id="{B20F3145-6A44-4D01-B2EA-22C731447042}" authorId="{441AC6E5-4FA3-4934-9497-046370C9AC69}" created="2023-07-26T16:12:27.736">
        <p188:txBody>
          <a:bodyPr/>
          <a:lstStyle/>
          <a:p>
            <a:r>
              <a:rPr lang="en-GB"/>
              <a:t>Yes!</a:t>
            </a:r>
          </a:p>
        </p188:txBody>
      </p188:reply>
    </p188:replyLst>
    <p188:txBody>
      <a:bodyPr/>
      <a:lstStyle/>
      <a:p>
        <a:r>
          <a:rPr lang="en-GB"/>
          <a:t>'Chat online' question removed?</a:t>
        </a:r>
      </a:p>
    </p188:txBody>
  </p188:cm>
</p188:cmLst>
</file>

<file path=ppt/comments/modernComment_37C_A448AF57.xml><?xml version="1.0" encoding="utf-8"?>
<p188:cmLst xmlns:a="http://schemas.openxmlformats.org/drawingml/2006/main" xmlns:r="http://schemas.openxmlformats.org/officeDocument/2006/relationships" xmlns:p188="http://schemas.microsoft.com/office/powerpoint/2018/8/main">
  <p188:cm id="{ABE051C0-F016-45D9-B474-0E1DDB99DA4E}" authorId="{4561A5E7-99CD-973C-583D-F88E28111B64}" status="resolved" created="2023-07-10T15:56:02.505" complete="100000">
    <pc:sldMkLst xmlns:pc="http://schemas.microsoft.com/office/powerpoint/2013/main/command">
      <pc:docMk/>
      <pc:sldMk cId="2756226903" sldId="892"/>
    </pc:sldMkLst>
    <p188:txBody>
      <a:bodyPr/>
      <a:lstStyle/>
      <a:p>
        <a:r>
          <a:rPr lang="en-GB"/>
          <a:t>New question added </a:t>
        </a:r>
      </a:p>
    </p188:txBody>
  </p188:cm>
</p188:cmLst>
</file>

<file path=ppt/comments/modernComment_37D_D54D7420.xml><?xml version="1.0" encoding="utf-8"?>
<p188:cmLst xmlns:a="http://schemas.openxmlformats.org/drawingml/2006/main" xmlns:r="http://schemas.openxmlformats.org/officeDocument/2006/relationships" xmlns:p188="http://schemas.microsoft.com/office/powerpoint/2018/8/main">
  <p188:cm id="{3F2C2531-F09D-454A-B255-4A6782472244}" authorId="{4561A5E7-99CD-973C-583D-F88E28111B64}" status="resolved" created="2023-07-10T16:46:56.768" complete="100000">
    <pc:sldMkLst xmlns:pc="http://schemas.microsoft.com/office/powerpoint/2013/main/command">
      <pc:docMk/>
      <pc:sldMk cId="3578623008" sldId="893"/>
    </pc:sldMkLst>
    <p188:txBody>
      <a:bodyPr/>
      <a:lstStyle/>
      <a:p>
        <a:r>
          <a:rPr lang="en-GB"/>
          <a:t>New question </a:t>
        </a:r>
      </a:p>
    </p188:txBody>
  </p188:cm>
</p188:cmLst>
</file>

<file path=ppt/comments/modernComment_37E_9200FF36.xml><?xml version="1.0" encoding="utf-8"?>
<p188:cmLst xmlns:a="http://schemas.openxmlformats.org/drawingml/2006/main" xmlns:r="http://schemas.openxmlformats.org/officeDocument/2006/relationships" xmlns:p188="http://schemas.microsoft.com/office/powerpoint/2018/8/main">
  <p188:cm id="{183C9A85-4B54-442D-AF1F-52BE0AFD62C4}" authorId="{4561A5E7-99CD-973C-583D-F88E28111B64}" status="resolved" created="2023-07-10T16:47:18.935" complete="100000">
    <pc:sldMkLst xmlns:pc="http://schemas.microsoft.com/office/powerpoint/2013/main/command">
      <pc:docMk/>
      <pc:sldMk cId="2449538870" sldId="894"/>
    </pc:sldMkLst>
    <p188:txBody>
      <a:bodyPr/>
      <a:lstStyle/>
      <a:p>
        <a:r>
          <a:rPr lang="en-GB"/>
          <a:t>New Question</a:t>
        </a:r>
      </a:p>
    </p188:txBody>
  </p188:cm>
</p188:cmLst>
</file>

<file path=ppt/drawings/drawing1.xml><?xml version="1.0" encoding="utf-8"?>
<c:userShapes xmlns:c="http://schemas.openxmlformats.org/drawingml/2006/chart">
  <cdr:relSizeAnchor xmlns:cdr="http://schemas.openxmlformats.org/drawingml/2006/chartDrawing">
    <cdr:from>
      <cdr:x>0.74155</cdr:x>
      <cdr:y>0.56545</cdr:y>
    </cdr:from>
    <cdr:to>
      <cdr:x>0.83944</cdr:x>
      <cdr:y>0.64981</cdr:y>
    </cdr:to>
    <cdr:sp macro="" textlink="">
      <cdr:nvSpPr>
        <cdr:cNvPr id="2" name="TextBox 1">
          <a:extLst xmlns:a="http://schemas.openxmlformats.org/drawingml/2006/main">
            <a:ext uri="{FF2B5EF4-FFF2-40B4-BE49-F238E27FC236}">
              <a16:creationId xmlns:a16="http://schemas.microsoft.com/office/drawing/2014/main" id="{8990CFDE-210D-4A69-8728-59F8B619167C}"/>
            </a:ext>
          </a:extLst>
        </cdr:cNvPr>
        <cdr:cNvSpPr txBox="1"/>
      </cdr:nvSpPr>
      <cdr:spPr>
        <a:xfrm xmlns:a="http://schemas.openxmlformats.org/drawingml/2006/main">
          <a:off x="8009554" y="2886777"/>
          <a:ext cx="1057275" cy="43063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GB" sz="1000" b="1" i="1" dirty="0"/>
            <a:t>*Net harmful behaviours</a:t>
          </a:r>
        </a:p>
      </cdr:txBody>
    </cdr:sp>
  </cdr:relSizeAnchor>
</c:userShapes>
</file>

<file path=ppt/drawings/drawing2.xml><?xml version="1.0" encoding="utf-8"?>
<c:userShapes xmlns:c="http://schemas.openxmlformats.org/drawingml/2006/chart">
  <cdr:relSizeAnchor xmlns:cdr="http://schemas.openxmlformats.org/drawingml/2006/chartDrawing">
    <cdr:from>
      <cdr:x>0.11978</cdr:x>
      <cdr:y>0.03137</cdr:y>
    </cdr:from>
    <cdr:to>
      <cdr:x>0.86005</cdr:x>
      <cdr:y>0.13531</cdr:y>
    </cdr:to>
    <cdr:sp macro="" textlink="">
      <cdr:nvSpPr>
        <cdr:cNvPr id="2" name="TextBox 26">
          <a:extLst xmlns:a="http://schemas.openxmlformats.org/drawingml/2006/main">
            <a:ext uri="{FF2B5EF4-FFF2-40B4-BE49-F238E27FC236}">
              <a16:creationId xmlns:a16="http://schemas.microsoft.com/office/drawing/2014/main" id="{472BC03F-E0F7-43AE-A10F-7E316802DD3A}"/>
            </a:ext>
          </a:extLst>
        </cdr:cNvPr>
        <cdr:cNvSpPr txBox="1"/>
      </cdr:nvSpPr>
      <cdr:spPr>
        <a:xfrm xmlns:a="http://schemas.openxmlformats.org/drawingml/2006/main">
          <a:off x="404266" y="83597"/>
          <a:ext cx="2498417"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GB" sz="1200" dirty="0">
              <a:solidFill>
                <a:schemeClr val="tx1">
                  <a:lumMod val="75000"/>
                  <a:lumOff val="25000"/>
                </a:schemeClr>
              </a:solidFill>
            </a:rPr>
            <a:t>Lied about age</a:t>
          </a:r>
        </a:p>
      </cdr:txBody>
    </cdr:sp>
  </cdr:relSizeAnchor>
</c:userShapes>
</file>

<file path=ppt/drawings/drawing3.xml><?xml version="1.0" encoding="utf-8"?>
<c:userShapes xmlns:c="http://schemas.openxmlformats.org/drawingml/2006/chart">
  <cdr:relSizeAnchor xmlns:cdr="http://schemas.openxmlformats.org/drawingml/2006/chartDrawing">
    <cdr:from>
      <cdr:x>0</cdr:x>
      <cdr:y>0</cdr:y>
    </cdr:from>
    <cdr:to>
      <cdr:x>1</cdr:x>
      <cdr:y>0.08672</cdr:y>
    </cdr:to>
    <cdr:sp macro="" textlink="">
      <cdr:nvSpPr>
        <cdr:cNvPr id="2" name="TextBox 2">
          <a:extLst xmlns:a="http://schemas.openxmlformats.org/drawingml/2006/main">
            <a:ext uri="{FF2B5EF4-FFF2-40B4-BE49-F238E27FC236}">
              <a16:creationId xmlns:a16="http://schemas.microsoft.com/office/drawing/2014/main" id="{6F7B99C0-ED82-441C-847A-8316D04F2495}"/>
            </a:ext>
          </a:extLst>
        </cdr:cNvPr>
        <cdr:cNvSpPr txBox="1"/>
      </cdr:nvSpPr>
      <cdr:spPr>
        <a:xfrm xmlns:a="http://schemas.openxmlformats.org/drawingml/2006/main">
          <a:off x="0" y="0"/>
          <a:ext cx="3219508"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GB" sz="1200" dirty="0">
              <a:solidFill>
                <a:schemeClr val="tx1">
                  <a:lumMod val="75000"/>
                  <a:lumOff val="25000"/>
                </a:schemeClr>
              </a:solidFill>
            </a:rPr>
            <a:t>Sent/posted sexting images themselves</a:t>
          </a:r>
        </a:p>
      </cdr:txBody>
    </cdr:sp>
  </cdr:relSizeAnchor>
</c:userShapes>
</file>

<file path=ppt/drawings/drawing4.xml><?xml version="1.0" encoding="utf-8"?>
<c:userShapes xmlns:c="http://schemas.openxmlformats.org/drawingml/2006/chart">
  <cdr:relSizeAnchor xmlns:cdr="http://schemas.openxmlformats.org/drawingml/2006/chartDrawing">
    <cdr:from>
      <cdr:x>0.07756</cdr:x>
      <cdr:y>0</cdr:y>
    </cdr:from>
    <cdr:to>
      <cdr:x>1</cdr:x>
      <cdr:y>0.08672</cdr:y>
    </cdr:to>
    <cdr:sp macro="" textlink="">
      <cdr:nvSpPr>
        <cdr:cNvPr id="2" name="TextBox 11">
          <a:extLst xmlns:a="http://schemas.openxmlformats.org/drawingml/2006/main">
            <a:ext uri="{FF2B5EF4-FFF2-40B4-BE49-F238E27FC236}">
              <a16:creationId xmlns:a16="http://schemas.microsoft.com/office/drawing/2014/main" id="{4F1CAB31-7A69-4F08-85FB-0C15D30E34BE}"/>
            </a:ext>
          </a:extLst>
        </cdr:cNvPr>
        <cdr:cNvSpPr txBox="1"/>
      </cdr:nvSpPr>
      <cdr:spPr>
        <a:xfrm xmlns:a="http://schemas.openxmlformats.org/drawingml/2006/main">
          <a:off x="273373" y="0"/>
          <a:ext cx="3251289" cy="276999"/>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pPr algn="ctr"/>
          <a:r>
            <a:rPr lang="en-GB" sz="1200" dirty="0">
              <a:solidFill>
                <a:schemeClr val="tx1">
                  <a:lumMod val="75000"/>
                  <a:lumOff val="25000"/>
                </a:schemeClr>
              </a:solidFill>
            </a:rPr>
            <a:t>Know someone who sent/posted images of you</a:t>
          </a:r>
        </a:p>
      </cdr:txBody>
    </cdr: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8163" cy="469900"/>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sz="quarter" idx="1"/>
          </p:nvPr>
        </p:nvSpPr>
        <p:spPr>
          <a:xfrm>
            <a:off x="4022725" y="0"/>
            <a:ext cx="3078163" cy="469900"/>
          </a:xfrm>
          <a:prstGeom prst="rect">
            <a:avLst/>
          </a:prstGeom>
        </p:spPr>
        <p:txBody>
          <a:bodyPr vert="horz" lIns="91440" tIns="45720" rIns="91440" bIns="45720" rtlCol="0"/>
          <a:lstStyle>
            <a:lvl1pPr algn="r">
              <a:defRPr sz="1200"/>
            </a:lvl1pPr>
          </a:lstStyle>
          <a:p>
            <a:fld id="{C8C4B88F-AE68-466C-B0F5-C575DBDEF460}" type="datetimeFigureOut">
              <a:rPr lang="en-GB" smtClean="0"/>
              <a:t>22/08/2024</a:t>
            </a:fld>
            <a:endParaRPr lang="en-GB" dirty="0"/>
          </a:p>
        </p:txBody>
      </p:sp>
      <p:sp>
        <p:nvSpPr>
          <p:cNvPr id="4" name="Footer Placeholder 3"/>
          <p:cNvSpPr>
            <a:spLocks noGrp="1"/>
          </p:cNvSpPr>
          <p:nvPr>
            <p:ph type="ftr" sz="quarter" idx="2"/>
          </p:nvPr>
        </p:nvSpPr>
        <p:spPr>
          <a:xfrm>
            <a:off x="0" y="8918575"/>
            <a:ext cx="3078163" cy="469900"/>
          </a:xfrm>
          <a:prstGeom prst="rect">
            <a:avLst/>
          </a:prstGeom>
        </p:spPr>
        <p:txBody>
          <a:bodyPr vert="horz" lIns="91440" tIns="45720" rIns="91440" bIns="45720" rtlCol="0" anchor="b"/>
          <a:lstStyle>
            <a:lvl1pPr algn="l">
              <a:defRPr sz="1200"/>
            </a:lvl1pPr>
          </a:lstStyle>
          <a:p>
            <a:endParaRPr lang="en-GB" dirty="0"/>
          </a:p>
        </p:txBody>
      </p:sp>
      <p:sp>
        <p:nvSpPr>
          <p:cNvPr id="5" name="Slide Number Placeholder 4"/>
          <p:cNvSpPr>
            <a:spLocks noGrp="1"/>
          </p:cNvSpPr>
          <p:nvPr>
            <p:ph type="sldNum" sz="quarter" idx="3"/>
          </p:nvPr>
        </p:nvSpPr>
        <p:spPr>
          <a:xfrm>
            <a:off x="4022725" y="8918575"/>
            <a:ext cx="3078163" cy="469900"/>
          </a:xfrm>
          <a:prstGeom prst="rect">
            <a:avLst/>
          </a:prstGeom>
        </p:spPr>
        <p:txBody>
          <a:bodyPr vert="horz" lIns="91440" tIns="45720" rIns="91440" bIns="45720" rtlCol="0" anchor="b"/>
          <a:lstStyle>
            <a:lvl1pPr algn="r">
              <a:defRPr sz="1200"/>
            </a:lvl1pPr>
          </a:lstStyle>
          <a:p>
            <a:fld id="{8C6C9769-461A-4C87-A73B-D5CC88F0B3D0}" type="slidenum">
              <a:rPr lang="en-GB" smtClean="0"/>
              <a:t>‹#›</a:t>
            </a:fld>
            <a:endParaRPr lang="en-GB" dirty="0"/>
          </a:p>
        </p:txBody>
      </p:sp>
    </p:spTree>
    <p:extLst>
      <p:ext uri="{BB962C8B-B14F-4D97-AF65-F5344CB8AC3E}">
        <p14:creationId xmlns:p14="http://schemas.microsoft.com/office/powerpoint/2010/main" val="211313876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77740" cy="471055"/>
          </a:xfrm>
          <a:prstGeom prst="rect">
            <a:avLst/>
          </a:prstGeom>
        </p:spPr>
        <p:txBody>
          <a:bodyPr vert="horz" lIns="99060" tIns="49530" rIns="99060" bIns="49530" rtlCol="0"/>
          <a:lstStyle>
            <a:lvl1pPr algn="l">
              <a:defRPr sz="1300">
                <a:latin typeface="Calibri" panose="020F0502020204030204" pitchFamily="34" charset="0"/>
              </a:defRPr>
            </a:lvl1pPr>
          </a:lstStyle>
          <a:p>
            <a:endParaRPr lang="en-GB" dirty="0"/>
          </a:p>
        </p:txBody>
      </p:sp>
      <p:sp>
        <p:nvSpPr>
          <p:cNvPr id="3" name="Date Placeholder 2"/>
          <p:cNvSpPr>
            <a:spLocks noGrp="1"/>
          </p:cNvSpPr>
          <p:nvPr>
            <p:ph type="dt" idx="1"/>
          </p:nvPr>
        </p:nvSpPr>
        <p:spPr>
          <a:xfrm>
            <a:off x="4023092" y="0"/>
            <a:ext cx="3077740" cy="471055"/>
          </a:xfrm>
          <a:prstGeom prst="rect">
            <a:avLst/>
          </a:prstGeom>
        </p:spPr>
        <p:txBody>
          <a:bodyPr vert="horz" lIns="99060" tIns="49530" rIns="99060" bIns="49530" rtlCol="0"/>
          <a:lstStyle>
            <a:lvl1pPr algn="r">
              <a:defRPr sz="1300">
                <a:latin typeface="Calibri" panose="020F0502020204030204" pitchFamily="34" charset="0"/>
              </a:defRPr>
            </a:lvl1pPr>
          </a:lstStyle>
          <a:p>
            <a:fld id="{7193ABA9-045C-4724-8B70-98278BBE93E5}" type="datetimeFigureOut">
              <a:rPr lang="en-GB" smtClean="0"/>
              <a:pPr/>
              <a:t>22/08/2024</a:t>
            </a:fld>
            <a:endParaRPr lang="en-GB" dirty="0"/>
          </a:p>
        </p:txBody>
      </p:sp>
      <p:sp>
        <p:nvSpPr>
          <p:cNvPr id="4" name="Slide Image Placeholder 3"/>
          <p:cNvSpPr>
            <a:spLocks noGrp="1" noRot="1" noChangeAspect="1"/>
          </p:cNvSpPr>
          <p:nvPr>
            <p:ph type="sldImg" idx="2"/>
          </p:nvPr>
        </p:nvSpPr>
        <p:spPr>
          <a:xfrm>
            <a:off x="735013" y="1173163"/>
            <a:ext cx="5632450" cy="3168650"/>
          </a:xfrm>
          <a:prstGeom prst="rect">
            <a:avLst/>
          </a:prstGeom>
          <a:noFill/>
          <a:ln w="12700">
            <a:solidFill>
              <a:prstClr val="black"/>
            </a:solidFill>
          </a:ln>
        </p:spPr>
        <p:txBody>
          <a:bodyPr vert="horz" lIns="99060" tIns="49530" rIns="99060" bIns="49530" rtlCol="0" anchor="ctr"/>
          <a:lstStyle/>
          <a:p>
            <a:endParaRPr lang="en-GB" dirty="0"/>
          </a:p>
        </p:txBody>
      </p:sp>
      <p:sp>
        <p:nvSpPr>
          <p:cNvPr id="5" name="Notes Placeholder 4"/>
          <p:cNvSpPr>
            <a:spLocks noGrp="1"/>
          </p:cNvSpPr>
          <p:nvPr>
            <p:ph type="body" sz="quarter" idx="3"/>
          </p:nvPr>
        </p:nvSpPr>
        <p:spPr>
          <a:xfrm>
            <a:off x="710248" y="4518205"/>
            <a:ext cx="5681980" cy="3696712"/>
          </a:xfrm>
          <a:prstGeom prst="rect">
            <a:avLst/>
          </a:prstGeom>
        </p:spPr>
        <p:txBody>
          <a:bodyPr vert="horz" lIns="99060" tIns="49530" rIns="99060" bIns="4953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6" name="Footer Placeholder 5"/>
          <p:cNvSpPr>
            <a:spLocks noGrp="1"/>
          </p:cNvSpPr>
          <p:nvPr>
            <p:ph type="ftr" sz="quarter" idx="4"/>
          </p:nvPr>
        </p:nvSpPr>
        <p:spPr>
          <a:xfrm>
            <a:off x="0" y="8917423"/>
            <a:ext cx="3077740" cy="471052"/>
          </a:xfrm>
          <a:prstGeom prst="rect">
            <a:avLst/>
          </a:prstGeom>
        </p:spPr>
        <p:txBody>
          <a:bodyPr vert="horz" lIns="99060" tIns="49530" rIns="99060" bIns="49530" rtlCol="0" anchor="b"/>
          <a:lstStyle>
            <a:lvl1pPr algn="l">
              <a:defRPr sz="1300">
                <a:latin typeface="Calibri" panose="020F0502020204030204" pitchFamily="34" charset="0"/>
              </a:defRPr>
            </a:lvl1pPr>
          </a:lstStyle>
          <a:p>
            <a:endParaRPr lang="en-GB" dirty="0"/>
          </a:p>
        </p:txBody>
      </p:sp>
      <p:sp>
        <p:nvSpPr>
          <p:cNvPr id="7" name="Slide Number Placeholder 6"/>
          <p:cNvSpPr>
            <a:spLocks noGrp="1"/>
          </p:cNvSpPr>
          <p:nvPr>
            <p:ph type="sldNum" sz="quarter" idx="5"/>
          </p:nvPr>
        </p:nvSpPr>
        <p:spPr>
          <a:xfrm>
            <a:off x="4023092" y="8917423"/>
            <a:ext cx="3077740" cy="471052"/>
          </a:xfrm>
          <a:prstGeom prst="rect">
            <a:avLst/>
          </a:prstGeom>
        </p:spPr>
        <p:txBody>
          <a:bodyPr vert="horz" lIns="99060" tIns="49530" rIns="99060" bIns="49530" rtlCol="0" anchor="b"/>
          <a:lstStyle>
            <a:lvl1pPr algn="r">
              <a:defRPr sz="1300">
                <a:latin typeface="Calibri" panose="020F0502020204030204" pitchFamily="34" charset="0"/>
              </a:defRPr>
            </a:lvl1pPr>
          </a:lstStyle>
          <a:p>
            <a:fld id="{74EBF720-DE48-4B24-AA24-66B55E2F2580}" type="slidenum">
              <a:rPr lang="en-GB" smtClean="0"/>
              <a:pPr/>
              <a:t>‹#›</a:t>
            </a:fld>
            <a:endParaRPr lang="en-GB" dirty="0"/>
          </a:p>
        </p:txBody>
      </p:sp>
    </p:spTree>
    <p:extLst>
      <p:ext uri="{BB962C8B-B14F-4D97-AF65-F5344CB8AC3E}">
        <p14:creationId xmlns:p14="http://schemas.microsoft.com/office/powerpoint/2010/main" val="39068454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Calibri" panose="020F0502020204030204" pitchFamily="34" charset="0"/>
        <a:ea typeface="+mn-ea"/>
        <a:cs typeface="+mn-cs"/>
      </a:defRPr>
    </a:lvl1pPr>
    <a:lvl2pPr marL="457200" algn="l" defTabSz="914400" rtl="0" eaLnBrk="1" latinLnBrk="0" hangingPunct="1">
      <a:defRPr sz="1200" kern="1200">
        <a:solidFill>
          <a:schemeClr val="tx1"/>
        </a:solidFill>
        <a:latin typeface="Calibri" panose="020F0502020204030204" pitchFamily="34" charset="0"/>
        <a:ea typeface="+mn-ea"/>
        <a:cs typeface="+mn-cs"/>
      </a:defRPr>
    </a:lvl2pPr>
    <a:lvl3pPr marL="914400" algn="l" defTabSz="914400" rtl="0" eaLnBrk="1" latinLnBrk="0" hangingPunct="1">
      <a:defRPr sz="1200" kern="1200">
        <a:solidFill>
          <a:schemeClr val="tx1"/>
        </a:solidFill>
        <a:latin typeface="Calibri" panose="020F0502020204030204" pitchFamily="34" charset="0"/>
        <a:ea typeface="+mn-ea"/>
        <a:cs typeface="+mn-cs"/>
      </a:defRPr>
    </a:lvl3pPr>
    <a:lvl4pPr marL="1371600" algn="l" defTabSz="914400" rtl="0" eaLnBrk="1" latinLnBrk="0" hangingPunct="1">
      <a:defRPr sz="1200" kern="1200">
        <a:solidFill>
          <a:schemeClr val="tx1"/>
        </a:solidFill>
        <a:latin typeface="Calibri" panose="020F0502020204030204" pitchFamily="34" charset="0"/>
        <a:ea typeface="+mn-ea"/>
        <a:cs typeface="+mn-cs"/>
      </a:defRPr>
    </a:lvl4pPr>
    <a:lvl5pPr marL="1828800" algn="l" defTabSz="914400" rtl="0" eaLnBrk="1" latinLnBrk="0" hangingPunct="1">
      <a:defRPr sz="1200" kern="1200">
        <a:solidFill>
          <a:schemeClr val="tx1"/>
        </a:solidFill>
        <a:latin typeface="Calibri" panose="020F0502020204030204" pitchFamily="34"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a:t>
            </a:fld>
            <a:endParaRPr lang="en-GB" dirty="0"/>
          </a:p>
        </p:txBody>
      </p:sp>
    </p:spTree>
    <p:extLst>
      <p:ext uri="{BB962C8B-B14F-4D97-AF65-F5344CB8AC3E}">
        <p14:creationId xmlns:p14="http://schemas.microsoft.com/office/powerpoint/2010/main" val="196584610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10</a:t>
            </a:fld>
            <a:endParaRPr lang="en-GB" dirty="0"/>
          </a:p>
        </p:txBody>
      </p:sp>
    </p:spTree>
    <p:extLst>
      <p:ext uri="{BB962C8B-B14F-4D97-AF65-F5344CB8AC3E}">
        <p14:creationId xmlns:p14="http://schemas.microsoft.com/office/powerpoint/2010/main" val="3895752100"/>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1926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134</a:t>
            </a:fld>
            <a:endParaRPr lang="en-GB" dirty="0"/>
          </a:p>
        </p:txBody>
      </p:sp>
    </p:spTree>
    <p:extLst>
      <p:ext uri="{BB962C8B-B14F-4D97-AF65-F5344CB8AC3E}">
        <p14:creationId xmlns:p14="http://schemas.microsoft.com/office/powerpoint/2010/main" val="504536256"/>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1926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135</a:t>
            </a:fld>
            <a:endParaRPr lang="en-GB" dirty="0"/>
          </a:p>
        </p:txBody>
      </p:sp>
    </p:spTree>
    <p:extLst>
      <p:ext uri="{BB962C8B-B14F-4D97-AF65-F5344CB8AC3E}">
        <p14:creationId xmlns:p14="http://schemas.microsoft.com/office/powerpoint/2010/main" val="407272021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137</a:t>
            </a:fld>
            <a:endParaRPr lang="en-GB" dirty="0"/>
          </a:p>
        </p:txBody>
      </p:sp>
    </p:spTree>
    <p:extLst>
      <p:ext uri="{BB962C8B-B14F-4D97-AF65-F5344CB8AC3E}">
        <p14:creationId xmlns:p14="http://schemas.microsoft.com/office/powerpoint/2010/main" val="409248935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138</a:t>
            </a:fld>
            <a:endParaRPr lang="en-GB" dirty="0"/>
          </a:p>
        </p:txBody>
      </p:sp>
    </p:spTree>
    <p:extLst>
      <p:ext uri="{BB962C8B-B14F-4D97-AF65-F5344CB8AC3E}">
        <p14:creationId xmlns:p14="http://schemas.microsoft.com/office/powerpoint/2010/main" val="324179082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139</a:t>
            </a:fld>
            <a:endParaRPr lang="en-GB" dirty="0"/>
          </a:p>
        </p:txBody>
      </p:sp>
    </p:spTree>
    <p:extLst>
      <p:ext uri="{BB962C8B-B14F-4D97-AF65-F5344CB8AC3E}">
        <p14:creationId xmlns:p14="http://schemas.microsoft.com/office/powerpoint/2010/main" val="755394495"/>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dirty="0">
              <a:solidFill>
                <a:schemeClr val="tx1">
                  <a:lumMod val="75000"/>
                  <a:lumOff val="25000"/>
                </a:schemeClr>
              </a:solidFill>
            </a:endParaRPr>
          </a:p>
        </p:txBody>
      </p:sp>
      <p:sp>
        <p:nvSpPr>
          <p:cNvPr id="4" name="Slide Number Placeholder 3"/>
          <p:cNvSpPr>
            <a:spLocks noGrp="1"/>
          </p:cNvSpPr>
          <p:nvPr>
            <p:ph type="sldNum" sz="quarter" idx="10"/>
          </p:nvPr>
        </p:nvSpPr>
        <p:spPr/>
        <p:txBody>
          <a:bodyPr/>
          <a:lstStyle/>
          <a:p>
            <a:fld id="{74EBF720-DE48-4B24-AA24-66B55E2F2580}" type="slidenum">
              <a:rPr lang="en-GB" smtClean="0"/>
              <a:t>140</a:t>
            </a:fld>
            <a:endParaRPr lang="en-GB" dirty="0"/>
          </a:p>
        </p:txBody>
      </p:sp>
    </p:spTree>
    <p:extLst>
      <p:ext uri="{BB962C8B-B14F-4D97-AF65-F5344CB8AC3E}">
        <p14:creationId xmlns:p14="http://schemas.microsoft.com/office/powerpoint/2010/main" val="31508869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141</a:t>
            </a:fld>
            <a:endParaRPr lang="en-GB" dirty="0"/>
          </a:p>
        </p:txBody>
      </p:sp>
    </p:spTree>
    <p:extLst>
      <p:ext uri="{BB962C8B-B14F-4D97-AF65-F5344CB8AC3E}">
        <p14:creationId xmlns:p14="http://schemas.microsoft.com/office/powerpoint/2010/main" val="729407073"/>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2059 / 2091</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144</a:t>
            </a:fld>
            <a:endParaRPr lang="en-GB" dirty="0"/>
          </a:p>
        </p:txBody>
      </p:sp>
    </p:spTree>
    <p:extLst>
      <p:ext uri="{BB962C8B-B14F-4D97-AF65-F5344CB8AC3E}">
        <p14:creationId xmlns:p14="http://schemas.microsoft.com/office/powerpoint/2010/main" val="408278357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2037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145</a:t>
            </a:fld>
            <a:endParaRPr lang="en-GB" dirty="0"/>
          </a:p>
        </p:txBody>
      </p:sp>
    </p:spTree>
    <p:extLst>
      <p:ext uri="{BB962C8B-B14F-4D97-AF65-F5344CB8AC3E}">
        <p14:creationId xmlns:p14="http://schemas.microsoft.com/office/powerpoint/2010/main" val="284241757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147</a:t>
            </a:fld>
            <a:endParaRPr lang="en-GB" dirty="0"/>
          </a:p>
        </p:txBody>
      </p:sp>
    </p:spTree>
    <p:extLst>
      <p:ext uri="{BB962C8B-B14F-4D97-AF65-F5344CB8AC3E}">
        <p14:creationId xmlns:p14="http://schemas.microsoft.com/office/powerpoint/2010/main" val="39619434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11</a:t>
            </a:fld>
            <a:endParaRPr lang="en-GB" dirty="0"/>
          </a:p>
        </p:txBody>
      </p:sp>
    </p:spTree>
    <p:extLst>
      <p:ext uri="{BB962C8B-B14F-4D97-AF65-F5344CB8AC3E}">
        <p14:creationId xmlns:p14="http://schemas.microsoft.com/office/powerpoint/2010/main" val="244856382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148</a:t>
            </a:fld>
            <a:endParaRPr lang="en-GB" dirty="0"/>
          </a:p>
        </p:txBody>
      </p:sp>
    </p:spTree>
    <p:extLst>
      <p:ext uri="{BB962C8B-B14F-4D97-AF65-F5344CB8AC3E}">
        <p14:creationId xmlns:p14="http://schemas.microsoft.com/office/powerpoint/2010/main" val="4122621256"/>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2137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149</a:t>
            </a:fld>
            <a:endParaRPr lang="en-GB" dirty="0"/>
          </a:p>
        </p:txBody>
      </p:sp>
    </p:spTree>
    <p:extLst>
      <p:ext uri="{BB962C8B-B14F-4D97-AF65-F5344CB8AC3E}">
        <p14:creationId xmlns:p14="http://schemas.microsoft.com/office/powerpoint/2010/main" val="234383299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2157</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152</a:t>
            </a:fld>
            <a:endParaRPr lang="en-GB" dirty="0"/>
          </a:p>
        </p:txBody>
      </p:sp>
    </p:spTree>
    <p:extLst>
      <p:ext uri="{BB962C8B-B14F-4D97-AF65-F5344CB8AC3E}">
        <p14:creationId xmlns:p14="http://schemas.microsoft.com/office/powerpoint/2010/main" val="1552645154"/>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2166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153</a:t>
            </a:fld>
            <a:endParaRPr lang="en-GB" dirty="0"/>
          </a:p>
        </p:txBody>
      </p:sp>
    </p:spTree>
    <p:extLst>
      <p:ext uri="{BB962C8B-B14F-4D97-AF65-F5344CB8AC3E}">
        <p14:creationId xmlns:p14="http://schemas.microsoft.com/office/powerpoint/2010/main" val="365388493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2299</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155</a:t>
            </a:fld>
            <a:endParaRPr lang="en-GB" dirty="0"/>
          </a:p>
        </p:txBody>
      </p:sp>
    </p:spTree>
    <p:extLst>
      <p:ext uri="{BB962C8B-B14F-4D97-AF65-F5344CB8AC3E}">
        <p14:creationId xmlns:p14="http://schemas.microsoft.com/office/powerpoint/2010/main" val="151873613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2636</a:t>
            </a:r>
          </a:p>
        </p:txBody>
      </p:sp>
      <p:sp>
        <p:nvSpPr>
          <p:cNvPr id="4" name="Slide Number Placeholder 3"/>
          <p:cNvSpPr>
            <a:spLocks noGrp="1"/>
          </p:cNvSpPr>
          <p:nvPr>
            <p:ph type="sldNum" sz="quarter" idx="5"/>
          </p:nvPr>
        </p:nvSpPr>
        <p:spPr/>
        <p:txBody>
          <a:bodyPr/>
          <a:lstStyle/>
          <a:p>
            <a:fld id="{74EBF720-DE48-4B24-AA24-66B55E2F2580}" type="slidenum">
              <a:rPr lang="en-GB" smtClean="0"/>
              <a:pPr/>
              <a:t>156</a:t>
            </a:fld>
            <a:endParaRPr lang="en-GB" dirty="0"/>
          </a:p>
        </p:txBody>
      </p:sp>
    </p:spTree>
    <p:extLst>
      <p:ext uri="{BB962C8B-B14F-4D97-AF65-F5344CB8AC3E}">
        <p14:creationId xmlns:p14="http://schemas.microsoft.com/office/powerpoint/2010/main" val="2275044481"/>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2646</a:t>
            </a:r>
          </a:p>
        </p:txBody>
      </p:sp>
      <p:sp>
        <p:nvSpPr>
          <p:cNvPr id="4" name="Slide Number Placeholder 3"/>
          <p:cNvSpPr>
            <a:spLocks noGrp="1"/>
          </p:cNvSpPr>
          <p:nvPr>
            <p:ph type="sldNum" sz="quarter" idx="10"/>
          </p:nvPr>
        </p:nvSpPr>
        <p:spPr/>
        <p:txBody>
          <a:bodyPr/>
          <a:lstStyle/>
          <a:p>
            <a:fld id="{74EBF720-DE48-4B24-AA24-66B55E2F2580}" type="slidenum">
              <a:rPr lang="en-GB" smtClean="0"/>
              <a:t>157</a:t>
            </a:fld>
            <a:endParaRPr lang="en-GB" dirty="0"/>
          </a:p>
        </p:txBody>
      </p:sp>
    </p:spTree>
    <p:extLst>
      <p:ext uri="{BB962C8B-B14F-4D97-AF65-F5344CB8AC3E}">
        <p14:creationId xmlns:p14="http://schemas.microsoft.com/office/powerpoint/2010/main" val="4134880898"/>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160</a:t>
            </a:fld>
            <a:endParaRPr lang="en-GB" dirty="0"/>
          </a:p>
        </p:txBody>
      </p:sp>
    </p:spTree>
    <p:extLst>
      <p:ext uri="{BB962C8B-B14F-4D97-AF65-F5344CB8AC3E}">
        <p14:creationId xmlns:p14="http://schemas.microsoft.com/office/powerpoint/2010/main" val="66862656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161</a:t>
            </a:fld>
            <a:endParaRPr lang="en-GB" dirty="0"/>
          </a:p>
        </p:txBody>
      </p:sp>
    </p:spTree>
    <p:extLst>
      <p:ext uri="{BB962C8B-B14F-4D97-AF65-F5344CB8AC3E}">
        <p14:creationId xmlns:p14="http://schemas.microsoft.com/office/powerpoint/2010/main" val="29183551"/>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162</a:t>
            </a:fld>
            <a:endParaRPr lang="en-GB" dirty="0"/>
          </a:p>
        </p:txBody>
      </p:sp>
    </p:spTree>
    <p:extLst>
      <p:ext uri="{BB962C8B-B14F-4D97-AF65-F5344CB8AC3E}">
        <p14:creationId xmlns:p14="http://schemas.microsoft.com/office/powerpoint/2010/main" val="83088277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12</a:t>
            </a:fld>
            <a:endParaRPr lang="en-GB" dirty="0"/>
          </a:p>
        </p:txBody>
      </p:sp>
    </p:spTree>
    <p:extLst>
      <p:ext uri="{BB962C8B-B14F-4D97-AF65-F5344CB8AC3E}">
        <p14:creationId xmlns:p14="http://schemas.microsoft.com/office/powerpoint/2010/main" val="360202807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163</a:t>
            </a:fld>
            <a:endParaRPr lang="en-GB" dirty="0"/>
          </a:p>
        </p:txBody>
      </p:sp>
    </p:spTree>
    <p:extLst>
      <p:ext uri="{BB962C8B-B14F-4D97-AF65-F5344CB8AC3E}">
        <p14:creationId xmlns:p14="http://schemas.microsoft.com/office/powerpoint/2010/main" val="269415360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164</a:t>
            </a:fld>
            <a:endParaRPr lang="en-GB" dirty="0"/>
          </a:p>
        </p:txBody>
      </p:sp>
    </p:spTree>
    <p:extLst>
      <p:ext uri="{BB962C8B-B14F-4D97-AF65-F5344CB8AC3E}">
        <p14:creationId xmlns:p14="http://schemas.microsoft.com/office/powerpoint/2010/main" val="916454194"/>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165</a:t>
            </a:fld>
            <a:endParaRPr lang="en-GB" dirty="0"/>
          </a:p>
        </p:txBody>
      </p:sp>
    </p:spTree>
    <p:extLst>
      <p:ext uri="{BB962C8B-B14F-4D97-AF65-F5344CB8AC3E}">
        <p14:creationId xmlns:p14="http://schemas.microsoft.com/office/powerpoint/2010/main" val="231113566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166</a:t>
            </a:fld>
            <a:endParaRPr lang="en-GB" dirty="0"/>
          </a:p>
        </p:txBody>
      </p:sp>
    </p:spTree>
    <p:extLst>
      <p:ext uri="{BB962C8B-B14F-4D97-AF65-F5344CB8AC3E}">
        <p14:creationId xmlns:p14="http://schemas.microsoft.com/office/powerpoint/2010/main" val="261177625"/>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2753</a:t>
            </a:r>
          </a:p>
        </p:txBody>
      </p:sp>
      <p:sp>
        <p:nvSpPr>
          <p:cNvPr id="4" name="Slide Number Placeholder 3"/>
          <p:cNvSpPr>
            <a:spLocks noGrp="1"/>
          </p:cNvSpPr>
          <p:nvPr>
            <p:ph type="sldNum" sz="quarter" idx="5"/>
          </p:nvPr>
        </p:nvSpPr>
        <p:spPr/>
        <p:txBody>
          <a:bodyPr/>
          <a:lstStyle/>
          <a:p>
            <a:fld id="{74EBF720-DE48-4B24-AA24-66B55E2F2580}" type="slidenum">
              <a:rPr lang="en-GB" smtClean="0"/>
              <a:pPr/>
              <a:t>167</a:t>
            </a:fld>
            <a:endParaRPr lang="en-GB" dirty="0"/>
          </a:p>
        </p:txBody>
      </p:sp>
    </p:spTree>
    <p:extLst>
      <p:ext uri="{BB962C8B-B14F-4D97-AF65-F5344CB8AC3E}">
        <p14:creationId xmlns:p14="http://schemas.microsoft.com/office/powerpoint/2010/main" val="18868567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2789</a:t>
            </a:r>
          </a:p>
        </p:txBody>
      </p:sp>
      <p:sp>
        <p:nvSpPr>
          <p:cNvPr id="4" name="Slide Number Placeholder 3"/>
          <p:cNvSpPr>
            <a:spLocks noGrp="1"/>
          </p:cNvSpPr>
          <p:nvPr>
            <p:ph type="sldNum" sz="quarter" idx="5"/>
          </p:nvPr>
        </p:nvSpPr>
        <p:spPr/>
        <p:txBody>
          <a:bodyPr/>
          <a:lstStyle/>
          <a:p>
            <a:fld id="{74EBF720-DE48-4B24-AA24-66B55E2F2580}" type="slidenum">
              <a:rPr lang="en-GB" smtClean="0"/>
              <a:pPr/>
              <a:t>169</a:t>
            </a:fld>
            <a:endParaRPr lang="en-GB" dirty="0"/>
          </a:p>
        </p:txBody>
      </p:sp>
    </p:spTree>
    <p:extLst>
      <p:ext uri="{BB962C8B-B14F-4D97-AF65-F5344CB8AC3E}">
        <p14:creationId xmlns:p14="http://schemas.microsoft.com/office/powerpoint/2010/main" val="94108795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170</a:t>
            </a:fld>
            <a:endParaRPr lang="en-GB" dirty="0"/>
          </a:p>
        </p:txBody>
      </p:sp>
    </p:spTree>
    <p:extLst>
      <p:ext uri="{BB962C8B-B14F-4D97-AF65-F5344CB8AC3E}">
        <p14:creationId xmlns:p14="http://schemas.microsoft.com/office/powerpoint/2010/main" val="171223193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171</a:t>
            </a:fld>
            <a:endParaRPr lang="en-GB" dirty="0"/>
          </a:p>
        </p:txBody>
      </p:sp>
    </p:spTree>
    <p:extLst>
      <p:ext uri="{BB962C8B-B14F-4D97-AF65-F5344CB8AC3E}">
        <p14:creationId xmlns:p14="http://schemas.microsoft.com/office/powerpoint/2010/main" val="1418674807"/>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2889</a:t>
            </a:r>
          </a:p>
        </p:txBody>
      </p:sp>
      <p:sp>
        <p:nvSpPr>
          <p:cNvPr id="4" name="Slide Number Placeholder 3"/>
          <p:cNvSpPr>
            <a:spLocks noGrp="1"/>
          </p:cNvSpPr>
          <p:nvPr>
            <p:ph type="sldNum" sz="quarter" idx="10"/>
          </p:nvPr>
        </p:nvSpPr>
        <p:spPr/>
        <p:txBody>
          <a:bodyPr/>
          <a:lstStyle/>
          <a:p>
            <a:fld id="{74EBF720-DE48-4B24-AA24-66B55E2F2580}" type="slidenum">
              <a:rPr lang="en-GB" smtClean="0"/>
              <a:t>172</a:t>
            </a:fld>
            <a:endParaRPr lang="en-GB" dirty="0"/>
          </a:p>
        </p:txBody>
      </p:sp>
    </p:spTree>
    <p:extLst>
      <p:ext uri="{BB962C8B-B14F-4D97-AF65-F5344CB8AC3E}">
        <p14:creationId xmlns:p14="http://schemas.microsoft.com/office/powerpoint/2010/main" val="2428147139"/>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173</a:t>
            </a:fld>
            <a:endParaRPr lang="en-GB" dirty="0"/>
          </a:p>
        </p:txBody>
      </p:sp>
    </p:spTree>
    <p:extLst>
      <p:ext uri="{BB962C8B-B14F-4D97-AF65-F5344CB8AC3E}">
        <p14:creationId xmlns:p14="http://schemas.microsoft.com/office/powerpoint/2010/main" val="235091114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13</a:t>
            </a:fld>
            <a:endParaRPr lang="en-GB" dirty="0"/>
          </a:p>
        </p:txBody>
      </p:sp>
    </p:spTree>
    <p:extLst>
      <p:ext uri="{BB962C8B-B14F-4D97-AF65-F5344CB8AC3E}">
        <p14:creationId xmlns:p14="http://schemas.microsoft.com/office/powerpoint/2010/main" val="289044096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174</a:t>
            </a:fld>
            <a:endParaRPr lang="en-GB" dirty="0"/>
          </a:p>
        </p:txBody>
      </p:sp>
    </p:spTree>
    <p:extLst>
      <p:ext uri="{BB962C8B-B14F-4D97-AF65-F5344CB8AC3E}">
        <p14:creationId xmlns:p14="http://schemas.microsoft.com/office/powerpoint/2010/main" val="1849188283"/>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175</a:t>
            </a:fld>
            <a:endParaRPr lang="en-GB" dirty="0"/>
          </a:p>
        </p:txBody>
      </p:sp>
    </p:spTree>
    <p:extLst>
      <p:ext uri="{BB962C8B-B14F-4D97-AF65-F5344CB8AC3E}">
        <p14:creationId xmlns:p14="http://schemas.microsoft.com/office/powerpoint/2010/main" val="3575902567"/>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176</a:t>
            </a:fld>
            <a:endParaRPr lang="en-GB" dirty="0"/>
          </a:p>
        </p:txBody>
      </p:sp>
    </p:spTree>
    <p:extLst>
      <p:ext uri="{BB962C8B-B14F-4D97-AF65-F5344CB8AC3E}">
        <p14:creationId xmlns:p14="http://schemas.microsoft.com/office/powerpoint/2010/main" val="194375660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177</a:t>
            </a:fld>
            <a:endParaRPr lang="en-GB" dirty="0"/>
          </a:p>
        </p:txBody>
      </p:sp>
    </p:spTree>
    <p:extLst>
      <p:ext uri="{BB962C8B-B14F-4D97-AF65-F5344CB8AC3E}">
        <p14:creationId xmlns:p14="http://schemas.microsoft.com/office/powerpoint/2010/main" val="2369920616"/>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178</a:t>
            </a:fld>
            <a:endParaRPr lang="en-GB" dirty="0"/>
          </a:p>
        </p:txBody>
      </p:sp>
    </p:spTree>
    <p:extLst>
      <p:ext uri="{BB962C8B-B14F-4D97-AF65-F5344CB8AC3E}">
        <p14:creationId xmlns:p14="http://schemas.microsoft.com/office/powerpoint/2010/main" val="3244537768"/>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179</a:t>
            </a:fld>
            <a:endParaRPr lang="en-GB" dirty="0"/>
          </a:p>
        </p:txBody>
      </p:sp>
    </p:spTree>
    <p:extLst>
      <p:ext uri="{BB962C8B-B14F-4D97-AF65-F5344CB8AC3E}">
        <p14:creationId xmlns:p14="http://schemas.microsoft.com/office/powerpoint/2010/main" val="2693397720"/>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180</a:t>
            </a:fld>
            <a:endParaRPr lang="en-GB" dirty="0"/>
          </a:p>
        </p:txBody>
      </p:sp>
    </p:spTree>
    <p:extLst>
      <p:ext uri="{BB962C8B-B14F-4D97-AF65-F5344CB8AC3E}">
        <p14:creationId xmlns:p14="http://schemas.microsoft.com/office/powerpoint/2010/main" val="3220517001"/>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3100</a:t>
            </a:r>
          </a:p>
        </p:txBody>
      </p:sp>
      <p:sp>
        <p:nvSpPr>
          <p:cNvPr id="4" name="Slide Number Placeholder 3"/>
          <p:cNvSpPr>
            <a:spLocks noGrp="1"/>
          </p:cNvSpPr>
          <p:nvPr>
            <p:ph type="sldNum" sz="quarter" idx="10"/>
          </p:nvPr>
        </p:nvSpPr>
        <p:spPr/>
        <p:txBody>
          <a:bodyPr/>
          <a:lstStyle/>
          <a:p>
            <a:fld id="{74EBF720-DE48-4B24-AA24-66B55E2F2580}" type="slidenum">
              <a:rPr lang="en-GB" smtClean="0"/>
              <a:t>181</a:t>
            </a:fld>
            <a:endParaRPr lang="en-GB" dirty="0"/>
          </a:p>
        </p:txBody>
      </p:sp>
    </p:spTree>
    <p:extLst>
      <p:ext uri="{BB962C8B-B14F-4D97-AF65-F5344CB8AC3E}">
        <p14:creationId xmlns:p14="http://schemas.microsoft.com/office/powerpoint/2010/main" val="3954939038"/>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182</a:t>
            </a:fld>
            <a:endParaRPr lang="en-GB" dirty="0"/>
          </a:p>
        </p:txBody>
      </p:sp>
    </p:spTree>
    <p:extLst>
      <p:ext uri="{BB962C8B-B14F-4D97-AF65-F5344CB8AC3E}">
        <p14:creationId xmlns:p14="http://schemas.microsoft.com/office/powerpoint/2010/main" val="2958176441"/>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184</a:t>
            </a:fld>
            <a:endParaRPr lang="en-GB" dirty="0"/>
          </a:p>
        </p:txBody>
      </p:sp>
    </p:spTree>
    <p:extLst>
      <p:ext uri="{BB962C8B-B14F-4D97-AF65-F5344CB8AC3E}">
        <p14:creationId xmlns:p14="http://schemas.microsoft.com/office/powerpoint/2010/main" val="741877014"/>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14</a:t>
            </a:fld>
            <a:endParaRPr lang="en-GB" dirty="0"/>
          </a:p>
        </p:txBody>
      </p:sp>
    </p:spTree>
    <p:extLst>
      <p:ext uri="{BB962C8B-B14F-4D97-AF65-F5344CB8AC3E}">
        <p14:creationId xmlns:p14="http://schemas.microsoft.com/office/powerpoint/2010/main" val="11202926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3186</a:t>
            </a:r>
          </a:p>
        </p:txBody>
      </p:sp>
      <p:sp>
        <p:nvSpPr>
          <p:cNvPr id="4" name="Slide Number Placeholder 3"/>
          <p:cNvSpPr>
            <a:spLocks noGrp="1"/>
          </p:cNvSpPr>
          <p:nvPr>
            <p:ph type="sldNum" sz="quarter" idx="10"/>
          </p:nvPr>
        </p:nvSpPr>
        <p:spPr/>
        <p:txBody>
          <a:bodyPr/>
          <a:lstStyle/>
          <a:p>
            <a:fld id="{74EBF720-DE48-4B24-AA24-66B55E2F2580}" type="slidenum">
              <a:rPr lang="en-GB" smtClean="0"/>
              <a:t>186</a:t>
            </a:fld>
            <a:endParaRPr lang="en-GB" dirty="0"/>
          </a:p>
        </p:txBody>
      </p:sp>
    </p:spTree>
    <p:extLst>
      <p:ext uri="{BB962C8B-B14F-4D97-AF65-F5344CB8AC3E}">
        <p14:creationId xmlns:p14="http://schemas.microsoft.com/office/powerpoint/2010/main" val="615864693"/>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187</a:t>
            </a:fld>
            <a:endParaRPr lang="en-GB" dirty="0"/>
          </a:p>
        </p:txBody>
      </p:sp>
    </p:spTree>
    <p:extLst>
      <p:ext uri="{BB962C8B-B14F-4D97-AF65-F5344CB8AC3E}">
        <p14:creationId xmlns:p14="http://schemas.microsoft.com/office/powerpoint/2010/main" val="191700496"/>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188</a:t>
            </a:fld>
            <a:endParaRPr lang="en-GB" dirty="0"/>
          </a:p>
        </p:txBody>
      </p:sp>
    </p:spTree>
    <p:extLst>
      <p:ext uri="{BB962C8B-B14F-4D97-AF65-F5344CB8AC3E}">
        <p14:creationId xmlns:p14="http://schemas.microsoft.com/office/powerpoint/2010/main" val="1410854979"/>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191</a:t>
            </a:fld>
            <a:endParaRPr lang="en-GB" dirty="0"/>
          </a:p>
        </p:txBody>
      </p:sp>
    </p:spTree>
    <p:extLst>
      <p:ext uri="{BB962C8B-B14F-4D97-AF65-F5344CB8AC3E}">
        <p14:creationId xmlns:p14="http://schemas.microsoft.com/office/powerpoint/2010/main" val="246071379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192</a:t>
            </a:fld>
            <a:endParaRPr lang="en-GB" dirty="0"/>
          </a:p>
        </p:txBody>
      </p:sp>
    </p:spTree>
    <p:extLst>
      <p:ext uri="{BB962C8B-B14F-4D97-AF65-F5344CB8AC3E}">
        <p14:creationId xmlns:p14="http://schemas.microsoft.com/office/powerpoint/2010/main" val="3217820975"/>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193</a:t>
            </a:fld>
            <a:endParaRPr lang="en-GB" dirty="0"/>
          </a:p>
        </p:txBody>
      </p:sp>
    </p:spTree>
    <p:extLst>
      <p:ext uri="{BB962C8B-B14F-4D97-AF65-F5344CB8AC3E}">
        <p14:creationId xmlns:p14="http://schemas.microsoft.com/office/powerpoint/2010/main" val="3770519199"/>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194</a:t>
            </a:fld>
            <a:endParaRPr lang="en-GB" dirty="0"/>
          </a:p>
        </p:txBody>
      </p:sp>
    </p:spTree>
    <p:extLst>
      <p:ext uri="{BB962C8B-B14F-4D97-AF65-F5344CB8AC3E}">
        <p14:creationId xmlns:p14="http://schemas.microsoft.com/office/powerpoint/2010/main" val="2945841710"/>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195</a:t>
            </a:fld>
            <a:endParaRPr lang="en-GB" dirty="0"/>
          </a:p>
        </p:txBody>
      </p:sp>
    </p:spTree>
    <p:extLst>
      <p:ext uri="{BB962C8B-B14F-4D97-AF65-F5344CB8AC3E}">
        <p14:creationId xmlns:p14="http://schemas.microsoft.com/office/powerpoint/2010/main" val="3925710926"/>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196</a:t>
            </a:fld>
            <a:endParaRPr lang="en-GB" dirty="0"/>
          </a:p>
        </p:txBody>
      </p:sp>
    </p:spTree>
    <p:extLst>
      <p:ext uri="{BB962C8B-B14F-4D97-AF65-F5344CB8AC3E}">
        <p14:creationId xmlns:p14="http://schemas.microsoft.com/office/powerpoint/2010/main" val="1794447323"/>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197</a:t>
            </a:fld>
            <a:endParaRPr lang="en-GB" dirty="0"/>
          </a:p>
        </p:txBody>
      </p:sp>
    </p:spTree>
    <p:extLst>
      <p:ext uri="{BB962C8B-B14F-4D97-AF65-F5344CB8AC3E}">
        <p14:creationId xmlns:p14="http://schemas.microsoft.com/office/powerpoint/2010/main" val="112447832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15</a:t>
            </a:fld>
            <a:endParaRPr lang="en-GB" dirty="0"/>
          </a:p>
        </p:txBody>
      </p:sp>
    </p:spTree>
    <p:extLst>
      <p:ext uri="{BB962C8B-B14F-4D97-AF65-F5344CB8AC3E}">
        <p14:creationId xmlns:p14="http://schemas.microsoft.com/office/powerpoint/2010/main" val="2894259249"/>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198</a:t>
            </a:fld>
            <a:endParaRPr lang="en-GB" dirty="0"/>
          </a:p>
        </p:txBody>
      </p:sp>
    </p:spTree>
    <p:extLst>
      <p:ext uri="{BB962C8B-B14F-4D97-AF65-F5344CB8AC3E}">
        <p14:creationId xmlns:p14="http://schemas.microsoft.com/office/powerpoint/2010/main" val="831428121"/>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199</a:t>
            </a:fld>
            <a:endParaRPr lang="en-GB" dirty="0"/>
          </a:p>
        </p:txBody>
      </p:sp>
    </p:spTree>
    <p:extLst>
      <p:ext uri="{BB962C8B-B14F-4D97-AF65-F5344CB8AC3E}">
        <p14:creationId xmlns:p14="http://schemas.microsoft.com/office/powerpoint/2010/main" val="35379736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200</a:t>
            </a:fld>
            <a:endParaRPr lang="en-GB" dirty="0"/>
          </a:p>
        </p:txBody>
      </p:sp>
    </p:spTree>
    <p:extLst>
      <p:ext uri="{BB962C8B-B14F-4D97-AF65-F5344CB8AC3E}">
        <p14:creationId xmlns:p14="http://schemas.microsoft.com/office/powerpoint/2010/main" val="172063606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201</a:t>
            </a:fld>
            <a:endParaRPr lang="en-GB" dirty="0"/>
          </a:p>
        </p:txBody>
      </p:sp>
    </p:spTree>
    <p:extLst>
      <p:ext uri="{BB962C8B-B14F-4D97-AF65-F5344CB8AC3E}">
        <p14:creationId xmlns:p14="http://schemas.microsoft.com/office/powerpoint/2010/main" val="3822494027"/>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202</a:t>
            </a:fld>
            <a:endParaRPr lang="en-GB" dirty="0"/>
          </a:p>
        </p:txBody>
      </p:sp>
    </p:spTree>
    <p:extLst>
      <p:ext uri="{BB962C8B-B14F-4D97-AF65-F5344CB8AC3E}">
        <p14:creationId xmlns:p14="http://schemas.microsoft.com/office/powerpoint/2010/main" val="883038012"/>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203</a:t>
            </a:fld>
            <a:endParaRPr lang="en-GB" dirty="0"/>
          </a:p>
        </p:txBody>
      </p:sp>
    </p:spTree>
    <p:extLst>
      <p:ext uri="{BB962C8B-B14F-4D97-AF65-F5344CB8AC3E}">
        <p14:creationId xmlns:p14="http://schemas.microsoft.com/office/powerpoint/2010/main" val="126009371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204</a:t>
            </a:fld>
            <a:endParaRPr lang="en-GB" dirty="0"/>
          </a:p>
        </p:txBody>
      </p:sp>
    </p:spTree>
    <p:extLst>
      <p:ext uri="{BB962C8B-B14F-4D97-AF65-F5344CB8AC3E}">
        <p14:creationId xmlns:p14="http://schemas.microsoft.com/office/powerpoint/2010/main" val="936849577"/>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205</a:t>
            </a:fld>
            <a:endParaRPr lang="en-GB" dirty="0"/>
          </a:p>
        </p:txBody>
      </p:sp>
    </p:spTree>
    <p:extLst>
      <p:ext uri="{BB962C8B-B14F-4D97-AF65-F5344CB8AC3E}">
        <p14:creationId xmlns:p14="http://schemas.microsoft.com/office/powerpoint/2010/main" val="3150868738"/>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206</a:t>
            </a:fld>
            <a:endParaRPr lang="en-GB" dirty="0"/>
          </a:p>
        </p:txBody>
      </p:sp>
    </p:spTree>
    <p:extLst>
      <p:ext uri="{BB962C8B-B14F-4D97-AF65-F5344CB8AC3E}">
        <p14:creationId xmlns:p14="http://schemas.microsoft.com/office/powerpoint/2010/main" val="78987708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207</a:t>
            </a:fld>
            <a:endParaRPr lang="en-GB" dirty="0"/>
          </a:p>
        </p:txBody>
      </p:sp>
    </p:spTree>
    <p:extLst>
      <p:ext uri="{BB962C8B-B14F-4D97-AF65-F5344CB8AC3E}">
        <p14:creationId xmlns:p14="http://schemas.microsoft.com/office/powerpoint/2010/main" val="134315987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16</a:t>
            </a:fld>
            <a:endParaRPr lang="en-GB" dirty="0"/>
          </a:p>
        </p:txBody>
      </p:sp>
    </p:spTree>
    <p:extLst>
      <p:ext uri="{BB962C8B-B14F-4D97-AF65-F5344CB8AC3E}">
        <p14:creationId xmlns:p14="http://schemas.microsoft.com/office/powerpoint/2010/main" val="552712028"/>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208</a:t>
            </a:fld>
            <a:endParaRPr lang="en-GB" dirty="0"/>
          </a:p>
        </p:txBody>
      </p:sp>
    </p:spTree>
    <p:extLst>
      <p:ext uri="{BB962C8B-B14F-4D97-AF65-F5344CB8AC3E}">
        <p14:creationId xmlns:p14="http://schemas.microsoft.com/office/powerpoint/2010/main" val="689032323"/>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209</a:t>
            </a:fld>
            <a:endParaRPr lang="en-GB" dirty="0"/>
          </a:p>
        </p:txBody>
      </p:sp>
    </p:spTree>
    <p:extLst>
      <p:ext uri="{BB962C8B-B14F-4D97-AF65-F5344CB8AC3E}">
        <p14:creationId xmlns:p14="http://schemas.microsoft.com/office/powerpoint/2010/main" val="28181360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212</a:t>
            </a:fld>
            <a:endParaRPr lang="en-GB" dirty="0"/>
          </a:p>
        </p:txBody>
      </p:sp>
    </p:spTree>
    <p:extLst>
      <p:ext uri="{BB962C8B-B14F-4D97-AF65-F5344CB8AC3E}">
        <p14:creationId xmlns:p14="http://schemas.microsoft.com/office/powerpoint/2010/main" val="4097748293"/>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213</a:t>
            </a:fld>
            <a:endParaRPr lang="en-GB" dirty="0"/>
          </a:p>
        </p:txBody>
      </p:sp>
    </p:spTree>
    <p:extLst>
      <p:ext uri="{BB962C8B-B14F-4D97-AF65-F5344CB8AC3E}">
        <p14:creationId xmlns:p14="http://schemas.microsoft.com/office/powerpoint/2010/main" val="2490949069"/>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214</a:t>
            </a:fld>
            <a:endParaRPr lang="en-GB" dirty="0"/>
          </a:p>
        </p:txBody>
      </p:sp>
    </p:spTree>
    <p:extLst>
      <p:ext uri="{BB962C8B-B14F-4D97-AF65-F5344CB8AC3E}">
        <p14:creationId xmlns:p14="http://schemas.microsoft.com/office/powerpoint/2010/main" val="33312130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215</a:t>
            </a:fld>
            <a:endParaRPr lang="en-GB" dirty="0"/>
          </a:p>
        </p:txBody>
      </p:sp>
    </p:spTree>
    <p:extLst>
      <p:ext uri="{BB962C8B-B14F-4D97-AF65-F5344CB8AC3E}">
        <p14:creationId xmlns:p14="http://schemas.microsoft.com/office/powerpoint/2010/main" val="1931927757"/>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216</a:t>
            </a:fld>
            <a:endParaRPr lang="en-GB" dirty="0"/>
          </a:p>
        </p:txBody>
      </p:sp>
    </p:spTree>
    <p:extLst>
      <p:ext uri="{BB962C8B-B14F-4D97-AF65-F5344CB8AC3E}">
        <p14:creationId xmlns:p14="http://schemas.microsoft.com/office/powerpoint/2010/main" val="2563659398"/>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217</a:t>
            </a:fld>
            <a:endParaRPr lang="en-GB" dirty="0"/>
          </a:p>
        </p:txBody>
      </p:sp>
    </p:spTree>
    <p:extLst>
      <p:ext uri="{BB962C8B-B14F-4D97-AF65-F5344CB8AC3E}">
        <p14:creationId xmlns:p14="http://schemas.microsoft.com/office/powerpoint/2010/main" val="930368185"/>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218</a:t>
            </a:fld>
            <a:endParaRPr lang="en-GB" dirty="0"/>
          </a:p>
        </p:txBody>
      </p:sp>
    </p:spTree>
    <p:extLst>
      <p:ext uri="{BB962C8B-B14F-4D97-AF65-F5344CB8AC3E}">
        <p14:creationId xmlns:p14="http://schemas.microsoft.com/office/powerpoint/2010/main" val="3456360277"/>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219</a:t>
            </a:fld>
            <a:endParaRPr lang="en-GB" dirty="0"/>
          </a:p>
        </p:txBody>
      </p:sp>
    </p:spTree>
    <p:extLst>
      <p:ext uri="{BB962C8B-B14F-4D97-AF65-F5344CB8AC3E}">
        <p14:creationId xmlns:p14="http://schemas.microsoft.com/office/powerpoint/2010/main" val="236306834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17</a:t>
            </a:fld>
            <a:endParaRPr lang="en-GB" dirty="0"/>
          </a:p>
        </p:txBody>
      </p:sp>
    </p:spTree>
    <p:extLst>
      <p:ext uri="{BB962C8B-B14F-4D97-AF65-F5344CB8AC3E}">
        <p14:creationId xmlns:p14="http://schemas.microsoft.com/office/powerpoint/2010/main" val="4212687127"/>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220</a:t>
            </a:fld>
            <a:endParaRPr lang="en-GB" dirty="0"/>
          </a:p>
        </p:txBody>
      </p:sp>
    </p:spTree>
    <p:extLst>
      <p:ext uri="{BB962C8B-B14F-4D97-AF65-F5344CB8AC3E}">
        <p14:creationId xmlns:p14="http://schemas.microsoft.com/office/powerpoint/2010/main" val="1858666802"/>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221</a:t>
            </a:fld>
            <a:endParaRPr lang="en-GB" dirty="0"/>
          </a:p>
        </p:txBody>
      </p:sp>
    </p:spTree>
    <p:extLst>
      <p:ext uri="{BB962C8B-B14F-4D97-AF65-F5344CB8AC3E}">
        <p14:creationId xmlns:p14="http://schemas.microsoft.com/office/powerpoint/2010/main" val="3733692558"/>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222</a:t>
            </a:fld>
            <a:endParaRPr lang="en-GB" dirty="0"/>
          </a:p>
        </p:txBody>
      </p:sp>
    </p:spTree>
    <p:extLst>
      <p:ext uri="{BB962C8B-B14F-4D97-AF65-F5344CB8AC3E}">
        <p14:creationId xmlns:p14="http://schemas.microsoft.com/office/powerpoint/2010/main" val="967773783"/>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223</a:t>
            </a:fld>
            <a:endParaRPr lang="en-GB" dirty="0"/>
          </a:p>
        </p:txBody>
      </p:sp>
    </p:spTree>
    <p:extLst>
      <p:ext uri="{BB962C8B-B14F-4D97-AF65-F5344CB8AC3E}">
        <p14:creationId xmlns:p14="http://schemas.microsoft.com/office/powerpoint/2010/main" val="3821414568"/>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224</a:t>
            </a:fld>
            <a:endParaRPr lang="en-GB" dirty="0"/>
          </a:p>
        </p:txBody>
      </p:sp>
    </p:spTree>
    <p:extLst>
      <p:ext uri="{BB962C8B-B14F-4D97-AF65-F5344CB8AC3E}">
        <p14:creationId xmlns:p14="http://schemas.microsoft.com/office/powerpoint/2010/main" val="4113457258"/>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227</a:t>
            </a:fld>
            <a:endParaRPr lang="en-GB" dirty="0"/>
          </a:p>
        </p:txBody>
      </p:sp>
    </p:spTree>
    <p:extLst>
      <p:ext uri="{BB962C8B-B14F-4D97-AF65-F5344CB8AC3E}">
        <p14:creationId xmlns:p14="http://schemas.microsoft.com/office/powerpoint/2010/main" val="66263705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18</a:t>
            </a:fld>
            <a:endParaRPr lang="en-GB" dirty="0"/>
          </a:p>
        </p:txBody>
      </p:sp>
    </p:spTree>
    <p:extLst>
      <p:ext uri="{BB962C8B-B14F-4D97-AF65-F5344CB8AC3E}">
        <p14:creationId xmlns:p14="http://schemas.microsoft.com/office/powerpoint/2010/main" val="195646781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19</a:t>
            </a:fld>
            <a:endParaRPr lang="en-GB" dirty="0"/>
          </a:p>
        </p:txBody>
      </p:sp>
    </p:spTree>
    <p:extLst>
      <p:ext uri="{BB962C8B-B14F-4D97-AF65-F5344CB8AC3E}">
        <p14:creationId xmlns:p14="http://schemas.microsoft.com/office/powerpoint/2010/main" val="327521023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a:t>
            </a:fld>
            <a:endParaRPr lang="en-GB" dirty="0"/>
          </a:p>
        </p:txBody>
      </p:sp>
    </p:spTree>
    <p:extLst>
      <p:ext uri="{BB962C8B-B14F-4D97-AF65-F5344CB8AC3E}">
        <p14:creationId xmlns:p14="http://schemas.microsoft.com/office/powerpoint/2010/main" val="2871441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20</a:t>
            </a:fld>
            <a:endParaRPr lang="en-GB" dirty="0"/>
          </a:p>
        </p:txBody>
      </p:sp>
    </p:spTree>
    <p:extLst>
      <p:ext uri="{BB962C8B-B14F-4D97-AF65-F5344CB8AC3E}">
        <p14:creationId xmlns:p14="http://schemas.microsoft.com/office/powerpoint/2010/main" val="87806710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21</a:t>
            </a:fld>
            <a:endParaRPr lang="en-GB" dirty="0"/>
          </a:p>
        </p:txBody>
      </p:sp>
    </p:spTree>
    <p:extLst>
      <p:ext uri="{BB962C8B-B14F-4D97-AF65-F5344CB8AC3E}">
        <p14:creationId xmlns:p14="http://schemas.microsoft.com/office/powerpoint/2010/main" val="31090374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22</a:t>
            </a:fld>
            <a:endParaRPr lang="en-GB" dirty="0"/>
          </a:p>
        </p:txBody>
      </p:sp>
    </p:spTree>
    <p:extLst>
      <p:ext uri="{BB962C8B-B14F-4D97-AF65-F5344CB8AC3E}">
        <p14:creationId xmlns:p14="http://schemas.microsoft.com/office/powerpoint/2010/main" val="30806048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23</a:t>
            </a:fld>
            <a:endParaRPr lang="en-GB" dirty="0"/>
          </a:p>
        </p:txBody>
      </p:sp>
    </p:spTree>
    <p:extLst>
      <p:ext uri="{BB962C8B-B14F-4D97-AF65-F5344CB8AC3E}">
        <p14:creationId xmlns:p14="http://schemas.microsoft.com/office/powerpoint/2010/main" val="111185587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24</a:t>
            </a:fld>
            <a:endParaRPr lang="en-GB" dirty="0"/>
          </a:p>
        </p:txBody>
      </p:sp>
    </p:spTree>
    <p:extLst>
      <p:ext uri="{BB962C8B-B14F-4D97-AF65-F5344CB8AC3E}">
        <p14:creationId xmlns:p14="http://schemas.microsoft.com/office/powerpoint/2010/main" val="399439015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25</a:t>
            </a:fld>
            <a:endParaRPr lang="en-GB" dirty="0"/>
          </a:p>
        </p:txBody>
      </p:sp>
    </p:spTree>
    <p:extLst>
      <p:ext uri="{BB962C8B-B14F-4D97-AF65-F5344CB8AC3E}">
        <p14:creationId xmlns:p14="http://schemas.microsoft.com/office/powerpoint/2010/main" val="1167052901"/>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26</a:t>
            </a:fld>
            <a:endParaRPr lang="en-GB" dirty="0"/>
          </a:p>
        </p:txBody>
      </p:sp>
    </p:spTree>
    <p:extLst>
      <p:ext uri="{BB962C8B-B14F-4D97-AF65-F5344CB8AC3E}">
        <p14:creationId xmlns:p14="http://schemas.microsoft.com/office/powerpoint/2010/main" val="322990590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27</a:t>
            </a:fld>
            <a:endParaRPr lang="en-GB" dirty="0"/>
          </a:p>
        </p:txBody>
      </p:sp>
    </p:spTree>
    <p:extLst>
      <p:ext uri="{BB962C8B-B14F-4D97-AF65-F5344CB8AC3E}">
        <p14:creationId xmlns:p14="http://schemas.microsoft.com/office/powerpoint/2010/main" val="2588990099"/>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28</a:t>
            </a:fld>
            <a:endParaRPr lang="en-GB" dirty="0"/>
          </a:p>
        </p:txBody>
      </p:sp>
    </p:spTree>
    <p:extLst>
      <p:ext uri="{BB962C8B-B14F-4D97-AF65-F5344CB8AC3E}">
        <p14:creationId xmlns:p14="http://schemas.microsoft.com/office/powerpoint/2010/main" val="1354409491"/>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29</a:t>
            </a:fld>
            <a:endParaRPr lang="en-GB" dirty="0"/>
          </a:p>
        </p:txBody>
      </p:sp>
    </p:spTree>
    <p:extLst>
      <p:ext uri="{BB962C8B-B14F-4D97-AF65-F5344CB8AC3E}">
        <p14:creationId xmlns:p14="http://schemas.microsoft.com/office/powerpoint/2010/main" val="247864902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3</a:t>
            </a:fld>
            <a:endParaRPr lang="en-GB" dirty="0"/>
          </a:p>
        </p:txBody>
      </p:sp>
    </p:spTree>
    <p:extLst>
      <p:ext uri="{BB962C8B-B14F-4D97-AF65-F5344CB8AC3E}">
        <p14:creationId xmlns:p14="http://schemas.microsoft.com/office/powerpoint/2010/main" val="44728491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30</a:t>
            </a:fld>
            <a:endParaRPr lang="en-GB" dirty="0"/>
          </a:p>
        </p:txBody>
      </p:sp>
    </p:spTree>
    <p:extLst>
      <p:ext uri="{BB962C8B-B14F-4D97-AF65-F5344CB8AC3E}">
        <p14:creationId xmlns:p14="http://schemas.microsoft.com/office/powerpoint/2010/main" val="421362547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324</a:t>
            </a:r>
          </a:p>
        </p:txBody>
      </p:sp>
      <p:sp>
        <p:nvSpPr>
          <p:cNvPr id="4" name="Slide Number Placeholder 3"/>
          <p:cNvSpPr>
            <a:spLocks noGrp="1"/>
          </p:cNvSpPr>
          <p:nvPr>
            <p:ph type="sldNum" sz="quarter" idx="10"/>
          </p:nvPr>
        </p:nvSpPr>
        <p:spPr/>
        <p:txBody>
          <a:bodyPr/>
          <a:lstStyle/>
          <a:p>
            <a:fld id="{74EBF720-DE48-4B24-AA24-66B55E2F2580}" type="slidenum">
              <a:rPr lang="en-GB" smtClean="0"/>
              <a:t>31</a:t>
            </a:fld>
            <a:endParaRPr lang="en-GB" dirty="0"/>
          </a:p>
        </p:txBody>
      </p:sp>
    </p:spTree>
    <p:extLst>
      <p:ext uri="{BB962C8B-B14F-4D97-AF65-F5344CB8AC3E}">
        <p14:creationId xmlns:p14="http://schemas.microsoft.com/office/powerpoint/2010/main" val="13775700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32</a:t>
            </a:fld>
            <a:endParaRPr lang="en-GB" dirty="0"/>
          </a:p>
        </p:txBody>
      </p:sp>
    </p:spTree>
    <p:extLst>
      <p:ext uri="{BB962C8B-B14F-4D97-AF65-F5344CB8AC3E}">
        <p14:creationId xmlns:p14="http://schemas.microsoft.com/office/powerpoint/2010/main" val="376314691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324</a:t>
            </a:r>
          </a:p>
        </p:txBody>
      </p:sp>
      <p:sp>
        <p:nvSpPr>
          <p:cNvPr id="4" name="Slide Number Placeholder 3"/>
          <p:cNvSpPr>
            <a:spLocks noGrp="1"/>
          </p:cNvSpPr>
          <p:nvPr>
            <p:ph type="sldNum" sz="quarter" idx="10"/>
          </p:nvPr>
        </p:nvSpPr>
        <p:spPr/>
        <p:txBody>
          <a:bodyPr/>
          <a:lstStyle/>
          <a:p>
            <a:fld id="{74EBF720-DE48-4B24-AA24-66B55E2F2580}" type="slidenum">
              <a:rPr lang="en-GB" smtClean="0"/>
              <a:t>33</a:t>
            </a:fld>
            <a:endParaRPr lang="en-GB" dirty="0"/>
          </a:p>
        </p:txBody>
      </p:sp>
    </p:spTree>
    <p:extLst>
      <p:ext uri="{BB962C8B-B14F-4D97-AF65-F5344CB8AC3E}">
        <p14:creationId xmlns:p14="http://schemas.microsoft.com/office/powerpoint/2010/main" val="119523600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34</a:t>
            </a:fld>
            <a:endParaRPr lang="en-GB" dirty="0"/>
          </a:p>
        </p:txBody>
      </p:sp>
    </p:spTree>
    <p:extLst>
      <p:ext uri="{BB962C8B-B14F-4D97-AF65-F5344CB8AC3E}">
        <p14:creationId xmlns:p14="http://schemas.microsoft.com/office/powerpoint/2010/main" val="87838072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35</a:t>
            </a:fld>
            <a:endParaRPr lang="en-GB" dirty="0"/>
          </a:p>
        </p:txBody>
      </p:sp>
    </p:spTree>
    <p:extLst>
      <p:ext uri="{BB962C8B-B14F-4D97-AF65-F5344CB8AC3E}">
        <p14:creationId xmlns:p14="http://schemas.microsoft.com/office/powerpoint/2010/main" val="161575223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36</a:t>
            </a:fld>
            <a:endParaRPr lang="en-GB" dirty="0"/>
          </a:p>
        </p:txBody>
      </p:sp>
    </p:spTree>
    <p:extLst>
      <p:ext uri="{BB962C8B-B14F-4D97-AF65-F5344CB8AC3E}">
        <p14:creationId xmlns:p14="http://schemas.microsoft.com/office/powerpoint/2010/main" val="2986761215"/>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37</a:t>
            </a:fld>
            <a:endParaRPr lang="en-GB" dirty="0"/>
          </a:p>
        </p:txBody>
      </p:sp>
    </p:spTree>
    <p:extLst>
      <p:ext uri="{BB962C8B-B14F-4D97-AF65-F5344CB8AC3E}">
        <p14:creationId xmlns:p14="http://schemas.microsoft.com/office/powerpoint/2010/main" val="367322794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38</a:t>
            </a:fld>
            <a:endParaRPr lang="en-GB" dirty="0"/>
          </a:p>
        </p:txBody>
      </p:sp>
    </p:spTree>
    <p:extLst>
      <p:ext uri="{BB962C8B-B14F-4D97-AF65-F5344CB8AC3E}">
        <p14:creationId xmlns:p14="http://schemas.microsoft.com/office/powerpoint/2010/main" val="208137443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39</a:t>
            </a:fld>
            <a:endParaRPr lang="en-GB" dirty="0"/>
          </a:p>
        </p:txBody>
      </p:sp>
    </p:spTree>
    <p:extLst>
      <p:ext uri="{BB962C8B-B14F-4D97-AF65-F5344CB8AC3E}">
        <p14:creationId xmlns:p14="http://schemas.microsoft.com/office/powerpoint/2010/main" val="147957157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a:t>
            </a:fld>
            <a:endParaRPr lang="en-GB" dirty="0"/>
          </a:p>
        </p:txBody>
      </p:sp>
    </p:spTree>
    <p:extLst>
      <p:ext uri="{BB962C8B-B14F-4D97-AF65-F5344CB8AC3E}">
        <p14:creationId xmlns:p14="http://schemas.microsoft.com/office/powerpoint/2010/main" val="42291566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40</a:t>
            </a:fld>
            <a:endParaRPr lang="en-GB" dirty="0"/>
          </a:p>
        </p:txBody>
      </p:sp>
    </p:spTree>
    <p:extLst>
      <p:ext uri="{BB962C8B-B14F-4D97-AF65-F5344CB8AC3E}">
        <p14:creationId xmlns:p14="http://schemas.microsoft.com/office/powerpoint/2010/main" val="24894393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41</a:t>
            </a:fld>
            <a:endParaRPr lang="en-GB" dirty="0"/>
          </a:p>
        </p:txBody>
      </p:sp>
    </p:spTree>
    <p:extLst>
      <p:ext uri="{BB962C8B-B14F-4D97-AF65-F5344CB8AC3E}">
        <p14:creationId xmlns:p14="http://schemas.microsoft.com/office/powerpoint/2010/main" val="306953004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42</a:t>
            </a:fld>
            <a:endParaRPr lang="en-GB" dirty="0"/>
          </a:p>
        </p:txBody>
      </p:sp>
    </p:spTree>
    <p:extLst>
      <p:ext uri="{BB962C8B-B14F-4D97-AF65-F5344CB8AC3E}">
        <p14:creationId xmlns:p14="http://schemas.microsoft.com/office/powerpoint/2010/main" val="1123820164"/>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43</a:t>
            </a:fld>
            <a:endParaRPr lang="en-GB" dirty="0"/>
          </a:p>
        </p:txBody>
      </p:sp>
    </p:spTree>
    <p:extLst>
      <p:ext uri="{BB962C8B-B14F-4D97-AF65-F5344CB8AC3E}">
        <p14:creationId xmlns:p14="http://schemas.microsoft.com/office/powerpoint/2010/main" val="361183887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44</a:t>
            </a:fld>
            <a:endParaRPr lang="en-GB" dirty="0"/>
          </a:p>
        </p:txBody>
      </p:sp>
    </p:spTree>
    <p:extLst>
      <p:ext uri="{BB962C8B-B14F-4D97-AF65-F5344CB8AC3E}">
        <p14:creationId xmlns:p14="http://schemas.microsoft.com/office/powerpoint/2010/main" val="382989337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45</a:t>
            </a:fld>
            <a:endParaRPr lang="en-GB" dirty="0"/>
          </a:p>
        </p:txBody>
      </p:sp>
    </p:spTree>
    <p:extLst>
      <p:ext uri="{BB962C8B-B14F-4D97-AF65-F5344CB8AC3E}">
        <p14:creationId xmlns:p14="http://schemas.microsoft.com/office/powerpoint/2010/main" val="99346609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46</a:t>
            </a:fld>
            <a:endParaRPr lang="en-GB" dirty="0"/>
          </a:p>
        </p:txBody>
      </p:sp>
    </p:spTree>
    <p:extLst>
      <p:ext uri="{BB962C8B-B14F-4D97-AF65-F5344CB8AC3E}">
        <p14:creationId xmlns:p14="http://schemas.microsoft.com/office/powerpoint/2010/main" val="154239542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47</a:t>
            </a:fld>
            <a:endParaRPr lang="en-GB" dirty="0"/>
          </a:p>
        </p:txBody>
      </p:sp>
    </p:spTree>
    <p:extLst>
      <p:ext uri="{BB962C8B-B14F-4D97-AF65-F5344CB8AC3E}">
        <p14:creationId xmlns:p14="http://schemas.microsoft.com/office/powerpoint/2010/main" val="53311309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455</a:t>
            </a:r>
          </a:p>
        </p:txBody>
      </p:sp>
      <p:sp>
        <p:nvSpPr>
          <p:cNvPr id="4" name="Slide Number Placeholder 3"/>
          <p:cNvSpPr>
            <a:spLocks noGrp="1"/>
          </p:cNvSpPr>
          <p:nvPr>
            <p:ph type="sldNum" sz="quarter" idx="10"/>
          </p:nvPr>
        </p:nvSpPr>
        <p:spPr/>
        <p:txBody>
          <a:bodyPr/>
          <a:lstStyle/>
          <a:p>
            <a:fld id="{74EBF720-DE48-4B24-AA24-66B55E2F2580}" type="slidenum">
              <a:rPr lang="en-GB" smtClean="0"/>
              <a:t>48</a:t>
            </a:fld>
            <a:endParaRPr lang="en-GB" dirty="0"/>
          </a:p>
        </p:txBody>
      </p:sp>
    </p:spTree>
    <p:extLst>
      <p:ext uri="{BB962C8B-B14F-4D97-AF65-F5344CB8AC3E}">
        <p14:creationId xmlns:p14="http://schemas.microsoft.com/office/powerpoint/2010/main" val="300574852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481</a:t>
            </a:r>
          </a:p>
        </p:txBody>
      </p:sp>
      <p:sp>
        <p:nvSpPr>
          <p:cNvPr id="4" name="Slide Number Placeholder 3"/>
          <p:cNvSpPr>
            <a:spLocks noGrp="1"/>
          </p:cNvSpPr>
          <p:nvPr>
            <p:ph type="sldNum" sz="quarter" idx="10"/>
          </p:nvPr>
        </p:nvSpPr>
        <p:spPr/>
        <p:txBody>
          <a:bodyPr/>
          <a:lstStyle/>
          <a:p>
            <a:fld id="{74EBF720-DE48-4B24-AA24-66B55E2F2580}" type="slidenum">
              <a:rPr lang="en-GB" smtClean="0"/>
              <a:t>49</a:t>
            </a:fld>
            <a:endParaRPr lang="en-GB" dirty="0"/>
          </a:p>
        </p:txBody>
      </p:sp>
    </p:spTree>
    <p:extLst>
      <p:ext uri="{BB962C8B-B14F-4D97-AF65-F5344CB8AC3E}">
        <p14:creationId xmlns:p14="http://schemas.microsoft.com/office/powerpoint/2010/main" val="99109746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5</a:t>
            </a:fld>
            <a:endParaRPr lang="en-GB" dirty="0"/>
          </a:p>
        </p:txBody>
      </p:sp>
    </p:spTree>
    <p:extLst>
      <p:ext uri="{BB962C8B-B14F-4D97-AF65-F5344CB8AC3E}">
        <p14:creationId xmlns:p14="http://schemas.microsoft.com/office/powerpoint/2010/main" val="245372628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50</a:t>
            </a:fld>
            <a:endParaRPr lang="en-GB" dirty="0"/>
          </a:p>
        </p:txBody>
      </p:sp>
    </p:spTree>
    <p:extLst>
      <p:ext uri="{BB962C8B-B14F-4D97-AF65-F5344CB8AC3E}">
        <p14:creationId xmlns:p14="http://schemas.microsoft.com/office/powerpoint/2010/main" val="39797573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51</a:t>
            </a:fld>
            <a:endParaRPr lang="en-GB" dirty="0"/>
          </a:p>
        </p:txBody>
      </p:sp>
    </p:spTree>
    <p:extLst>
      <p:ext uri="{BB962C8B-B14F-4D97-AF65-F5344CB8AC3E}">
        <p14:creationId xmlns:p14="http://schemas.microsoft.com/office/powerpoint/2010/main" val="136576362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52</a:t>
            </a:fld>
            <a:endParaRPr lang="en-GB" dirty="0"/>
          </a:p>
        </p:txBody>
      </p:sp>
    </p:spTree>
    <p:extLst>
      <p:ext uri="{BB962C8B-B14F-4D97-AF65-F5344CB8AC3E}">
        <p14:creationId xmlns:p14="http://schemas.microsoft.com/office/powerpoint/2010/main" val="209557857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512</a:t>
            </a:r>
          </a:p>
        </p:txBody>
      </p:sp>
      <p:sp>
        <p:nvSpPr>
          <p:cNvPr id="4" name="Slide Number Placeholder 3"/>
          <p:cNvSpPr>
            <a:spLocks noGrp="1"/>
          </p:cNvSpPr>
          <p:nvPr>
            <p:ph type="sldNum" sz="quarter" idx="10"/>
          </p:nvPr>
        </p:nvSpPr>
        <p:spPr/>
        <p:txBody>
          <a:bodyPr/>
          <a:lstStyle/>
          <a:p>
            <a:fld id="{74EBF720-DE48-4B24-AA24-66B55E2F2580}" type="slidenum">
              <a:rPr lang="en-GB" smtClean="0"/>
              <a:t>53</a:t>
            </a:fld>
            <a:endParaRPr lang="en-GB" dirty="0"/>
          </a:p>
        </p:txBody>
      </p:sp>
    </p:spTree>
    <p:extLst>
      <p:ext uri="{BB962C8B-B14F-4D97-AF65-F5344CB8AC3E}">
        <p14:creationId xmlns:p14="http://schemas.microsoft.com/office/powerpoint/2010/main" val="187517391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54</a:t>
            </a:fld>
            <a:endParaRPr lang="en-GB" dirty="0"/>
          </a:p>
        </p:txBody>
      </p:sp>
    </p:spTree>
    <p:extLst>
      <p:ext uri="{BB962C8B-B14F-4D97-AF65-F5344CB8AC3E}">
        <p14:creationId xmlns:p14="http://schemas.microsoft.com/office/powerpoint/2010/main" val="40766305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55</a:t>
            </a:fld>
            <a:endParaRPr lang="en-GB" dirty="0"/>
          </a:p>
        </p:txBody>
      </p:sp>
    </p:spTree>
    <p:extLst>
      <p:ext uri="{BB962C8B-B14F-4D97-AF65-F5344CB8AC3E}">
        <p14:creationId xmlns:p14="http://schemas.microsoft.com/office/powerpoint/2010/main" val="202310436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57</a:t>
            </a:fld>
            <a:endParaRPr lang="en-GB" dirty="0"/>
          </a:p>
        </p:txBody>
      </p:sp>
    </p:spTree>
    <p:extLst>
      <p:ext uri="{BB962C8B-B14F-4D97-AF65-F5344CB8AC3E}">
        <p14:creationId xmlns:p14="http://schemas.microsoft.com/office/powerpoint/2010/main" val="376110420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62</a:t>
            </a:fld>
            <a:endParaRPr lang="en-GB" dirty="0"/>
          </a:p>
        </p:txBody>
      </p:sp>
    </p:spTree>
    <p:extLst>
      <p:ext uri="{BB962C8B-B14F-4D97-AF65-F5344CB8AC3E}">
        <p14:creationId xmlns:p14="http://schemas.microsoft.com/office/powerpoint/2010/main" val="403641235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63</a:t>
            </a:fld>
            <a:endParaRPr lang="en-GB" dirty="0"/>
          </a:p>
        </p:txBody>
      </p:sp>
    </p:spTree>
    <p:extLst>
      <p:ext uri="{BB962C8B-B14F-4D97-AF65-F5344CB8AC3E}">
        <p14:creationId xmlns:p14="http://schemas.microsoft.com/office/powerpoint/2010/main" val="209711515"/>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64</a:t>
            </a:fld>
            <a:endParaRPr lang="en-GB" dirty="0"/>
          </a:p>
        </p:txBody>
      </p:sp>
    </p:spTree>
    <p:extLst>
      <p:ext uri="{BB962C8B-B14F-4D97-AF65-F5344CB8AC3E}">
        <p14:creationId xmlns:p14="http://schemas.microsoft.com/office/powerpoint/2010/main" val="294773104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6</a:t>
            </a:fld>
            <a:endParaRPr lang="en-GB" dirty="0"/>
          </a:p>
        </p:txBody>
      </p:sp>
    </p:spTree>
    <p:extLst>
      <p:ext uri="{BB962C8B-B14F-4D97-AF65-F5344CB8AC3E}">
        <p14:creationId xmlns:p14="http://schemas.microsoft.com/office/powerpoint/2010/main" val="282129302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619</a:t>
            </a:r>
          </a:p>
        </p:txBody>
      </p:sp>
      <p:sp>
        <p:nvSpPr>
          <p:cNvPr id="4" name="Slide Number Placeholder 3"/>
          <p:cNvSpPr>
            <a:spLocks noGrp="1"/>
          </p:cNvSpPr>
          <p:nvPr>
            <p:ph type="sldNum" sz="quarter" idx="5"/>
          </p:nvPr>
        </p:nvSpPr>
        <p:spPr/>
        <p:txBody>
          <a:bodyPr/>
          <a:lstStyle/>
          <a:p>
            <a:fld id="{74EBF720-DE48-4B24-AA24-66B55E2F2580}" type="slidenum">
              <a:rPr lang="en-GB" smtClean="0"/>
              <a:pPr/>
              <a:t>65</a:t>
            </a:fld>
            <a:endParaRPr lang="en-GB" dirty="0"/>
          </a:p>
        </p:txBody>
      </p:sp>
    </p:spTree>
    <p:extLst>
      <p:ext uri="{BB962C8B-B14F-4D97-AF65-F5344CB8AC3E}">
        <p14:creationId xmlns:p14="http://schemas.microsoft.com/office/powerpoint/2010/main" val="151914845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67</a:t>
            </a:fld>
            <a:endParaRPr lang="en-GB" dirty="0"/>
          </a:p>
        </p:txBody>
      </p:sp>
    </p:spTree>
    <p:extLst>
      <p:ext uri="{BB962C8B-B14F-4D97-AF65-F5344CB8AC3E}">
        <p14:creationId xmlns:p14="http://schemas.microsoft.com/office/powerpoint/2010/main" val="241534530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649</a:t>
            </a:r>
          </a:p>
        </p:txBody>
      </p:sp>
      <p:sp>
        <p:nvSpPr>
          <p:cNvPr id="4" name="Slide Number Placeholder 3"/>
          <p:cNvSpPr>
            <a:spLocks noGrp="1"/>
          </p:cNvSpPr>
          <p:nvPr>
            <p:ph type="sldNum" sz="quarter" idx="5"/>
          </p:nvPr>
        </p:nvSpPr>
        <p:spPr/>
        <p:txBody>
          <a:bodyPr/>
          <a:lstStyle/>
          <a:p>
            <a:fld id="{74EBF720-DE48-4B24-AA24-66B55E2F2580}" type="slidenum">
              <a:rPr lang="en-GB" smtClean="0"/>
              <a:pPr/>
              <a:t>68</a:t>
            </a:fld>
            <a:endParaRPr lang="en-GB" dirty="0"/>
          </a:p>
        </p:txBody>
      </p:sp>
    </p:spTree>
    <p:extLst>
      <p:ext uri="{BB962C8B-B14F-4D97-AF65-F5344CB8AC3E}">
        <p14:creationId xmlns:p14="http://schemas.microsoft.com/office/powerpoint/2010/main" val="133854237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660</a:t>
            </a:r>
          </a:p>
        </p:txBody>
      </p:sp>
      <p:sp>
        <p:nvSpPr>
          <p:cNvPr id="4" name="Slide Number Placeholder 3"/>
          <p:cNvSpPr>
            <a:spLocks noGrp="1"/>
          </p:cNvSpPr>
          <p:nvPr>
            <p:ph type="sldNum" sz="quarter" idx="5"/>
          </p:nvPr>
        </p:nvSpPr>
        <p:spPr/>
        <p:txBody>
          <a:bodyPr/>
          <a:lstStyle/>
          <a:p>
            <a:fld id="{74EBF720-DE48-4B24-AA24-66B55E2F2580}" type="slidenum">
              <a:rPr lang="en-GB" smtClean="0"/>
              <a:pPr/>
              <a:t>69</a:t>
            </a:fld>
            <a:endParaRPr lang="en-GB" dirty="0"/>
          </a:p>
        </p:txBody>
      </p:sp>
    </p:spTree>
    <p:extLst>
      <p:ext uri="{BB962C8B-B14F-4D97-AF65-F5344CB8AC3E}">
        <p14:creationId xmlns:p14="http://schemas.microsoft.com/office/powerpoint/2010/main" val="210278325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660</a:t>
            </a:r>
          </a:p>
        </p:txBody>
      </p:sp>
      <p:sp>
        <p:nvSpPr>
          <p:cNvPr id="4" name="Slide Number Placeholder 3"/>
          <p:cNvSpPr>
            <a:spLocks noGrp="1"/>
          </p:cNvSpPr>
          <p:nvPr>
            <p:ph type="sldNum" sz="quarter" idx="5"/>
          </p:nvPr>
        </p:nvSpPr>
        <p:spPr/>
        <p:txBody>
          <a:bodyPr/>
          <a:lstStyle/>
          <a:p>
            <a:fld id="{74EBF720-DE48-4B24-AA24-66B55E2F2580}" type="slidenum">
              <a:rPr lang="en-GB" smtClean="0"/>
              <a:pPr/>
              <a:t>70</a:t>
            </a:fld>
            <a:endParaRPr lang="en-GB" dirty="0"/>
          </a:p>
        </p:txBody>
      </p:sp>
    </p:spTree>
    <p:extLst>
      <p:ext uri="{BB962C8B-B14F-4D97-AF65-F5344CB8AC3E}">
        <p14:creationId xmlns:p14="http://schemas.microsoft.com/office/powerpoint/2010/main" val="428259990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72</a:t>
            </a:fld>
            <a:endParaRPr lang="en-GB" dirty="0"/>
          </a:p>
        </p:txBody>
      </p:sp>
    </p:spTree>
    <p:extLst>
      <p:ext uri="{BB962C8B-B14F-4D97-AF65-F5344CB8AC3E}">
        <p14:creationId xmlns:p14="http://schemas.microsoft.com/office/powerpoint/2010/main" val="150540924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791</a:t>
            </a:r>
          </a:p>
        </p:txBody>
      </p:sp>
      <p:sp>
        <p:nvSpPr>
          <p:cNvPr id="4" name="Slide Number Placeholder 3"/>
          <p:cNvSpPr>
            <a:spLocks noGrp="1"/>
          </p:cNvSpPr>
          <p:nvPr>
            <p:ph type="sldNum" sz="quarter" idx="5"/>
          </p:nvPr>
        </p:nvSpPr>
        <p:spPr/>
        <p:txBody>
          <a:bodyPr/>
          <a:lstStyle/>
          <a:p>
            <a:fld id="{74EBF720-DE48-4B24-AA24-66B55E2F2580}" type="slidenum">
              <a:rPr lang="en-GB" smtClean="0"/>
              <a:pPr/>
              <a:t>74</a:t>
            </a:fld>
            <a:endParaRPr lang="en-GB" dirty="0"/>
          </a:p>
        </p:txBody>
      </p:sp>
    </p:spTree>
    <p:extLst>
      <p:ext uri="{BB962C8B-B14F-4D97-AF65-F5344CB8AC3E}">
        <p14:creationId xmlns:p14="http://schemas.microsoft.com/office/powerpoint/2010/main" val="2382669951"/>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75</a:t>
            </a:fld>
            <a:endParaRPr lang="en-GB" dirty="0"/>
          </a:p>
        </p:txBody>
      </p:sp>
    </p:spTree>
    <p:extLst>
      <p:ext uri="{BB962C8B-B14F-4D97-AF65-F5344CB8AC3E}">
        <p14:creationId xmlns:p14="http://schemas.microsoft.com/office/powerpoint/2010/main" val="123559222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76</a:t>
            </a:fld>
            <a:endParaRPr lang="en-GB" dirty="0"/>
          </a:p>
        </p:txBody>
      </p:sp>
    </p:spTree>
    <p:extLst>
      <p:ext uri="{BB962C8B-B14F-4D97-AF65-F5344CB8AC3E}">
        <p14:creationId xmlns:p14="http://schemas.microsoft.com/office/powerpoint/2010/main" val="23016284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801</a:t>
            </a:r>
          </a:p>
        </p:txBody>
      </p:sp>
      <p:sp>
        <p:nvSpPr>
          <p:cNvPr id="4" name="Slide Number Placeholder 3"/>
          <p:cNvSpPr>
            <a:spLocks noGrp="1"/>
          </p:cNvSpPr>
          <p:nvPr>
            <p:ph type="sldNum" sz="quarter" idx="5"/>
          </p:nvPr>
        </p:nvSpPr>
        <p:spPr/>
        <p:txBody>
          <a:bodyPr/>
          <a:lstStyle/>
          <a:p>
            <a:fld id="{74EBF720-DE48-4B24-AA24-66B55E2F2580}" type="slidenum">
              <a:rPr lang="en-GB" smtClean="0"/>
              <a:pPr/>
              <a:t>77</a:t>
            </a:fld>
            <a:endParaRPr lang="en-GB" dirty="0"/>
          </a:p>
        </p:txBody>
      </p:sp>
    </p:spTree>
    <p:extLst>
      <p:ext uri="{BB962C8B-B14F-4D97-AF65-F5344CB8AC3E}">
        <p14:creationId xmlns:p14="http://schemas.microsoft.com/office/powerpoint/2010/main" val="391226612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7</a:t>
            </a:fld>
            <a:endParaRPr lang="en-GB" dirty="0"/>
          </a:p>
        </p:txBody>
      </p:sp>
    </p:spTree>
    <p:extLst>
      <p:ext uri="{BB962C8B-B14F-4D97-AF65-F5344CB8AC3E}">
        <p14:creationId xmlns:p14="http://schemas.microsoft.com/office/powerpoint/2010/main" val="16867172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79</a:t>
            </a:fld>
            <a:endParaRPr lang="en-GB" dirty="0"/>
          </a:p>
        </p:txBody>
      </p:sp>
    </p:spTree>
    <p:extLst>
      <p:ext uri="{BB962C8B-B14F-4D97-AF65-F5344CB8AC3E}">
        <p14:creationId xmlns:p14="http://schemas.microsoft.com/office/powerpoint/2010/main" val="185063206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80</a:t>
            </a:fld>
            <a:endParaRPr lang="en-GB" dirty="0"/>
          </a:p>
        </p:txBody>
      </p:sp>
    </p:spTree>
    <p:extLst>
      <p:ext uri="{BB962C8B-B14F-4D97-AF65-F5344CB8AC3E}">
        <p14:creationId xmlns:p14="http://schemas.microsoft.com/office/powerpoint/2010/main" val="3039750942"/>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824</a:t>
            </a:r>
          </a:p>
        </p:txBody>
      </p:sp>
      <p:sp>
        <p:nvSpPr>
          <p:cNvPr id="4" name="Slide Number Placeholder 3"/>
          <p:cNvSpPr>
            <a:spLocks noGrp="1"/>
          </p:cNvSpPr>
          <p:nvPr>
            <p:ph type="sldNum" sz="quarter" idx="5"/>
          </p:nvPr>
        </p:nvSpPr>
        <p:spPr/>
        <p:txBody>
          <a:bodyPr/>
          <a:lstStyle/>
          <a:p>
            <a:fld id="{74EBF720-DE48-4B24-AA24-66B55E2F2580}" type="slidenum">
              <a:rPr lang="en-GB" smtClean="0"/>
              <a:pPr/>
              <a:t>81</a:t>
            </a:fld>
            <a:endParaRPr lang="en-GB" dirty="0"/>
          </a:p>
        </p:txBody>
      </p:sp>
    </p:spTree>
    <p:extLst>
      <p:ext uri="{BB962C8B-B14F-4D97-AF65-F5344CB8AC3E}">
        <p14:creationId xmlns:p14="http://schemas.microsoft.com/office/powerpoint/2010/main" val="142924035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919</a:t>
            </a:r>
          </a:p>
        </p:txBody>
      </p:sp>
      <p:sp>
        <p:nvSpPr>
          <p:cNvPr id="4" name="Slide Number Placeholder 3"/>
          <p:cNvSpPr>
            <a:spLocks noGrp="1"/>
          </p:cNvSpPr>
          <p:nvPr>
            <p:ph type="sldNum" sz="quarter" idx="5"/>
          </p:nvPr>
        </p:nvSpPr>
        <p:spPr/>
        <p:txBody>
          <a:bodyPr/>
          <a:lstStyle/>
          <a:p>
            <a:fld id="{74EBF720-DE48-4B24-AA24-66B55E2F2580}" type="slidenum">
              <a:rPr lang="en-GB" smtClean="0"/>
              <a:pPr/>
              <a:t>89</a:t>
            </a:fld>
            <a:endParaRPr lang="en-GB" dirty="0"/>
          </a:p>
        </p:txBody>
      </p:sp>
    </p:spTree>
    <p:extLst>
      <p:ext uri="{BB962C8B-B14F-4D97-AF65-F5344CB8AC3E}">
        <p14:creationId xmlns:p14="http://schemas.microsoft.com/office/powerpoint/2010/main" val="210725553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93</a:t>
            </a:fld>
            <a:endParaRPr lang="en-GB" dirty="0"/>
          </a:p>
        </p:txBody>
      </p:sp>
    </p:spTree>
    <p:extLst>
      <p:ext uri="{BB962C8B-B14F-4D97-AF65-F5344CB8AC3E}">
        <p14:creationId xmlns:p14="http://schemas.microsoft.com/office/powerpoint/2010/main" val="33071637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94</a:t>
            </a:fld>
            <a:endParaRPr lang="en-GB" dirty="0"/>
          </a:p>
        </p:txBody>
      </p:sp>
    </p:spTree>
    <p:extLst>
      <p:ext uri="{BB962C8B-B14F-4D97-AF65-F5344CB8AC3E}">
        <p14:creationId xmlns:p14="http://schemas.microsoft.com/office/powerpoint/2010/main" val="3839582970"/>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95</a:t>
            </a:fld>
            <a:endParaRPr lang="en-GB" dirty="0"/>
          </a:p>
        </p:txBody>
      </p:sp>
    </p:spTree>
    <p:extLst>
      <p:ext uri="{BB962C8B-B14F-4D97-AF65-F5344CB8AC3E}">
        <p14:creationId xmlns:p14="http://schemas.microsoft.com/office/powerpoint/2010/main" val="415633716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96</a:t>
            </a:fld>
            <a:endParaRPr lang="en-GB" dirty="0"/>
          </a:p>
        </p:txBody>
      </p:sp>
    </p:spTree>
    <p:extLst>
      <p:ext uri="{BB962C8B-B14F-4D97-AF65-F5344CB8AC3E}">
        <p14:creationId xmlns:p14="http://schemas.microsoft.com/office/powerpoint/2010/main" val="118226467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1038</a:t>
            </a:r>
          </a:p>
        </p:txBody>
      </p:sp>
      <p:sp>
        <p:nvSpPr>
          <p:cNvPr id="4" name="Slide Number Placeholder 3"/>
          <p:cNvSpPr>
            <a:spLocks noGrp="1"/>
          </p:cNvSpPr>
          <p:nvPr>
            <p:ph type="sldNum" sz="quarter" idx="5"/>
          </p:nvPr>
        </p:nvSpPr>
        <p:spPr/>
        <p:txBody>
          <a:bodyPr/>
          <a:lstStyle/>
          <a:p>
            <a:fld id="{74EBF720-DE48-4B24-AA24-66B55E2F2580}" type="slidenum">
              <a:rPr lang="en-GB" smtClean="0"/>
              <a:pPr/>
              <a:t>97</a:t>
            </a:fld>
            <a:endParaRPr lang="en-GB" dirty="0"/>
          </a:p>
        </p:txBody>
      </p:sp>
    </p:spTree>
    <p:extLst>
      <p:ext uri="{BB962C8B-B14F-4D97-AF65-F5344CB8AC3E}">
        <p14:creationId xmlns:p14="http://schemas.microsoft.com/office/powerpoint/2010/main" val="62921036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455</a:t>
            </a:r>
          </a:p>
        </p:txBody>
      </p:sp>
      <p:sp>
        <p:nvSpPr>
          <p:cNvPr id="4" name="Slide Number Placeholder 3"/>
          <p:cNvSpPr>
            <a:spLocks noGrp="1"/>
          </p:cNvSpPr>
          <p:nvPr>
            <p:ph type="sldNum" sz="quarter" idx="10"/>
          </p:nvPr>
        </p:nvSpPr>
        <p:spPr/>
        <p:txBody>
          <a:bodyPr/>
          <a:lstStyle/>
          <a:p>
            <a:fld id="{74EBF720-DE48-4B24-AA24-66B55E2F2580}" type="slidenum">
              <a:rPr lang="en-GB" smtClean="0"/>
              <a:t>100</a:t>
            </a:fld>
            <a:endParaRPr lang="en-GB" dirty="0"/>
          </a:p>
        </p:txBody>
      </p:sp>
    </p:spTree>
    <p:extLst>
      <p:ext uri="{BB962C8B-B14F-4D97-AF65-F5344CB8AC3E}">
        <p14:creationId xmlns:p14="http://schemas.microsoft.com/office/powerpoint/2010/main" val="261448720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8</a:t>
            </a:fld>
            <a:endParaRPr lang="en-GB" dirty="0"/>
          </a:p>
        </p:txBody>
      </p:sp>
    </p:spTree>
    <p:extLst>
      <p:ext uri="{BB962C8B-B14F-4D97-AF65-F5344CB8AC3E}">
        <p14:creationId xmlns:p14="http://schemas.microsoft.com/office/powerpoint/2010/main" val="103173089"/>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101</a:t>
            </a:fld>
            <a:endParaRPr lang="en-GB" dirty="0"/>
          </a:p>
        </p:txBody>
      </p:sp>
    </p:spTree>
    <p:extLst>
      <p:ext uri="{BB962C8B-B14F-4D97-AF65-F5344CB8AC3E}">
        <p14:creationId xmlns:p14="http://schemas.microsoft.com/office/powerpoint/2010/main" val="100836334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105</a:t>
            </a:fld>
            <a:endParaRPr lang="en-GB" dirty="0"/>
          </a:p>
        </p:txBody>
      </p:sp>
    </p:spTree>
    <p:extLst>
      <p:ext uri="{BB962C8B-B14F-4D97-AF65-F5344CB8AC3E}">
        <p14:creationId xmlns:p14="http://schemas.microsoft.com/office/powerpoint/2010/main" val="337627824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1,108</a:t>
            </a:r>
          </a:p>
        </p:txBody>
      </p:sp>
      <p:sp>
        <p:nvSpPr>
          <p:cNvPr id="4" name="Slide Number Placeholder 3"/>
          <p:cNvSpPr>
            <a:spLocks noGrp="1"/>
          </p:cNvSpPr>
          <p:nvPr>
            <p:ph type="sldNum" sz="quarter" idx="10"/>
          </p:nvPr>
        </p:nvSpPr>
        <p:spPr/>
        <p:txBody>
          <a:bodyPr/>
          <a:lstStyle/>
          <a:p>
            <a:fld id="{74EBF720-DE48-4B24-AA24-66B55E2F2580}" type="slidenum">
              <a:rPr lang="en-GB" smtClean="0"/>
              <a:t>106</a:t>
            </a:fld>
            <a:endParaRPr lang="en-GB" dirty="0"/>
          </a:p>
        </p:txBody>
      </p:sp>
    </p:spTree>
    <p:extLst>
      <p:ext uri="{BB962C8B-B14F-4D97-AF65-F5344CB8AC3E}">
        <p14:creationId xmlns:p14="http://schemas.microsoft.com/office/powerpoint/2010/main" val="2479042339"/>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1293</a:t>
            </a:r>
          </a:p>
        </p:txBody>
      </p:sp>
      <p:sp>
        <p:nvSpPr>
          <p:cNvPr id="4" name="Slide Number Placeholder 3"/>
          <p:cNvSpPr>
            <a:spLocks noGrp="1"/>
          </p:cNvSpPr>
          <p:nvPr>
            <p:ph type="sldNum" sz="quarter" idx="5"/>
          </p:nvPr>
        </p:nvSpPr>
        <p:spPr/>
        <p:txBody>
          <a:bodyPr/>
          <a:lstStyle/>
          <a:p>
            <a:fld id="{74EBF720-DE48-4B24-AA24-66B55E2F2580}" type="slidenum">
              <a:rPr lang="en-GB" smtClean="0"/>
              <a:pPr/>
              <a:t>107</a:t>
            </a:fld>
            <a:endParaRPr lang="en-GB" dirty="0"/>
          </a:p>
        </p:txBody>
      </p:sp>
    </p:spTree>
    <p:extLst>
      <p:ext uri="{BB962C8B-B14F-4D97-AF65-F5344CB8AC3E}">
        <p14:creationId xmlns:p14="http://schemas.microsoft.com/office/powerpoint/2010/main" val="1611950069"/>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108</a:t>
            </a:fld>
            <a:endParaRPr lang="en-GB" dirty="0"/>
          </a:p>
        </p:txBody>
      </p:sp>
    </p:spTree>
    <p:extLst>
      <p:ext uri="{BB962C8B-B14F-4D97-AF65-F5344CB8AC3E}">
        <p14:creationId xmlns:p14="http://schemas.microsoft.com/office/powerpoint/2010/main" val="246975966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109</a:t>
            </a:fld>
            <a:endParaRPr lang="en-GB" dirty="0"/>
          </a:p>
        </p:txBody>
      </p:sp>
    </p:spTree>
    <p:extLst>
      <p:ext uri="{BB962C8B-B14F-4D97-AF65-F5344CB8AC3E}">
        <p14:creationId xmlns:p14="http://schemas.microsoft.com/office/powerpoint/2010/main" val="349957080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1369</a:t>
            </a:r>
          </a:p>
        </p:txBody>
      </p:sp>
      <p:sp>
        <p:nvSpPr>
          <p:cNvPr id="4" name="Slide Number Placeholder 3"/>
          <p:cNvSpPr>
            <a:spLocks noGrp="1"/>
          </p:cNvSpPr>
          <p:nvPr>
            <p:ph type="sldNum" sz="quarter" idx="10"/>
          </p:nvPr>
        </p:nvSpPr>
        <p:spPr/>
        <p:txBody>
          <a:bodyPr/>
          <a:lstStyle/>
          <a:p>
            <a:fld id="{74EBF720-DE48-4B24-AA24-66B55E2F2580}" type="slidenum">
              <a:rPr lang="en-GB" smtClean="0"/>
              <a:t>110</a:t>
            </a:fld>
            <a:endParaRPr lang="en-GB" dirty="0"/>
          </a:p>
        </p:txBody>
      </p:sp>
    </p:spTree>
    <p:extLst>
      <p:ext uri="{BB962C8B-B14F-4D97-AF65-F5344CB8AC3E}">
        <p14:creationId xmlns:p14="http://schemas.microsoft.com/office/powerpoint/2010/main" val="421902330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111</a:t>
            </a:fld>
            <a:endParaRPr lang="en-GB" dirty="0"/>
          </a:p>
        </p:txBody>
      </p:sp>
    </p:spTree>
    <p:extLst>
      <p:ext uri="{BB962C8B-B14F-4D97-AF65-F5344CB8AC3E}">
        <p14:creationId xmlns:p14="http://schemas.microsoft.com/office/powerpoint/2010/main" val="115223723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1468</a:t>
            </a:r>
          </a:p>
        </p:txBody>
      </p:sp>
      <p:sp>
        <p:nvSpPr>
          <p:cNvPr id="4" name="Slide Number Placeholder 3"/>
          <p:cNvSpPr>
            <a:spLocks noGrp="1"/>
          </p:cNvSpPr>
          <p:nvPr>
            <p:ph type="sldNum" sz="quarter" idx="10"/>
          </p:nvPr>
        </p:nvSpPr>
        <p:spPr/>
        <p:txBody>
          <a:bodyPr/>
          <a:lstStyle/>
          <a:p>
            <a:fld id="{74EBF720-DE48-4B24-AA24-66B55E2F2580}" type="slidenum">
              <a:rPr lang="en-GB" smtClean="0"/>
              <a:t>113</a:t>
            </a:fld>
            <a:endParaRPr lang="en-GB" dirty="0"/>
          </a:p>
        </p:txBody>
      </p:sp>
    </p:spTree>
    <p:extLst>
      <p:ext uri="{BB962C8B-B14F-4D97-AF65-F5344CB8AC3E}">
        <p14:creationId xmlns:p14="http://schemas.microsoft.com/office/powerpoint/2010/main" val="173209652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114</a:t>
            </a:fld>
            <a:endParaRPr lang="en-GB" dirty="0"/>
          </a:p>
        </p:txBody>
      </p:sp>
    </p:spTree>
    <p:extLst>
      <p:ext uri="{BB962C8B-B14F-4D97-AF65-F5344CB8AC3E}">
        <p14:creationId xmlns:p14="http://schemas.microsoft.com/office/powerpoint/2010/main" val="153329274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pPr/>
              <a:t>9</a:t>
            </a:fld>
            <a:endParaRPr lang="en-GB" dirty="0"/>
          </a:p>
        </p:txBody>
      </p:sp>
    </p:spTree>
    <p:extLst>
      <p:ext uri="{BB962C8B-B14F-4D97-AF65-F5344CB8AC3E}">
        <p14:creationId xmlns:p14="http://schemas.microsoft.com/office/powerpoint/2010/main" val="348307488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115</a:t>
            </a:fld>
            <a:endParaRPr lang="en-GB" dirty="0"/>
          </a:p>
        </p:txBody>
      </p:sp>
    </p:spTree>
    <p:extLst>
      <p:ext uri="{BB962C8B-B14F-4D97-AF65-F5344CB8AC3E}">
        <p14:creationId xmlns:p14="http://schemas.microsoft.com/office/powerpoint/2010/main" val="303975094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116</a:t>
            </a:fld>
            <a:endParaRPr lang="en-GB" dirty="0"/>
          </a:p>
        </p:txBody>
      </p:sp>
    </p:spTree>
    <p:extLst>
      <p:ext uri="{BB962C8B-B14F-4D97-AF65-F5344CB8AC3E}">
        <p14:creationId xmlns:p14="http://schemas.microsoft.com/office/powerpoint/2010/main" val="1999655938"/>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1541</a:t>
            </a:r>
          </a:p>
        </p:txBody>
      </p:sp>
      <p:sp>
        <p:nvSpPr>
          <p:cNvPr id="4" name="Slide Number Placeholder 3"/>
          <p:cNvSpPr>
            <a:spLocks noGrp="1"/>
          </p:cNvSpPr>
          <p:nvPr>
            <p:ph type="sldNum" sz="quarter" idx="10"/>
          </p:nvPr>
        </p:nvSpPr>
        <p:spPr/>
        <p:txBody>
          <a:bodyPr/>
          <a:lstStyle/>
          <a:p>
            <a:fld id="{74EBF720-DE48-4B24-AA24-66B55E2F2580}" type="slidenum">
              <a:rPr lang="en-GB" smtClean="0"/>
              <a:t>117</a:t>
            </a:fld>
            <a:endParaRPr lang="en-GB" dirty="0"/>
          </a:p>
        </p:txBody>
      </p:sp>
    </p:spTree>
    <p:extLst>
      <p:ext uri="{BB962C8B-B14F-4D97-AF65-F5344CB8AC3E}">
        <p14:creationId xmlns:p14="http://schemas.microsoft.com/office/powerpoint/2010/main" val="1838588821"/>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Row 1541</a:t>
            </a:r>
          </a:p>
        </p:txBody>
      </p:sp>
      <p:sp>
        <p:nvSpPr>
          <p:cNvPr id="4" name="Slide Number Placeholder 3"/>
          <p:cNvSpPr>
            <a:spLocks noGrp="1"/>
          </p:cNvSpPr>
          <p:nvPr>
            <p:ph type="sldNum" sz="quarter" idx="10"/>
          </p:nvPr>
        </p:nvSpPr>
        <p:spPr/>
        <p:txBody>
          <a:bodyPr/>
          <a:lstStyle/>
          <a:p>
            <a:fld id="{74EBF720-DE48-4B24-AA24-66B55E2F2580}" type="slidenum">
              <a:rPr lang="en-GB" smtClean="0"/>
              <a:t>118</a:t>
            </a:fld>
            <a:endParaRPr lang="en-GB" dirty="0"/>
          </a:p>
        </p:txBody>
      </p:sp>
    </p:spTree>
    <p:extLst>
      <p:ext uri="{BB962C8B-B14F-4D97-AF65-F5344CB8AC3E}">
        <p14:creationId xmlns:p14="http://schemas.microsoft.com/office/powerpoint/2010/main" val="15631225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119</a:t>
            </a:fld>
            <a:endParaRPr lang="en-GB" dirty="0"/>
          </a:p>
        </p:txBody>
      </p:sp>
    </p:spTree>
    <p:extLst>
      <p:ext uri="{BB962C8B-B14F-4D97-AF65-F5344CB8AC3E}">
        <p14:creationId xmlns:p14="http://schemas.microsoft.com/office/powerpoint/2010/main" val="392644436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120</a:t>
            </a:fld>
            <a:endParaRPr lang="en-GB" dirty="0"/>
          </a:p>
        </p:txBody>
      </p:sp>
    </p:spTree>
    <p:extLst>
      <p:ext uri="{BB962C8B-B14F-4D97-AF65-F5344CB8AC3E}">
        <p14:creationId xmlns:p14="http://schemas.microsoft.com/office/powerpoint/2010/main" val="57729006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1634</a:t>
            </a:r>
          </a:p>
        </p:txBody>
      </p:sp>
      <p:sp>
        <p:nvSpPr>
          <p:cNvPr id="4" name="Slide Number Placeholder 3"/>
          <p:cNvSpPr>
            <a:spLocks noGrp="1"/>
          </p:cNvSpPr>
          <p:nvPr>
            <p:ph type="sldNum" sz="quarter" idx="10"/>
          </p:nvPr>
        </p:nvSpPr>
        <p:spPr/>
        <p:txBody>
          <a:bodyPr/>
          <a:lstStyle/>
          <a:p>
            <a:fld id="{74EBF720-DE48-4B24-AA24-66B55E2F2580}" type="slidenum">
              <a:rPr lang="en-GB" smtClean="0"/>
              <a:t>121</a:t>
            </a:fld>
            <a:endParaRPr lang="en-GB" dirty="0"/>
          </a:p>
        </p:txBody>
      </p:sp>
    </p:spTree>
    <p:extLst>
      <p:ext uri="{BB962C8B-B14F-4D97-AF65-F5344CB8AC3E}">
        <p14:creationId xmlns:p14="http://schemas.microsoft.com/office/powerpoint/2010/main" val="260490823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fld id="{74EBF720-DE48-4B24-AA24-66B55E2F2580}" type="slidenum">
              <a:rPr lang="en-GB" smtClean="0"/>
              <a:t>122</a:t>
            </a:fld>
            <a:endParaRPr lang="en-GB" dirty="0"/>
          </a:p>
        </p:txBody>
      </p:sp>
    </p:spTree>
    <p:extLst>
      <p:ext uri="{BB962C8B-B14F-4D97-AF65-F5344CB8AC3E}">
        <p14:creationId xmlns:p14="http://schemas.microsoft.com/office/powerpoint/2010/main" val="3881344682"/>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dirty="0"/>
              <a:t>1725</a:t>
            </a:r>
          </a:p>
        </p:txBody>
      </p:sp>
      <p:sp>
        <p:nvSpPr>
          <p:cNvPr id="4" name="Slide Number Placeholder 3"/>
          <p:cNvSpPr>
            <a:spLocks noGrp="1"/>
          </p:cNvSpPr>
          <p:nvPr>
            <p:ph type="sldNum" sz="quarter" idx="5"/>
          </p:nvPr>
        </p:nvSpPr>
        <p:spPr/>
        <p:txBody>
          <a:bodyPr/>
          <a:lstStyle/>
          <a:p>
            <a:fld id="{74EBF720-DE48-4B24-AA24-66B55E2F2580}" type="slidenum">
              <a:rPr lang="en-GB" smtClean="0"/>
              <a:pPr/>
              <a:t>126</a:t>
            </a:fld>
            <a:endParaRPr lang="en-GB" dirty="0"/>
          </a:p>
        </p:txBody>
      </p:sp>
    </p:spTree>
    <p:extLst>
      <p:ext uri="{BB962C8B-B14F-4D97-AF65-F5344CB8AC3E}">
        <p14:creationId xmlns:p14="http://schemas.microsoft.com/office/powerpoint/2010/main" val="187429430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5"/>
          </p:nvPr>
        </p:nvSpPr>
        <p:spPr/>
        <p:txBody>
          <a:bodyPr/>
          <a:lstStyle/>
          <a:p>
            <a:fld id="{74EBF720-DE48-4B24-AA24-66B55E2F2580}" type="slidenum">
              <a:rPr lang="en-GB" smtClean="0"/>
              <a:pPr/>
              <a:t>132</a:t>
            </a:fld>
            <a:endParaRPr lang="en-GB" dirty="0"/>
          </a:p>
        </p:txBody>
      </p:sp>
    </p:spTree>
    <p:extLst>
      <p:ext uri="{BB962C8B-B14F-4D97-AF65-F5344CB8AC3E}">
        <p14:creationId xmlns:p14="http://schemas.microsoft.com/office/powerpoint/2010/main" val="13888362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22/08/2024</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51517588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22/08/2024</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48230658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p:cNvSpPr>
            <a:spLocks noGrp="1"/>
          </p:cNvSpPr>
          <p:nvPr>
            <p:ph type="dt" sz="half" idx="10"/>
          </p:nvPr>
        </p:nvSpPr>
        <p:spPr/>
        <p:txBody>
          <a:bodyPr/>
          <a:lstStyle/>
          <a:p>
            <a:fld id="{7D675EDB-482D-421C-B984-684890EF835A}" type="datetimeFigureOut">
              <a:rPr lang="en-GB" smtClean="0"/>
              <a:t>22/08/2024</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33548638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9900000" cy="900000"/>
          </a:xfrm>
        </p:spPr>
        <p:txBody>
          <a:bodyPr>
            <a:normAutofit/>
          </a:bodyPr>
          <a:lstStyle>
            <a:lvl1pPr>
              <a:defRPr sz="4400">
                <a:solidFill>
                  <a:srgbClr val="008E91"/>
                </a:solidFill>
                <a:latin typeface="Calibri" panose="020F0502020204030204" pitchFamily="34" charset="0"/>
                <a:cs typeface="DINPro" panose="020B0504020101020102" pitchFamily="34" charset="0"/>
              </a:defRPr>
            </a:lvl1pPr>
          </a:lstStyle>
          <a:p>
            <a:r>
              <a:rPr lang="en-US" dirty="0"/>
              <a:t>Click to edit Master title style</a:t>
            </a:r>
            <a:endParaRPr lang="en-GB" dirty="0"/>
          </a:p>
        </p:txBody>
      </p:sp>
      <p:sp>
        <p:nvSpPr>
          <p:cNvPr id="3" name="Content Placeholder 2"/>
          <p:cNvSpPr>
            <a:spLocks noGrp="1"/>
          </p:cNvSpPr>
          <p:nvPr>
            <p:ph idx="1"/>
          </p:nvPr>
        </p:nvSpPr>
        <p:spPr>
          <a:xfrm>
            <a:off x="180000" y="1235689"/>
            <a:ext cx="10515600" cy="4351338"/>
          </a:xfrm>
        </p:spPr>
        <p:txBody>
          <a:bodyPr/>
          <a:lstStyle>
            <a:lvl1pPr>
              <a:defRPr>
                <a:solidFill>
                  <a:srgbClr val="004376"/>
                </a:solidFill>
                <a:latin typeface="Calibri" panose="020F0502020204030204" pitchFamily="34" charset="0"/>
                <a:cs typeface="DINPro" panose="020B0504020101020102" pitchFamily="34" charset="0"/>
              </a:defRPr>
            </a:lvl1pPr>
            <a:lvl2pPr>
              <a:defRPr>
                <a:solidFill>
                  <a:srgbClr val="004376"/>
                </a:solidFill>
                <a:latin typeface="Calibri" panose="020F0502020204030204" pitchFamily="34" charset="0"/>
                <a:cs typeface="DINPro" panose="020B0504020101020102" pitchFamily="34" charset="0"/>
              </a:defRPr>
            </a:lvl2pPr>
            <a:lvl3pPr>
              <a:defRPr>
                <a:solidFill>
                  <a:srgbClr val="004376"/>
                </a:solidFill>
                <a:latin typeface="Calibri" panose="020F0502020204030204" pitchFamily="34" charset="0"/>
                <a:cs typeface="DINPro" panose="020B0504020101020102" pitchFamily="34" charset="0"/>
              </a:defRPr>
            </a:lvl3pPr>
            <a:lvl4pPr>
              <a:defRPr>
                <a:solidFill>
                  <a:srgbClr val="004376"/>
                </a:solidFill>
                <a:latin typeface="Calibri" panose="020F0502020204030204" pitchFamily="34" charset="0"/>
                <a:cs typeface="DINPro" panose="020B0504020101020102" pitchFamily="34" charset="0"/>
              </a:defRPr>
            </a:lvl4pPr>
            <a:lvl5pPr>
              <a:defRPr>
                <a:solidFill>
                  <a:srgbClr val="004376"/>
                </a:solidFill>
                <a:latin typeface="Calibri" panose="020F0502020204030204" pitchFamily="34" charset="0"/>
                <a:cs typeface="DINPro" panose="020B0504020101020102" pitchFamily="34" charset="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p:cNvSpPr>
            <a:spLocks noGrp="1"/>
          </p:cNvSpPr>
          <p:nvPr>
            <p:ph type="dt" sz="half" idx="10"/>
          </p:nvPr>
        </p:nvSpPr>
        <p:spPr/>
        <p:txBody>
          <a:bodyPr/>
          <a:lstStyle/>
          <a:p>
            <a:fld id="{7D675EDB-482D-421C-B984-684890EF835A}" type="datetimeFigureOut">
              <a:rPr lang="en-GB" smtClean="0"/>
              <a:t>22/08/2024</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137786453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7D675EDB-482D-421C-B984-684890EF835A}" type="datetimeFigureOut">
              <a:rPr lang="en-GB" smtClean="0"/>
              <a:t>22/08/2024</a:t>
            </a:fld>
            <a:endParaRPr lang="en-GB" dirty="0"/>
          </a:p>
        </p:txBody>
      </p:sp>
      <p:sp>
        <p:nvSpPr>
          <p:cNvPr id="5" name="Footer Placeholder 4"/>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16140789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p:cNvSpPr>
            <a:spLocks noGrp="1"/>
          </p:cNvSpPr>
          <p:nvPr>
            <p:ph type="dt" sz="half" idx="10"/>
          </p:nvPr>
        </p:nvSpPr>
        <p:spPr/>
        <p:txBody>
          <a:bodyPr/>
          <a:lstStyle/>
          <a:p>
            <a:fld id="{7D675EDB-482D-421C-B984-684890EF835A}" type="datetimeFigureOut">
              <a:rPr lang="en-GB" smtClean="0"/>
              <a:t>22/08/2024</a:t>
            </a:fld>
            <a:endParaRPr lang="en-GB" dirty="0"/>
          </a:p>
        </p:txBody>
      </p:sp>
      <p:sp>
        <p:nvSpPr>
          <p:cNvPr id="6" name="Footer Placeholder 5"/>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341856679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p:cNvSpPr>
            <a:spLocks noGrp="1"/>
          </p:cNvSpPr>
          <p:nvPr>
            <p:ph type="dt" sz="half" idx="10"/>
          </p:nvPr>
        </p:nvSpPr>
        <p:spPr/>
        <p:txBody>
          <a:bodyPr/>
          <a:lstStyle/>
          <a:p>
            <a:fld id="{7D675EDB-482D-421C-B984-684890EF835A}" type="datetimeFigureOut">
              <a:rPr lang="en-GB" smtClean="0"/>
              <a:t>22/08/2024</a:t>
            </a:fld>
            <a:endParaRPr lang="en-GB" dirty="0"/>
          </a:p>
        </p:txBody>
      </p:sp>
      <p:sp>
        <p:nvSpPr>
          <p:cNvPr id="8" name="Footer Placeholder 7"/>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291646078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Date Placeholder 2"/>
          <p:cNvSpPr>
            <a:spLocks noGrp="1"/>
          </p:cNvSpPr>
          <p:nvPr>
            <p:ph type="dt" sz="half" idx="10"/>
          </p:nvPr>
        </p:nvSpPr>
        <p:spPr/>
        <p:txBody>
          <a:bodyPr/>
          <a:lstStyle/>
          <a:p>
            <a:fld id="{7D675EDB-482D-421C-B984-684890EF835A}" type="datetimeFigureOut">
              <a:rPr lang="en-GB" smtClean="0"/>
              <a:t>22/08/2024</a:t>
            </a:fld>
            <a:endParaRPr lang="en-GB" dirty="0"/>
          </a:p>
        </p:txBody>
      </p:sp>
      <p:sp>
        <p:nvSpPr>
          <p:cNvPr id="4" name="Footer Placeholder 3"/>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9382298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7D675EDB-482D-421C-B984-684890EF835A}" type="datetimeFigureOut">
              <a:rPr lang="en-GB" smtClean="0"/>
              <a:t>22/08/2024</a:t>
            </a:fld>
            <a:endParaRPr lang="en-GB" dirty="0"/>
          </a:p>
        </p:txBody>
      </p:sp>
      <p:sp>
        <p:nvSpPr>
          <p:cNvPr id="3" name="Footer Placeholder 2"/>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406300697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D675EDB-482D-421C-B984-684890EF835A}" type="datetimeFigureOut">
              <a:rPr lang="en-GB" smtClean="0"/>
              <a:t>22/08/2024</a:t>
            </a:fld>
            <a:endParaRPr lang="en-GB" dirty="0"/>
          </a:p>
        </p:txBody>
      </p:sp>
      <p:sp>
        <p:nvSpPr>
          <p:cNvPr id="6" name="Footer Placeholder 5"/>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73613852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7D675EDB-482D-421C-B984-684890EF835A}" type="datetimeFigureOut">
              <a:rPr lang="en-GB" smtClean="0"/>
              <a:t>22/08/2024</a:t>
            </a:fld>
            <a:endParaRPr lang="en-GB" dirty="0"/>
          </a:p>
        </p:txBody>
      </p:sp>
      <p:sp>
        <p:nvSpPr>
          <p:cNvPr id="6" name="Footer Placeholder 5"/>
          <p:cNvSpPr>
            <a:spLocks noGrp="1"/>
          </p:cNvSpPr>
          <p:nvPr>
            <p:ph type="ftr" sz="quarter" idx="11"/>
          </p:nvPr>
        </p:nvSpPr>
        <p:spPr/>
        <p:txBody>
          <a:bodyPr/>
          <a:lstStyle/>
          <a:p>
            <a:endParaRPr lang="en-GB" dirty="0"/>
          </a:p>
        </p:txBody>
      </p:sp>
    </p:spTree>
    <p:extLst>
      <p:ext uri="{BB962C8B-B14F-4D97-AF65-F5344CB8AC3E}">
        <p14:creationId xmlns:p14="http://schemas.microsoft.com/office/powerpoint/2010/main" val="34425299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endParaRPr lang="en-GB"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endParaRPr lang="en-GB"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latin typeface="Calibri" panose="020F0502020204030204" pitchFamily="34" charset="0"/>
              </a:defRPr>
            </a:lvl1pPr>
          </a:lstStyle>
          <a:p>
            <a:fld id="{7D675EDB-482D-421C-B984-684890EF835A}" type="datetimeFigureOut">
              <a:rPr lang="en-GB" smtClean="0"/>
              <a:pPr/>
              <a:t>22/08/2024</a:t>
            </a:fld>
            <a:endParaRPr lang="en-GB" dirty="0"/>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latin typeface="Calibri" panose="020F0502020204030204" pitchFamily="34" charset="0"/>
              </a:defRPr>
            </a:lvl1pPr>
          </a:lstStyle>
          <a:p>
            <a:endParaRPr lang="en-GB" dirty="0"/>
          </a:p>
        </p:txBody>
      </p:sp>
      <p:sp>
        <p:nvSpPr>
          <p:cNvPr id="9" name="Slide Number Placeholder 5"/>
          <p:cNvSpPr txBox="1">
            <a:spLocks/>
          </p:cNvSpPr>
          <p:nvPr userDrawn="1"/>
        </p:nvSpPr>
        <p:spPr>
          <a:xfrm>
            <a:off x="11593074" y="6356351"/>
            <a:ext cx="541865" cy="494332"/>
          </a:xfrm>
          <a:prstGeom prst="rect">
            <a:avLst/>
          </a:prstGeom>
          <a:solidFill>
            <a:schemeClr val="bg1"/>
          </a:solidFill>
        </p:spPr>
        <p:txBody>
          <a:bodyPr vert="horz" lIns="91440" tIns="45720" rIns="91440" bIns="45720" rtlCol="0" anchor="ctr"/>
          <a:lstStyle>
            <a:defPPr>
              <a:defRPr lang="en-US"/>
            </a:defPPr>
            <a:lvl1pPr algn="r">
              <a:defRPr sz="1200">
                <a:solidFill>
                  <a:schemeClr val="tx1">
                    <a:tint val="75000"/>
                  </a:schemeClr>
                </a:solidFill>
              </a:defRPr>
            </a:lvl1pPr>
          </a:lstStyle>
          <a:p>
            <a:pPr lvl="0"/>
            <a:fld id="{1791705F-2838-4ADA-8B99-7BA7DB5F2023}" type="slidenum">
              <a:rPr lang="en-GB" sz="1400" smtClean="0">
                <a:solidFill>
                  <a:srgbClr val="004376"/>
                </a:solidFill>
                <a:latin typeface="+mn-lt"/>
                <a:cs typeface="DINPro-Medium" panose="020B0604020101020102" pitchFamily="34" charset="0"/>
              </a:rPr>
              <a:pPr lvl="0"/>
              <a:t>‹#›</a:t>
            </a:fld>
            <a:endParaRPr lang="en-GB" sz="1400" dirty="0">
              <a:solidFill>
                <a:srgbClr val="004376"/>
              </a:solidFill>
              <a:latin typeface="+mn-lt"/>
              <a:cs typeface="DINPro-Medium" panose="020B0604020101020102" pitchFamily="34" charset="0"/>
            </a:endParaRPr>
          </a:p>
        </p:txBody>
      </p:sp>
    </p:spTree>
    <p:extLst>
      <p:ext uri="{BB962C8B-B14F-4D97-AF65-F5344CB8AC3E}">
        <p14:creationId xmlns:p14="http://schemas.microsoft.com/office/powerpoint/2010/main" val="306664472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Calibri" panose="020F0502020204030204" pitchFamily="34" charset="0"/>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Calibri" panose="020F0502020204030204" pitchFamily="34" charset="0"/>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Calibri" panose="020F0502020204030204" pitchFamily="34" charset="0"/>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Calibri" panose="020F0502020204030204" pitchFamily="34" charset="0"/>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Calibri" panose="020F050202020403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0.xml"/><Relationship Id="rId1" Type="http://schemas.openxmlformats.org/officeDocument/2006/relationships/slideLayout" Target="../slideLayouts/slideLayout2.xml"/><Relationship Id="rId4" Type="http://schemas.openxmlformats.org/officeDocument/2006/relationships/chart" Target="../charts/chart10.xml"/></Relationships>
</file>

<file path=ppt/slides/_rels/slide100.xml.rels><?xml version="1.0" encoding="UTF-8" standalone="yes"?>
<Relationships xmlns="http://schemas.openxmlformats.org/package/2006/relationships"><Relationship Id="rId3" Type="http://schemas.microsoft.com/office/2018/10/relationships/comments" Target="../comments/modernComment_37C_A448AF57.xml"/><Relationship Id="rId2" Type="http://schemas.openxmlformats.org/officeDocument/2006/relationships/notesSlide" Target="../notesSlides/notesSlide79.xml"/><Relationship Id="rId1" Type="http://schemas.openxmlformats.org/officeDocument/2006/relationships/slideLayout" Target="../slideLayouts/slideLayout2.xml"/><Relationship Id="rId5" Type="http://schemas.openxmlformats.org/officeDocument/2006/relationships/chart" Target="../charts/chart63.xml"/><Relationship Id="rId4" Type="http://schemas.openxmlformats.org/officeDocument/2006/relationships/chart" Target="../charts/chart62.xml"/></Relationships>
</file>

<file path=ppt/slides/_rels/slide10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80.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02.xml.rels><?xml version="1.0" encoding="UTF-8" standalone="yes"?>
<Relationships xmlns="http://schemas.openxmlformats.org/package/2006/relationships"><Relationship Id="rId2" Type="http://schemas.openxmlformats.org/officeDocument/2006/relationships/chart" Target="../charts/chart64.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chart" Target="../charts/chart65.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2" Type="http://schemas.openxmlformats.org/officeDocument/2006/relationships/chart" Target="../charts/chart66.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85.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2" Type="http://schemas.openxmlformats.org/officeDocument/2006/relationships/chart" Target="../charts/chart71.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88.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89.xml"/><Relationship Id="rId1" Type="http://schemas.openxmlformats.org/officeDocument/2006/relationships/slideLayout" Target="../slideLayouts/slideLayout2.xml"/><Relationship Id="rId4" Type="http://schemas.openxmlformats.org/officeDocument/2006/relationships/chart" Target="../charts/chart74.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92.xml"/><Relationship Id="rId1" Type="http://schemas.openxmlformats.org/officeDocument/2006/relationships/slideLayout" Target="../slideLayouts/slideLayout2.xml"/><Relationship Id="rId4" Type="http://schemas.openxmlformats.org/officeDocument/2006/relationships/chart" Target="../charts/chart76.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95.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21.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97.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chart" Target="../charts/chart79.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2" Type="http://schemas.openxmlformats.org/officeDocument/2006/relationships/chart" Target="../charts/chart81.xml"/><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2" Type="http://schemas.openxmlformats.org/officeDocument/2006/relationships/chart" Target="../charts/chart82.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98.xml"/><Relationship Id="rId1" Type="http://schemas.openxmlformats.org/officeDocument/2006/relationships/slideLayout" Target="../slideLayouts/slideLayout2.xml"/><Relationship Id="rId4" Type="http://schemas.openxmlformats.org/officeDocument/2006/relationships/chart" Target="../charts/chart84.xml"/></Relationships>
</file>

<file path=ppt/slides/_rels/slide127.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chart" Target="../charts/chart85.xml"/><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2" Type="http://schemas.openxmlformats.org/officeDocument/2006/relationships/chart" Target="../charts/chart87.xml"/><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chart" Target="../charts/chart88.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chart" Target="../charts/chart89.xml"/><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99.xml"/><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2" Type="http://schemas.openxmlformats.org/officeDocument/2006/relationships/chart" Target="../charts/chart91.xml"/><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chart" Target="../charts/chart92.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02.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03.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04.xml"/><Relationship Id="rId1" Type="http://schemas.openxmlformats.org/officeDocument/2006/relationships/slideLayout" Target="../slideLayouts/slideLayout2.xml"/><Relationship Id="rId4" Type="http://schemas.openxmlformats.org/officeDocument/2006/relationships/chart" Target="../charts/chart9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06.xml"/><Relationship Id="rId1" Type="http://schemas.openxmlformats.org/officeDocument/2006/relationships/slideLayout" Target="../slideLayouts/slideLayout2.xml"/><Relationship Id="rId4" Type="http://schemas.openxmlformats.org/officeDocument/2006/relationships/chart" Target="../charts/chart99.xml"/></Relationships>
</file>

<file path=ppt/slides/_rels/slide142.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chart" Target="../charts/chart100.xml"/><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07.xml"/><Relationship Id="rId1" Type="http://schemas.openxmlformats.org/officeDocument/2006/relationships/slideLayout" Target="../slideLayouts/slideLayout2.xml"/><Relationship Id="rId5" Type="http://schemas.openxmlformats.org/officeDocument/2006/relationships/chart" Target="../charts/chart104.xml"/><Relationship Id="rId4" Type="http://schemas.openxmlformats.org/officeDocument/2006/relationships/chart" Target="../charts/chart103.xml"/></Relationships>
</file>

<file path=ppt/slides/_rels/slide145.xml.rels><?xml version="1.0" encoding="UTF-8" standalone="yes"?>
<Relationships xmlns="http://schemas.openxmlformats.org/package/2006/relationships"><Relationship Id="rId3" Type="http://schemas.microsoft.com/office/2018/10/relationships/comments" Target="../comments/modernComment_37D_D54D7420.xml"/><Relationship Id="rId2" Type="http://schemas.openxmlformats.org/officeDocument/2006/relationships/notesSlide" Target="../notesSlides/notesSlide108.xml"/><Relationship Id="rId1" Type="http://schemas.openxmlformats.org/officeDocument/2006/relationships/slideLayout" Target="../slideLayouts/slideLayout2.xml"/><Relationship Id="rId5" Type="http://schemas.openxmlformats.org/officeDocument/2006/relationships/chart" Target="../charts/chart106.xml"/><Relationship Id="rId4" Type="http://schemas.openxmlformats.org/officeDocument/2006/relationships/chart" Target="../charts/chart105.xml"/></Relationships>
</file>

<file path=ppt/slides/_rels/slide146.xml.rels><?xml version="1.0" encoding="UTF-8" standalone="yes"?>
<Relationships xmlns="http://schemas.openxmlformats.org/package/2006/relationships"><Relationship Id="rId2" Type="http://schemas.openxmlformats.org/officeDocument/2006/relationships/chart" Target="../charts/chart107.xml"/><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109.xml"/><Relationship Id="rId1" Type="http://schemas.openxmlformats.org/officeDocument/2006/relationships/slideLayout" Target="../slideLayouts/slideLayout2.xml"/><Relationship Id="rId5" Type="http://schemas.openxmlformats.org/officeDocument/2006/relationships/chart" Target="../charts/chart110.xml"/><Relationship Id="rId4" Type="http://schemas.openxmlformats.org/officeDocument/2006/relationships/chart" Target="../charts/chart109.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chart" Target="../charts/chart112.xml"/><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3" Type="http://schemas.openxmlformats.org/officeDocument/2006/relationships/chart" Target="../charts/chart113.xml"/><Relationship Id="rId2" Type="http://schemas.microsoft.com/office/2018/10/relationships/comments" Target="../comments/modernComment_37E_9200FF36.xml"/><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3" Type="http://schemas.openxmlformats.org/officeDocument/2006/relationships/chart" Target="../charts/chart114.xml"/><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3" Type="http://schemas.openxmlformats.org/officeDocument/2006/relationships/chart" Target="../charts/chart115.xml"/><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116.xml"/><Relationship Id="rId1" Type="http://schemas.openxmlformats.org/officeDocument/2006/relationships/slideLayout" Target="../slideLayouts/slideLayout2.xml"/><Relationship Id="rId4" Type="http://schemas.openxmlformats.org/officeDocument/2006/relationships/chart" Target="../charts/chart119.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3" Type="http://schemas.openxmlformats.org/officeDocument/2006/relationships/chart" Target="../charts/chart120.xml"/><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3" Type="http://schemas.openxmlformats.org/officeDocument/2006/relationships/chart" Target="../charts/chart121.xml"/><Relationship Id="rId2" Type="http://schemas.openxmlformats.org/officeDocument/2006/relationships/notesSlide" Target="../notesSlides/notesSlide120.xml"/><Relationship Id="rId1" Type="http://schemas.openxmlformats.org/officeDocument/2006/relationships/slideLayout" Target="../slideLayouts/slideLayout2.xml"/><Relationship Id="rId4" Type="http://schemas.openxmlformats.org/officeDocument/2006/relationships/chart" Target="../charts/chart122.xml"/></Relationships>
</file>

<file path=ppt/slides/_rels/slide16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21.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65.xml.rels><?xml version="1.0" encoding="UTF-8" standalone="yes"?>
<Relationships xmlns="http://schemas.openxmlformats.org/package/2006/relationships"><Relationship Id="rId3" Type="http://schemas.openxmlformats.org/officeDocument/2006/relationships/chart" Target="../charts/chart123.xml"/><Relationship Id="rId2" Type="http://schemas.openxmlformats.org/officeDocument/2006/relationships/notesSlide" Target="../notesSlides/notesSlide122.xml"/><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123.xml"/><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2" Type="http://schemas.openxmlformats.org/officeDocument/2006/relationships/chart" Target="../charts/chart125.xml"/><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126.xml"/><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27.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72.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128.xml"/><Relationship Id="rId1" Type="http://schemas.openxmlformats.org/officeDocument/2006/relationships/slideLayout" Target="../slideLayouts/slideLayout2.xml"/><Relationship Id="rId4" Type="http://schemas.openxmlformats.org/officeDocument/2006/relationships/chart" Target="../charts/chart128.xml"/></Relationships>
</file>

<file path=ppt/slides/_rels/slide173.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129.xml"/><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131.xml"/><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32.xml"/><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notesSlide" Target="../notesSlides/notesSlide133.xml"/><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xml"/></Relationships>
</file>

<file path=ppt/slides/_rels/slide179.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135.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81.xml.rels><?xml version="1.0" encoding="UTF-8" standalone="yes"?>
<Relationships xmlns="http://schemas.openxmlformats.org/package/2006/relationships"><Relationship Id="rId3" Type="http://schemas.microsoft.com/office/2018/10/relationships/comments" Target="../comments/modernComment_2A8_ACD91DCE.xml"/><Relationship Id="rId2" Type="http://schemas.openxmlformats.org/officeDocument/2006/relationships/notesSlide" Target="../notesSlides/notesSlide137.xml"/><Relationship Id="rId1" Type="http://schemas.openxmlformats.org/officeDocument/2006/relationships/slideLayout" Target="../slideLayouts/slideLayout2.xml"/><Relationship Id="rId4" Type="http://schemas.openxmlformats.org/officeDocument/2006/relationships/chart" Target="../charts/chart133.xml"/></Relationships>
</file>

<file path=ppt/slides/_rels/slide182.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83.xml.rels><?xml version="1.0" encoding="UTF-8" standalone="yes"?>
<Relationships xmlns="http://schemas.openxmlformats.org/package/2006/relationships"><Relationship Id="rId3" Type="http://schemas.openxmlformats.org/officeDocument/2006/relationships/chart" Target="../charts/chart135.xml"/><Relationship Id="rId7" Type="http://schemas.openxmlformats.org/officeDocument/2006/relationships/chart" Target="../charts/chart139.xml"/><Relationship Id="rId2" Type="http://schemas.openxmlformats.org/officeDocument/2006/relationships/chart" Target="../charts/chart134.xml"/><Relationship Id="rId1" Type="http://schemas.openxmlformats.org/officeDocument/2006/relationships/slideLayout" Target="../slideLayouts/slideLayout2.xml"/><Relationship Id="rId6" Type="http://schemas.openxmlformats.org/officeDocument/2006/relationships/chart" Target="../charts/chart138.xml"/><Relationship Id="rId5" Type="http://schemas.openxmlformats.org/officeDocument/2006/relationships/chart" Target="../charts/chart137.xml"/><Relationship Id="rId4" Type="http://schemas.openxmlformats.org/officeDocument/2006/relationships/chart" Target="../charts/chart136.xml"/></Relationships>
</file>

<file path=ppt/slides/_rels/slide184.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85.xml.rels><?xml version="1.0" encoding="UTF-8" standalone="yes"?>
<Relationships xmlns="http://schemas.openxmlformats.org/package/2006/relationships"><Relationship Id="rId3" Type="http://schemas.openxmlformats.org/officeDocument/2006/relationships/chart" Target="../charts/chart141.xml"/><Relationship Id="rId2" Type="http://schemas.openxmlformats.org/officeDocument/2006/relationships/chart" Target="../charts/chart140.xml"/><Relationship Id="rId1" Type="http://schemas.openxmlformats.org/officeDocument/2006/relationships/slideLayout" Target="../slideLayouts/slideLayout2.xml"/><Relationship Id="rId4" Type="http://schemas.openxmlformats.org/officeDocument/2006/relationships/chart" Target="../charts/chart142.xml"/></Relationships>
</file>

<file path=ppt/slides/_rels/slide186.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87.xml.rels><?xml version="1.0" encoding="UTF-8" standalone="yes"?>
<Relationships xmlns="http://schemas.openxmlformats.org/package/2006/relationships"><Relationship Id="rId3" Type="http://schemas.openxmlformats.org/officeDocument/2006/relationships/chart" Target="../charts/chart143.xml"/><Relationship Id="rId2" Type="http://schemas.openxmlformats.org/officeDocument/2006/relationships/notesSlide" Target="../notesSlides/notesSlide141.xml"/><Relationship Id="rId1" Type="http://schemas.openxmlformats.org/officeDocument/2006/relationships/slideLayout" Target="../slideLayouts/slideLayout2.xml"/><Relationship Id="rId4" Type="http://schemas.openxmlformats.org/officeDocument/2006/relationships/chart" Target="../charts/chart144.xml"/></Relationships>
</file>

<file path=ppt/slides/_rels/slide188.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xml"/></Relationships>
</file>

<file path=ppt/slides/_rels/slide189.xml.rels><?xml version="1.0" encoding="UTF-8" standalone="yes"?>
<Relationships xmlns="http://schemas.openxmlformats.org/package/2006/relationships"><Relationship Id="rId2" Type="http://schemas.openxmlformats.org/officeDocument/2006/relationships/chart" Target="../charts/chart145.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2" Type="http://schemas.openxmlformats.org/officeDocument/2006/relationships/chart" Target="../charts/chart146.xml"/><Relationship Id="rId1" Type="http://schemas.openxmlformats.org/officeDocument/2006/relationships/slideLayout" Target="../slideLayouts/slideLayout2.xml"/></Relationships>
</file>

<file path=ppt/slides/_rels/slide19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43.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2.xml"/></Relationships>
</file>

<file path=ppt/slides/_rels/slide193.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2.xml"/></Relationships>
</file>

<file path=ppt/slides/_rels/slide194.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2.xml"/></Relationships>
</file>

<file path=ppt/slides/_rels/slide195.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2.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2.xml"/></Relationships>
</file>

<file path=ppt/slides/_rels/slide197.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2.xml"/></Relationships>
</file>

<file path=ppt/slides/_rels/slide201.xml.rels><?xml version="1.0" encoding="UTF-8" standalone="yes"?>
<Relationships xmlns="http://schemas.openxmlformats.org/package/2006/relationships"><Relationship Id="rId2" Type="http://schemas.openxmlformats.org/officeDocument/2006/relationships/notesSlide" Target="../notesSlides/notesSlide153.xml"/><Relationship Id="rId1" Type="http://schemas.openxmlformats.org/officeDocument/2006/relationships/slideLayout" Target="../slideLayouts/slideLayout2.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55.xml"/><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57.xml"/><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2" Type="http://schemas.openxmlformats.org/officeDocument/2006/relationships/notesSlide" Target="../notesSlides/notesSlide158.xml"/><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59.xml"/><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2" Type="http://schemas.openxmlformats.org/officeDocument/2006/relationships/notesSlide" Target="../notesSlides/notesSlide161.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2" Type="http://schemas.openxmlformats.org/officeDocument/2006/relationships/notesSlide" Target="../notesSlides/notesSlide162.xml"/><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63.xml"/><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2" Type="http://schemas.openxmlformats.org/officeDocument/2006/relationships/notesSlide" Target="../notesSlides/notesSlide164.xml"/><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2" Type="http://schemas.openxmlformats.org/officeDocument/2006/relationships/notesSlide" Target="../notesSlides/notesSlide165.xml"/><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2" Type="http://schemas.openxmlformats.org/officeDocument/2006/relationships/notesSlide" Target="../notesSlides/notesSlide167.xml"/><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2" Type="http://schemas.openxmlformats.org/officeDocument/2006/relationships/notesSlide" Target="../notesSlides/notesSlide169.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2.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220.xml.rels><?xml version="1.0" encoding="UTF-8" standalone="yes"?>
<Relationships xmlns="http://schemas.openxmlformats.org/package/2006/relationships"><Relationship Id="rId2" Type="http://schemas.openxmlformats.org/officeDocument/2006/relationships/notesSlide" Target="../notesSlides/notesSlide170.xml"/><Relationship Id="rId1" Type="http://schemas.openxmlformats.org/officeDocument/2006/relationships/slideLayout" Target="../slideLayouts/slideLayout2.xml"/></Relationships>
</file>

<file path=ppt/slides/_rels/slide221.xml.rels><?xml version="1.0" encoding="UTF-8" standalone="yes"?>
<Relationships xmlns="http://schemas.openxmlformats.org/package/2006/relationships"><Relationship Id="rId2" Type="http://schemas.openxmlformats.org/officeDocument/2006/relationships/notesSlide" Target="../notesSlides/notesSlide171.xml"/><Relationship Id="rId1" Type="http://schemas.openxmlformats.org/officeDocument/2006/relationships/slideLayout" Target="../slideLayouts/slideLayout2.xml"/></Relationships>
</file>

<file path=ppt/slides/_rels/slide222.xml.rels><?xml version="1.0" encoding="UTF-8" standalone="yes"?>
<Relationships xmlns="http://schemas.openxmlformats.org/package/2006/relationships"><Relationship Id="rId2" Type="http://schemas.openxmlformats.org/officeDocument/2006/relationships/notesSlide" Target="../notesSlides/notesSlide172.xml"/><Relationship Id="rId1" Type="http://schemas.openxmlformats.org/officeDocument/2006/relationships/slideLayout" Target="../slideLayouts/slideLayout2.xml"/></Relationships>
</file>

<file path=ppt/slides/_rels/slide223.xml.rels><?xml version="1.0" encoding="UTF-8" standalone="yes"?>
<Relationships xmlns="http://schemas.openxmlformats.org/package/2006/relationships"><Relationship Id="rId2" Type="http://schemas.openxmlformats.org/officeDocument/2006/relationships/notesSlide" Target="../notesSlides/notesSlide173.xml"/><Relationship Id="rId1" Type="http://schemas.openxmlformats.org/officeDocument/2006/relationships/slideLayout" Target="../slideLayouts/slideLayout2.xml"/></Relationships>
</file>

<file path=ppt/slides/_rels/slide224.xml.rels><?xml version="1.0" encoding="UTF-8" standalone="yes"?>
<Relationships xmlns="http://schemas.openxmlformats.org/package/2006/relationships"><Relationship Id="rId2" Type="http://schemas.openxmlformats.org/officeDocument/2006/relationships/notesSlide" Target="../notesSlides/notesSlide174.xml"/><Relationship Id="rId1" Type="http://schemas.openxmlformats.org/officeDocument/2006/relationships/slideLayout" Target="../slideLayouts/slideLayout2.xml"/></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175.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29.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30.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31.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32.xml"/><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33.xml"/><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38.xml"/><Relationship Id="rId1" Type="http://schemas.openxmlformats.org/officeDocument/2006/relationships/slideLayout" Target="../slideLayouts/slideLayout2.xml"/><Relationship Id="rId4" Type="http://schemas.openxmlformats.org/officeDocument/2006/relationships/chart" Target="../charts/chart18.xml"/></Relationships>
</file>

<file path=ppt/slides/_rels/slide39.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39.xml"/><Relationship Id="rId1" Type="http://schemas.openxmlformats.org/officeDocument/2006/relationships/slideLayout" Target="../slideLayouts/slideLayout2.xml"/><Relationship Id="rId4" Type="http://schemas.openxmlformats.org/officeDocument/2006/relationships/chart" Target="../charts/chart20.xml"/></Relationships>
</file>

<file path=ppt/slides/_rels/slide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41.xml"/><Relationship Id="rId1" Type="http://schemas.openxmlformats.org/officeDocument/2006/relationships/slideLayout" Target="../slideLayouts/slideLayout2.xml"/><Relationship Id="rId4" Type="http://schemas.openxmlformats.org/officeDocument/2006/relationships/chart" Target="../charts/chart2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4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4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47.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48.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49.xml"/><Relationship Id="rId1" Type="http://schemas.openxmlformats.org/officeDocument/2006/relationships/slideLayout" Target="../slideLayouts/slideLayout2.xml"/><Relationship Id="rId4" Type="http://schemas.openxmlformats.org/officeDocument/2006/relationships/chart" Target="../charts/chart2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50.xml"/><Relationship Id="rId1" Type="http://schemas.openxmlformats.org/officeDocument/2006/relationships/slideLayout" Target="../slideLayouts/slideLayout2.xml"/><Relationship Id="rId4" Type="http://schemas.openxmlformats.org/officeDocument/2006/relationships/chart" Target="../charts/chart29.xml"/></Relationships>
</file>

<file path=ppt/slides/_rels/slide5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51.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52.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52.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53.xml"/><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54.xml"/><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chart" Target="../charts/chart34.xml"/><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chart" Target="../charts/chart35.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chart" Target="../charts/chart36.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chart" Target="../charts/chart2.xml"/></Relationships>
</file>

<file path=ppt/slides/_rels/slide60.xml.rels><?xml version="1.0" encoding="UTF-8" standalone="yes"?>
<Relationships xmlns="http://schemas.openxmlformats.org/package/2006/relationships"><Relationship Id="rId2" Type="http://schemas.openxmlformats.org/officeDocument/2006/relationships/chart" Target="../charts/chart38.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2" Type="http://schemas.openxmlformats.org/officeDocument/2006/relationships/chart" Target="../charts/chart39.xml"/><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notesSlide" Target="../notesSlides/notesSlide59.xml"/><Relationship Id="rId1" Type="http://schemas.openxmlformats.org/officeDocument/2006/relationships/slideLayout" Target="../slideLayouts/slideLayout1.xml"/><Relationship Id="rId5" Type="http://schemas.openxmlformats.org/officeDocument/2006/relationships/image" Target="../media/image3.emf"/><Relationship Id="rId4" Type="http://schemas.openxmlformats.org/officeDocument/2006/relationships/image" Target="../media/image2.png"/></Relationships>
</file>

<file path=ppt/slides/_rels/slide65.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60.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2" Type="http://schemas.openxmlformats.org/officeDocument/2006/relationships/chart" Target="../charts/chart41.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61.xml"/><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62.xml"/><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63.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7.xml"/><Relationship Id="rId1" Type="http://schemas.openxmlformats.org/officeDocument/2006/relationships/slideLayout" Target="../slideLayouts/slideLayout2.xml"/><Relationship Id="rId4" Type="http://schemas.openxmlformats.org/officeDocument/2006/relationships/chart" Target="../charts/chart4.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65.xml"/><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2" Type="http://schemas.openxmlformats.org/officeDocument/2006/relationships/chart" Target="../charts/chart46.xml"/><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67.xml"/><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68.xml"/><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69.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chart" Target="../charts/chart51.xml"/><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8.xml"/><Relationship Id="rId1" Type="http://schemas.openxmlformats.org/officeDocument/2006/relationships/slideLayout" Target="../slideLayouts/slideLayout2.xml"/><Relationship Id="rId4" Type="http://schemas.openxmlformats.org/officeDocument/2006/relationships/chart" Target="../charts/chart6.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72.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2" Type="http://schemas.openxmlformats.org/officeDocument/2006/relationships/chart" Target="../charts/chart53.xml"/><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2" Type="http://schemas.openxmlformats.org/officeDocument/2006/relationships/chart" Target="../charts/chart54.xml"/><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2" Type="http://schemas.microsoft.com/office/2018/10/relationships/comments" Target="../comments/modernComment_249_45D50A68.xml"/><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chart" Target="../charts/chart55.xml"/><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73.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9.xml"/><Relationship Id="rId1" Type="http://schemas.openxmlformats.org/officeDocument/2006/relationships/slideLayout" Target="../slideLayouts/slideLayout2.xml"/><Relationship Id="rId4" Type="http://schemas.openxmlformats.org/officeDocument/2006/relationships/chart" Target="../charts/chart8.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2" Type="http://schemas.openxmlformats.org/officeDocument/2006/relationships/chart" Target="../charts/chart57.xml"/><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74.xml"/><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75.xml"/><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chart" Target="../charts/chart61.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928159" y="2217405"/>
            <a:ext cx="7775575" cy="3257691"/>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City of Doncaster Council </a:t>
            </a:r>
          </a:p>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Pupil Lifestyle Survey </a:t>
            </a:r>
          </a:p>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Secondary School Report</a:t>
            </a:r>
            <a:endParaRPr lang="en-GB" sz="28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28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28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October</a:t>
            </a:r>
            <a:r>
              <a:rPr lang="en-GB" sz="28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rPr>
              <a:t> 2023</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dirty="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Tree>
    <p:extLst>
      <p:ext uri="{BB962C8B-B14F-4D97-AF65-F5344CB8AC3E}">
        <p14:creationId xmlns:p14="http://schemas.microsoft.com/office/powerpoint/2010/main" val="381350875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(6) - CYPP key indicators</a:t>
            </a:r>
          </a:p>
        </p:txBody>
      </p:sp>
      <p:sp>
        <p:nvSpPr>
          <p:cNvPr id="6" name="Content Placeholder 2"/>
          <p:cNvSpPr txBox="1">
            <a:spLocks/>
          </p:cNvSpPr>
          <p:nvPr/>
        </p:nvSpPr>
        <p:spPr>
          <a:xfrm>
            <a:off x="4109923" y="992819"/>
            <a:ext cx="6809610" cy="167993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CYPP-8: </a:t>
            </a:r>
            <a:r>
              <a:rPr lang="en-GB" sz="1600" b="1" dirty="0"/>
              <a:t>Have you had a drink containing alcohol in the last 7 days, that was more than just a sip? </a:t>
            </a:r>
          </a:p>
          <a:p>
            <a:pPr marL="0" indent="0">
              <a:lnSpc>
                <a:spcPct val="100000"/>
              </a:lnSpc>
              <a:spcBef>
                <a:spcPts val="600"/>
              </a:spcBef>
              <a:spcAft>
                <a:spcPts val="600"/>
              </a:spcAft>
              <a:buNone/>
            </a:pPr>
            <a:r>
              <a:rPr lang="en-GB" sz="1400" dirty="0">
                <a:solidFill>
                  <a:srgbClr val="404040"/>
                </a:solidFill>
              </a:rPr>
              <a:t>14% of pupils have consumed alcohol within the last 7 days. The proportion increases above average for SEN (25%), ethnic minority pupils (24%), those with a disability (23%), young carers (22%), year 10s (18%) and boys (15%) (see slide 126 for more details). </a:t>
            </a:r>
            <a:endParaRPr lang="en-GB" sz="1600" dirty="0">
              <a:solidFill>
                <a:srgbClr val="404040"/>
              </a:solidFill>
            </a:endParaRPr>
          </a:p>
          <a:p>
            <a:pPr>
              <a:lnSpc>
                <a:spcPct val="100000"/>
              </a:lnSpc>
              <a:spcBef>
                <a:spcPts val="600"/>
              </a:spcBef>
              <a:spcAft>
                <a:spcPts val="600"/>
              </a:spcAft>
            </a:pPr>
            <a:endParaRPr lang="en-GB" sz="1600" dirty="0">
              <a:solidFill>
                <a:srgbClr val="404040"/>
              </a:solidFill>
            </a:endParaRPr>
          </a:p>
          <a:p>
            <a:pPr>
              <a:lnSpc>
                <a:spcPct val="100000"/>
              </a:lnSpc>
              <a:spcBef>
                <a:spcPts val="600"/>
              </a:spcBef>
              <a:spcAft>
                <a:spcPts val="600"/>
              </a:spcAft>
            </a:pPr>
            <a:endParaRPr lang="en-GB" sz="1400" dirty="0">
              <a:solidFill>
                <a:srgbClr val="404040"/>
              </a:solidFill>
            </a:endParaRPr>
          </a:p>
        </p:txBody>
      </p:sp>
      <p:sp>
        <p:nvSpPr>
          <p:cNvPr id="8" name="TextBox 7"/>
          <p:cNvSpPr txBox="1"/>
          <p:nvPr/>
        </p:nvSpPr>
        <p:spPr>
          <a:xfrm>
            <a:off x="183019" y="655106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2021 n=429, 2022 n=834, 2023 n=1,057.</a:t>
            </a:r>
          </a:p>
        </p:txBody>
      </p:sp>
      <p:sp>
        <p:nvSpPr>
          <p:cNvPr id="10" name="Content Placeholder 2"/>
          <p:cNvSpPr txBox="1">
            <a:spLocks/>
          </p:cNvSpPr>
          <p:nvPr/>
        </p:nvSpPr>
        <p:spPr>
          <a:xfrm>
            <a:off x="183599" y="3830328"/>
            <a:ext cx="5871967" cy="185569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CYPP-9: </a:t>
            </a:r>
            <a:r>
              <a:rPr lang="en-GB" sz="1600" b="1" dirty="0"/>
              <a:t>Which statement best describes you about smoking? </a:t>
            </a:r>
          </a:p>
          <a:p>
            <a:pPr marL="0" indent="0">
              <a:lnSpc>
                <a:spcPct val="100000"/>
              </a:lnSpc>
              <a:spcBef>
                <a:spcPts val="600"/>
              </a:spcBef>
              <a:spcAft>
                <a:spcPts val="600"/>
              </a:spcAft>
              <a:buNone/>
            </a:pPr>
            <a:r>
              <a:rPr lang="en-GB" sz="1400" dirty="0">
                <a:solidFill>
                  <a:srgbClr val="404040"/>
                </a:solidFill>
              </a:rPr>
              <a:t>86% of pupils have never smoked at all. </a:t>
            </a:r>
            <a:r>
              <a:rPr lang="en-GB" sz="1400" dirty="0">
                <a:solidFill>
                  <a:schemeClr val="tx1">
                    <a:lumMod val="75000"/>
                    <a:lumOff val="25000"/>
                  </a:schemeClr>
                </a:solidFill>
              </a:rPr>
              <a:t>Year 10s are more likely than year 8s to have tried smoking. Young carers and pupils with a disability are more likely than other groups to have ever tried smoking</a:t>
            </a:r>
            <a:r>
              <a:rPr lang="en-GB" sz="1400" dirty="0"/>
              <a:t> </a:t>
            </a:r>
            <a:r>
              <a:rPr lang="en-GB" sz="1400" dirty="0">
                <a:solidFill>
                  <a:srgbClr val="404040"/>
                </a:solidFill>
              </a:rPr>
              <a:t>(see slides 140 and 141 for more details).</a:t>
            </a:r>
          </a:p>
          <a:p>
            <a:pPr>
              <a:lnSpc>
                <a:spcPct val="100000"/>
              </a:lnSpc>
              <a:spcBef>
                <a:spcPts val="600"/>
              </a:spcBef>
              <a:spcAft>
                <a:spcPts val="600"/>
              </a:spcAft>
            </a:pPr>
            <a:endParaRPr lang="en-GB" sz="1600" dirty="0">
              <a:solidFill>
                <a:srgbClr val="404040"/>
              </a:solidFill>
            </a:endParaRPr>
          </a:p>
          <a:p>
            <a:pPr>
              <a:lnSpc>
                <a:spcPct val="100000"/>
              </a:lnSpc>
              <a:spcBef>
                <a:spcPts val="600"/>
              </a:spcBef>
              <a:spcAft>
                <a:spcPts val="600"/>
              </a:spcAft>
            </a:pPr>
            <a:endParaRPr lang="en-GB" sz="1400" dirty="0">
              <a:solidFill>
                <a:srgbClr val="404040"/>
              </a:solidFill>
            </a:endParaRPr>
          </a:p>
        </p:txBody>
      </p:sp>
      <p:graphicFrame>
        <p:nvGraphicFramePr>
          <p:cNvPr id="11" name="Chart 10">
            <a:extLst>
              <a:ext uri="{FF2B5EF4-FFF2-40B4-BE49-F238E27FC236}">
                <a16:creationId xmlns:a16="http://schemas.microsoft.com/office/drawing/2014/main" id="{A509B754-2B5F-4877-98B4-A37843F75CFF}"/>
              </a:ext>
            </a:extLst>
          </p:cNvPr>
          <p:cNvGraphicFramePr/>
          <p:nvPr>
            <p:extLst>
              <p:ext uri="{D42A27DB-BD31-4B8C-83A1-F6EECF244321}">
                <p14:modId xmlns:p14="http://schemas.microsoft.com/office/powerpoint/2010/main" val="561918635"/>
              </p:ext>
            </p:extLst>
          </p:nvPr>
        </p:nvGraphicFramePr>
        <p:xfrm>
          <a:off x="183019" y="885404"/>
          <a:ext cx="3817481" cy="235785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2" name="Chart 11">
            <a:extLst>
              <a:ext uri="{FF2B5EF4-FFF2-40B4-BE49-F238E27FC236}">
                <a16:creationId xmlns:a16="http://schemas.microsoft.com/office/drawing/2014/main" id="{45B3DEBD-498D-41A7-ABD3-733A60AB9950}"/>
              </a:ext>
            </a:extLst>
          </p:cNvPr>
          <p:cNvGraphicFramePr/>
          <p:nvPr>
            <p:extLst>
              <p:ext uri="{D42A27DB-BD31-4B8C-83A1-F6EECF244321}">
                <p14:modId xmlns:p14="http://schemas.microsoft.com/office/powerpoint/2010/main" val="3511073258"/>
              </p:ext>
            </p:extLst>
          </p:nvPr>
        </p:nvGraphicFramePr>
        <p:xfrm>
          <a:off x="6523892" y="3485568"/>
          <a:ext cx="4783016" cy="2893802"/>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88420661"/>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dirty="0"/>
              <a:t>When asked about deciding which contraception to use, 86% of girls using contraception felt they had enough time to ask questions, 83% felt they were listened to and 78% felt they had enough information about different options. </a:t>
            </a:r>
            <a:r>
              <a:rPr lang="en-GB" sz="1200" dirty="0"/>
              <a:t>(Please note the small sample sizes across all groups)</a:t>
            </a:r>
          </a:p>
        </p:txBody>
      </p:sp>
      <p:graphicFrame>
        <p:nvGraphicFramePr>
          <p:cNvPr id="16" name="Chart 15"/>
          <p:cNvGraphicFramePr/>
          <p:nvPr/>
        </p:nvGraphicFramePr>
        <p:xfrm>
          <a:off x="1335123" y="1170401"/>
          <a:ext cx="4293399" cy="268713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5" name="Chart 14"/>
          <p:cNvGraphicFramePr/>
          <p:nvPr>
            <p:extLst>
              <p:ext uri="{D42A27DB-BD31-4B8C-83A1-F6EECF244321}">
                <p14:modId xmlns:p14="http://schemas.microsoft.com/office/powerpoint/2010/main" val="2437523549"/>
              </p:ext>
            </p:extLst>
          </p:nvPr>
        </p:nvGraphicFramePr>
        <p:xfrm>
          <a:off x="183018" y="1116898"/>
          <a:ext cx="5289094" cy="3632634"/>
        </p:xfrm>
        <a:graphic>
          <a:graphicData uri="http://schemas.openxmlformats.org/drawingml/2006/chart">
            <c:chart xmlns:c="http://schemas.openxmlformats.org/drawingml/2006/chart" xmlns:r="http://schemas.openxmlformats.org/officeDocument/2006/relationships" r:id="rId5"/>
          </a:graphicData>
        </a:graphic>
      </p:graphicFrame>
      <p:sp>
        <p:nvSpPr>
          <p:cNvPr id="6" name="TextBox 5"/>
          <p:cNvSpPr txBox="1"/>
          <p:nvPr/>
        </p:nvSpPr>
        <p:spPr>
          <a:xfrm>
            <a:off x="183600" y="6145200"/>
            <a:ext cx="7646488" cy="553998"/>
          </a:xfrm>
          <a:prstGeom prst="rect">
            <a:avLst/>
          </a:prstGeom>
          <a:noFill/>
        </p:spPr>
        <p:txBody>
          <a:bodyPr wrap="square" rtlCol="0">
            <a:spAutoFit/>
          </a:bodyPr>
          <a:lstStyle/>
          <a:p>
            <a:r>
              <a:rPr lang="en-GB" sz="1000" dirty="0">
                <a:solidFill>
                  <a:srgbClr val="002060"/>
                </a:solidFill>
                <a:latin typeface="Calibri" panose="020F0502020204030204" pitchFamily="34" charset="0"/>
              </a:rPr>
              <a:t>Q: When deciding which contraception to use, which of the following describes how you felt? </a:t>
            </a:r>
          </a:p>
          <a:p>
            <a:r>
              <a:rPr lang="en-GB" sz="1000" i="1" dirty="0">
                <a:solidFill>
                  <a:srgbClr val="002060"/>
                </a:solidFill>
                <a:latin typeface="Calibri" panose="020F0502020204030204" pitchFamily="34" charset="0"/>
              </a:rPr>
              <a:t>Base: All respondents who use contraception, n=36</a:t>
            </a:r>
          </a:p>
          <a:p>
            <a:r>
              <a:rPr lang="en-GB" sz="1000" i="1" dirty="0">
                <a:solidFill>
                  <a:srgbClr val="002060"/>
                </a:solidFill>
                <a:latin typeface="Calibri" panose="020F0502020204030204" pitchFamily="34" charset="0"/>
              </a:rPr>
              <a:t>Question added for 2023.</a:t>
            </a:r>
          </a:p>
        </p:txBody>
      </p:sp>
      <p:graphicFrame>
        <p:nvGraphicFramePr>
          <p:cNvPr id="8" name="Table 7"/>
          <p:cNvGraphicFramePr>
            <a:graphicFrameLocks noGrp="1"/>
          </p:cNvGraphicFramePr>
          <p:nvPr>
            <p:extLst>
              <p:ext uri="{D42A27DB-BD31-4B8C-83A1-F6EECF244321}">
                <p14:modId xmlns:p14="http://schemas.microsoft.com/office/powerpoint/2010/main" val="2669115732"/>
              </p:ext>
            </p:extLst>
          </p:nvPr>
        </p:nvGraphicFramePr>
        <p:xfrm>
          <a:off x="5540961" y="859439"/>
          <a:ext cx="4816916" cy="2249322"/>
        </p:xfrm>
        <a:graphic>
          <a:graphicData uri="http://schemas.openxmlformats.org/drawingml/2006/table">
            <a:tbl>
              <a:tblPr firstRow="1" bandRow="1">
                <a:tableStyleId>{5940675A-B579-460E-94D1-54222C63F5DA}</a:tableStyleId>
              </a:tblPr>
              <a:tblGrid>
                <a:gridCol w="1607346">
                  <a:extLst>
                    <a:ext uri="{9D8B030D-6E8A-4147-A177-3AD203B41FA5}">
                      <a16:colId xmlns:a16="http://schemas.microsoft.com/office/drawing/2014/main" val="20000"/>
                    </a:ext>
                  </a:extLst>
                </a:gridCol>
                <a:gridCol w="955580">
                  <a:extLst>
                    <a:ext uri="{9D8B030D-6E8A-4147-A177-3AD203B41FA5}">
                      <a16:colId xmlns:a16="http://schemas.microsoft.com/office/drawing/2014/main" val="20001"/>
                    </a:ext>
                  </a:extLst>
                </a:gridCol>
                <a:gridCol w="751330">
                  <a:extLst>
                    <a:ext uri="{9D8B030D-6E8A-4147-A177-3AD203B41FA5}">
                      <a16:colId xmlns:a16="http://schemas.microsoft.com/office/drawing/2014/main" val="20004"/>
                    </a:ext>
                  </a:extLst>
                </a:gridCol>
                <a:gridCol w="751330">
                  <a:extLst>
                    <a:ext uri="{9D8B030D-6E8A-4147-A177-3AD203B41FA5}">
                      <a16:colId xmlns:a16="http://schemas.microsoft.com/office/drawing/2014/main" val="20005"/>
                    </a:ext>
                  </a:extLst>
                </a:gridCol>
                <a:gridCol w="751330">
                  <a:extLst>
                    <a:ext uri="{9D8B030D-6E8A-4147-A177-3AD203B41FA5}">
                      <a16:colId xmlns:a16="http://schemas.microsoft.com/office/drawing/2014/main" val="20006"/>
                    </a:ext>
                  </a:extLst>
                </a:gridCol>
              </a:tblGrid>
              <a:tr h="41388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33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579439">
                <a:tc>
                  <a:txBody>
                    <a:bodyPr/>
                    <a:lstStyle/>
                    <a:p>
                      <a:r>
                        <a:rPr lang="en-GB" sz="1200" dirty="0">
                          <a:solidFill>
                            <a:schemeClr val="tx1">
                              <a:lumMod val="75000"/>
                              <a:lumOff val="25000"/>
                            </a:schemeClr>
                          </a:solidFill>
                        </a:rPr>
                        <a:t>I was given enough information about the different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0522">
                <a:tc>
                  <a:txBody>
                    <a:bodyPr/>
                    <a:lstStyle/>
                    <a:p>
                      <a:r>
                        <a:rPr lang="en-GB" sz="1200" dirty="0">
                          <a:solidFill>
                            <a:schemeClr val="tx1">
                              <a:lumMod val="75000"/>
                              <a:lumOff val="25000"/>
                            </a:schemeClr>
                          </a:solidFill>
                        </a:rPr>
                        <a:t>I was listened to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20522">
                <a:tc>
                  <a:txBody>
                    <a:bodyPr/>
                    <a:lstStyle/>
                    <a:p>
                      <a:r>
                        <a:rPr lang="en-GB" sz="1200" dirty="0">
                          <a:solidFill>
                            <a:schemeClr val="tx1">
                              <a:lumMod val="75000"/>
                              <a:lumOff val="25000"/>
                            </a:schemeClr>
                          </a:solidFill>
                        </a:rPr>
                        <a:t>I had enough time to ask questions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9" name="TextBox 8"/>
          <p:cNvSpPr txBox="1"/>
          <p:nvPr/>
        </p:nvSpPr>
        <p:spPr>
          <a:xfrm>
            <a:off x="5540961" y="5939878"/>
            <a:ext cx="6319576"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saying….</a:t>
            </a:r>
          </a:p>
        </p:txBody>
      </p:sp>
      <p:graphicFrame>
        <p:nvGraphicFramePr>
          <p:cNvPr id="10" name="Table 9">
            <a:extLst>
              <a:ext uri="{FF2B5EF4-FFF2-40B4-BE49-F238E27FC236}">
                <a16:creationId xmlns:a16="http://schemas.microsoft.com/office/drawing/2014/main" id="{31BA1C1A-5BF6-4337-B50A-EF5227A86BFD}"/>
              </a:ext>
            </a:extLst>
          </p:cNvPr>
          <p:cNvGraphicFramePr>
            <a:graphicFrameLocks noGrp="1"/>
          </p:cNvGraphicFramePr>
          <p:nvPr>
            <p:extLst>
              <p:ext uri="{D42A27DB-BD31-4B8C-83A1-F6EECF244321}">
                <p14:modId xmlns:p14="http://schemas.microsoft.com/office/powerpoint/2010/main" val="3369491538"/>
              </p:ext>
            </p:extLst>
          </p:nvPr>
        </p:nvGraphicFramePr>
        <p:xfrm>
          <a:off x="5540961" y="3230022"/>
          <a:ext cx="6319576" cy="2611678"/>
        </p:xfrm>
        <a:graphic>
          <a:graphicData uri="http://schemas.openxmlformats.org/drawingml/2006/table">
            <a:tbl>
              <a:tblPr firstRow="1" bandRow="1">
                <a:tableStyleId>{5940675A-B579-460E-94D1-54222C63F5DA}</a:tableStyleId>
              </a:tblPr>
              <a:tblGrid>
                <a:gridCol w="1450184">
                  <a:extLst>
                    <a:ext uri="{9D8B030D-6E8A-4147-A177-3AD203B41FA5}">
                      <a16:colId xmlns:a16="http://schemas.microsoft.com/office/drawing/2014/main" val="20000"/>
                    </a:ext>
                  </a:extLst>
                </a:gridCol>
                <a:gridCol w="483427">
                  <a:extLst>
                    <a:ext uri="{9D8B030D-6E8A-4147-A177-3AD203B41FA5}">
                      <a16:colId xmlns:a16="http://schemas.microsoft.com/office/drawing/2014/main" val="20001"/>
                    </a:ext>
                  </a:extLst>
                </a:gridCol>
                <a:gridCol w="825341">
                  <a:extLst>
                    <a:ext uri="{9D8B030D-6E8A-4147-A177-3AD203B41FA5}">
                      <a16:colId xmlns:a16="http://schemas.microsoft.com/office/drawing/2014/main" val="20002"/>
                    </a:ext>
                  </a:extLst>
                </a:gridCol>
                <a:gridCol w="628385">
                  <a:extLst>
                    <a:ext uri="{9D8B030D-6E8A-4147-A177-3AD203B41FA5}">
                      <a16:colId xmlns:a16="http://schemas.microsoft.com/office/drawing/2014/main" val="20003"/>
                    </a:ext>
                  </a:extLst>
                </a:gridCol>
                <a:gridCol w="815572">
                  <a:extLst>
                    <a:ext uri="{9D8B030D-6E8A-4147-A177-3AD203B41FA5}">
                      <a16:colId xmlns:a16="http://schemas.microsoft.com/office/drawing/2014/main" val="20004"/>
                    </a:ext>
                  </a:extLst>
                </a:gridCol>
                <a:gridCol w="782320">
                  <a:extLst>
                    <a:ext uri="{9D8B030D-6E8A-4147-A177-3AD203B41FA5}">
                      <a16:colId xmlns:a16="http://schemas.microsoft.com/office/drawing/2014/main" val="20005"/>
                    </a:ext>
                  </a:extLst>
                </a:gridCol>
                <a:gridCol w="655469">
                  <a:extLst>
                    <a:ext uri="{9D8B030D-6E8A-4147-A177-3AD203B41FA5}">
                      <a16:colId xmlns:a16="http://schemas.microsoft.com/office/drawing/2014/main" val="20006"/>
                    </a:ext>
                  </a:extLst>
                </a:gridCol>
                <a:gridCol w="678878">
                  <a:extLst>
                    <a:ext uri="{9D8B030D-6E8A-4147-A177-3AD203B41FA5}">
                      <a16:colId xmlns:a16="http://schemas.microsoft.com/office/drawing/2014/main" val="214884382"/>
                    </a:ext>
                  </a:extLst>
                </a:gridCol>
              </a:tblGrid>
              <a:tr h="5613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056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721707">
                <a:tc>
                  <a:txBody>
                    <a:bodyPr/>
                    <a:lstStyle/>
                    <a:p>
                      <a:r>
                        <a:rPr lang="en-GB" sz="1200" dirty="0">
                          <a:solidFill>
                            <a:schemeClr val="tx1">
                              <a:lumMod val="75000"/>
                              <a:lumOff val="25000"/>
                            </a:schemeClr>
                          </a:solidFill>
                        </a:rPr>
                        <a:t>I was given enough information about the different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7118">
                <a:tc>
                  <a:txBody>
                    <a:bodyPr/>
                    <a:lstStyle/>
                    <a:p>
                      <a:r>
                        <a:rPr lang="en-GB" sz="1200" dirty="0">
                          <a:solidFill>
                            <a:schemeClr val="tx1">
                              <a:lumMod val="75000"/>
                              <a:lumOff val="25000"/>
                            </a:schemeClr>
                          </a:solidFill>
                        </a:rPr>
                        <a:t>I was listened to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7118">
                <a:tc>
                  <a:txBody>
                    <a:bodyPr/>
                    <a:lstStyle/>
                    <a:p>
                      <a:r>
                        <a:rPr lang="en-GB" sz="1200" dirty="0">
                          <a:solidFill>
                            <a:schemeClr val="tx1">
                              <a:lumMod val="75000"/>
                              <a:lumOff val="25000"/>
                            </a:schemeClr>
                          </a:solidFill>
                        </a:rPr>
                        <a:t>I had enough time to ask questions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3" name="Rectangle 2">
            <a:extLst>
              <a:ext uri="{FF2B5EF4-FFF2-40B4-BE49-F238E27FC236}">
                <a16:creationId xmlns:a16="http://schemas.microsoft.com/office/drawing/2014/main" id="{1B2F8D83-F09C-BAC6-EA34-20B2386425E6}"/>
              </a:ext>
            </a:extLst>
          </p:cNvPr>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756226903"/>
      </p:ext>
    </p:extLst>
  </p:cSld>
  <p:clrMapOvr>
    <a:masterClrMapping/>
  </p:clrMapOvr>
  <p:extLst>
    <p:ext uri="{6950BFC3-D8DA-4A85-94F7-54DA5524770B}">
      <p188:commentRel xmlns:p188="http://schemas.microsoft.com/office/powerpoint/2018/8/main" r:id="rId3"/>
    </p:ext>
  </p:extLs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Calibri" panose="020F0502020204030204" pitchFamily="34" charset="0"/>
              </a:rPr>
              <a:t>Emotional wellbeing:</a:t>
            </a:r>
          </a:p>
          <a:p>
            <a:r>
              <a:rPr lang="en-GB" dirty="0">
                <a:latin typeface="Calibri" panose="020F0502020204030204" pitchFamily="34" charset="0"/>
                <a:cs typeface="DINPro" panose="020B0504020101020102" pitchFamily="34" charset="0"/>
              </a:rPr>
              <a:t>Happiness, ideas, coping with challenges, worries, and feeling safe</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1830966994"/>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a:spLocks noGrp="1"/>
          </p:cNvSpPr>
          <p:nvPr>
            <p:ph type="title"/>
          </p:nvPr>
        </p:nvSpPr>
        <p:spPr>
          <a:xfrm>
            <a:off x="180000" y="180000"/>
            <a:ext cx="11570435" cy="900000"/>
          </a:xfrm>
        </p:spPr>
        <p:txBody>
          <a:bodyPr anchor="t" anchorCtr="0">
            <a:normAutofit/>
          </a:bodyPr>
          <a:lstStyle/>
          <a:p>
            <a:r>
              <a:rPr lang="en-GB" sz="1600" dirty="0"/>
              <a:t>56% of pupils are ‘happy’ or ‘very happy’ with their life at the moment. Boys are happier than girls, and Year 8 happier than Year 10. Young carers and LGBTQ pupils are more likely than other groups to say they are ‘not/not at all happy’ (29% and 36% respectively compared to 17% overall).</a:t>
            </a:r>
          </a:p>
        </p:txBody>
      </p:sp>
      <p:graphicFrame>
        <p:nvGraphicFramePr>
          <p:cNvPr id="12" name="Chart 11"/>
          <p:cNvGraphicFramePr/>
          <p:nvPr>
            <p:extLst>
              <p:ext uri="{D42A27DB-BD31-4B8C-83A1-F6EECF244321}">
                <p14:modId xmlns:p14="http://schemas.microsoft.com/office/powerpoint/2010/main" val="3844070217"/>
              </p:ext>
            </p:extLst>
          </p:nvPr>
        </p:nvGraphicFramePr>
        <p:xfrm>
          <a:off x="180000" y="875294"/>
          <a:ext cx="5329645" cy="4467798"/>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8"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In general, how happy do you feel with your life at the moment?</a:t>
            </a:r>
          </a:p>
          <a:p>
            <a:r>
              <a:rPr lang="en-GB" sz="1000" i="1" dirty="0">
                <a:solidFill>
                  <a:srgbClr val="002060"/>
                </a:solidFill>
                <a:latin typeface="Calibri" panose="020F0502020204030204" pitchFamily="34" charset="0"/>
              </a:rPr>
              <a:t>Base: All valid respondents, 2021 n=429, 2022 n=834, 2023 n=1,057</a:t>
            </a:r>
            <a:endParaRPr lang="en-US" sz="1000" i="1" dirty="0">
              <a:solidFill>
                <a:srgbClr val="002060"/>
              </a:solidFill>
              <a:latin typeface="Calibri" panose="020F0502020204030204" pitchFamily="34" charset="0"/>
            </a:endParaRP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3831966394"/>
              </p:ext>
            </p:extLst>
          </p:nvPr>
        </p:nvGraphicFramePr>
        <p:xfrm>
          <a:off x="5350935" y="1514908"/>
          <a:ext cx="6282265" cy="1976268"/>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55705">
                  <a:extLst>
                    <a:ext uri="{9D8B030D-6E8A-4147-A177-3AD203B41FA5}">
                      <a16:colId xmlns:a16="http://schemas.microsoft.com/office/drawing/2014/main" val="20001"/>
                    </a:ext>
                  </a:extLst>
                </a:gridCol>
                <a:gridCol w="65648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latin typeface="+mn-lt"/>
                        </a:rPr>
                        <a:t>Very</a:t>
                      </a:r>
                      <a:r>
                        <a:rPr lang="en-GB" sz="1200" baseline="0" dirty="0">
                          <a:solidFill>
                            <a:schemeClr val="tx1">
                              <a:lumMod val="75000"/>
                              <a:lumOff val="25000"/>
                            </a:schemeClr>
                          </a:solidFill>
                          <a:latin typeface="+mn-lt"/>
                        </a:rPr>
                        <a:t> happy / happy</a:t>
                      </a:r>
                      <a:endParaRPr lang="en-GB" sz="12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latin typeface="+mn-lt"/>
                        </a:rPr>
                        <a:t>Okay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latin typeface="+mn-lt"/>
                        </a:rPr>
                        <a:t>Not</a:t>
                      </a:r>
                      <a:r>
                        <a:rPr lang="en-GB" sz="1200" baseline="0" dirty="0">
                          <a:solidFill>
                            <a:schemeClr val="tx1">
                              <a:lumMod val="75000"/>
                              <a:lumOff val="25000"/>
                            </a:schemeClr>
                          </a:solidFill>
                          <a:latin typeface="+mn-lt"/>
                        </a:rPr>
                        <a:t> / not at all happy</a:t>
                      </a:r>
                      <a:endParaRPr lang="en-GB" sz="12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186BCDA6-9287-4122-AC9C-D6ABFF41773C}"/>
              </a:ext>
            </a:extLst>
          </p:cNvPr>
          <p:cNvGraphicFramePr>
            <a:graphicFrameLocks noGrp="1"/>
          </p:cNvGraphicFramePr>
          <p:nvPr>
            <p:extLst>
              <p:ext uri="{D42A27DB-BD31-4B8C-83A1-F6EECF244321}">
                <p14:modId xmlns:p14="http://schemas.microsoft.com/office/powerpoint/2010/main" val="1777723038"/>
              </p:ext>
            </p:extLst>
          </p:nvPr>
        </p:nvGraphicFramePr>
        <p:xfrm>
          <a:off x="5350935" y="3788901"/>
          <a:ext cx="6282267" cy="2159148"/>
        </p:xfrm>
        <a:graphic>
          <a:graphicData uri="http://schemas.openxmlformats.org/drawingml/2006/table">
            <a:tbl>
              <a:tblPr firstRow="1" bandRow="1">
                <a:tableStyleId>{5940675A-B579-460E-94D1-54222C63F5DA}</a:tableStyleId>
              </a:tblPr>
              <a:tblGrid>
                <a:gridCol w="1558177">
                  <a:extLst>
                    <a:ext uri="{9D8B030D-6E8A-4147-A177-3AD203B41FA5}">
                      <a16:colId xmlns:a16="http://schemas.microsoft.com/office/drawing/2014/main" val="20000"/>
                    </a:ext>
                  </a:extLst>
                </a:gridCol>
                <a:gridCol w="571458">
                  <a:extLst>
                    <a:ext uri="{9D8B030D-6E8A-4147-A177-3AD203B41FA5}">
                      <a16:colId xmlns:a16="http://schemas.microsoft.com/office/drawing/2014/main" val="20001"/>
                    </a:ext>
                  </a:extLst>
                </a:gridCol>
                <a:gridCol w="768485">
                  <a:extLst>
                    <a:ext uri="{9D8B030D-6E8A-4147-A177-3AD203B41FA5}">
                      <a16:colId xmlns:a16="http://schemas.microsoft.com/office/drawing/2014/main" val="20002"/>
                    </a:ext>
                  </a:extLst>
                </a:gridCol>
                <a:gridCol w="598000">
                  <a:extLst>
                    <a:ext uri="{9D8B030D-6E8A-4147-A177-3AD203B41FA5}">
                      <a16:colId xmlns:a16="http://schemas.microsoft.com/office/drawing/2014/main" val="20003"/>
                    </a:ext>
                  </a:extLst>
                </a:gridCol>
                <a:gridCol w="831966">
                  <a:extLst>
                    <a:ext uri="{9D8B030D-6E8A-4147-A177-3AD203B41FA5}">
                      <a16:colId xmlns:a16="http://schemas.microsoft.com/office/drawing/2014/main" val="20004"/>
                    </a:ext>
                  </a:extLst>
                </a:gridCol>
                <a:gridCol w="755299">
                  <a:extLst>
                    <a:ext uri="{9D8B030D-6E8A-4147-A177-3AD203B41FA5}">
                      <a16:colId xmlns:a16="http://schemas.microsoft.com/office/drawing/2014/main" val="20005"/>
                    </a:ext>
                  </a:extLst>
                </a:gridCol>
                <a:gridCol w="524012">
                  <a:extLst>
                    <a:ext uri="{9D8B030D-6E8A-4147-A177-3AD203B41FA5}">
                      <a16:colId xmlns:a16="http://schemas.microsoft.com/office/drawing/2014/main" val="20006"/>
                    </a:ext>
                  </a:extLst>
                </a:gridCol>
                <a:gridCol w="674870">
                  <a:extLst>
                    <a:ext uri="{9D8B030D-6E8A-4147-A177-3AD203B41FA5}">
                      <a16:colId xmlns:a16="http://schemas.microsoft.com/office/drawing/2014/main" val="2646125827"/>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Eng 2</a:t>
                      </a:r>
                      <a:r>
                        <a:rPr lang="en-GB" sz="1200" b="1" baseline="30000" dirty="0">
                          <a:solidFill>
                            <a:schemeClr val="tx1">
                              <a:lumMod val="75000"/>
                              <a:lumOff val="25000"/>
                            </a:schemeClr>
                          </a:solidFill>
                          <a:latin typeface="+mn-lt"/>
                        </a:rPr>
                        <a:t>nd</a:t>
                      </a:r>
                      <a:r>
                        <a:rPr lang="en-GB" sz="12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latin typeface="+mn-lt"/>
                        </a:rPr>
                        <a:t>Very</a:t>
                      </a:r>
                      <a:r>
                        <a:rPr lang="en-GB" sz="1200" baseline="0" dirty="0">
                          <a:solidFill>
                            <a:schemeClr val="tx1">
                              <a:lumMod val="75000"/>
                              <a:lumOff val="25000"/>
                            </a:schemeClr>
                          </a:solidFill>
                          <a:latin typeface="+mn-lt"/>
                        </a:rPr>
                        <a:t> happy / happy</a:t>
                      </a:r>
                      <a:endParaRPr lang="en-GB" sz="12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latin typeface="+mn-lt"/>
                        </a:rPr>
                        <a:t>Okay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latin typeface="+mn-lt"/>
                        </a:rPr>
                        <a:t>Not</a:t>
                      </a:r>
                      <a:r>
                        <a:rPr lang="en-GB" sz="1200" baseline="0" dirty="0">
                          <a:solidFill>
                            <a:schemeClr val="tx1">
                              <a:lumMod val="75000"/>
                              <a:lumOff val="25000"/>
                            </a:schemeClr>
                          </a:solidFill>
                          <a:latin typeface="+mn-lt"/>
                        </a:rPr>
                        <a:t> / not at all happy</a:t>
                      </a:r>
                      <a:endParaRPr lang="en-GB" sz="1200" dirty="0">
                        <a:solidFill>
                          <a:schemeClr val="tx1">
                            <a:lumMod val="75000"/>
                            <a:lumOff val="25000"/>
                          </a:schemeClr>
                        </a:solidFill>
                        <a:latin typeface="+mn-l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26679547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itle 1"/>
          <p:cNvSpPr>
            <a:spLocks noGrp="1"/>
          </p:cNvSpPr>
          <p:nvPr>
            <p:ph type="title"/>
          </p:nvPr>
        </p:nvSpPr>
        <p:spPr>
          <a:xfrm>
            <a:off x="180000" y="180000"/>
            <a:ext cx="11570435" cy="900000"/>
          </a:xfrm>
        </p:spPr>
        <p:txBody>
          <a:bodyPr anchor="t" anchorCtr="0">
            <a:normAutofit/>
          </a:bodyPr>
          <a:lstStyle/>
          <a:p>
            <a:r>
              <a:rPr lang="en-GB" sz="1600" dirty="0"/>
              <a:t>70% of pupils have cited that they have felt lonely at least sometimes in the last 12 months. Boys are much less likely to have felt lonely than any other group. LGBTQ pupils are more likely to feel lonely ‘always’ and ‘a lot of the time’ than any other group. </a:t>
            </a:r>
          </a:p>
        </p:txBody>
      </p:sp>
      <p:graphicFrame>
        <p:nvGraphicFramePr>
          <p:cNvPr id="12" name="Chart 11"/>
          <p:cNvGraphicFramePr/>
          <p:nvPr>
            <p:extLst>
              <p:ext uri="{D42A27DB-BD31-4B8C-83A1-F6EECF244321}">
                <p14:modId xmlns:p14="http://schemas.microsoft.com/office/powerpoint/2010/main" val="2849946012"/>
              </p:ext>
            </p:extLst>
          </p:nvPr>
        </p:nvGraphicFramePr>
        <p:xfrm>
          <a:off x="180000" y="862463"/>
          <a:ext cx="5329645" cy="4467798"/>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8"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In the past 12 months, how often have you felt lonely?</a:t>
            </a:r>
          </a:p>
          <a:p>
            <a:r>
              <a:rPr lang="en-GB" sz="1000" i="1" dirty="0">
                <a:solidFill>
                  <a:srgbClr val="002060"/>
                </a:solidFill>
                <a:latin typeface="Calibri" panose="020F0502020204030204" pitchFamily="34" charset="0"/>
              </a:rPr>
              <a:t>Question added 2021. Base: All valid respondents, 2021 n=429, 2022 n=834, 2023 n=1,057</a:t>
            </a:r>
            <a:endParaRPr lang="en-US" sz="1000" i="1" dirty="0">
              <a:solidFill>
                <a:srgbClr val="002060"/>
              </a:solidFill>
              <a:latin typeface="Calibri" panose="020F0502020204030204" pitchFamily="34" charset="0"/>
            </a:endParaRP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1626620094"/>
              </p:ext>
            </p:extLst>
          </p:nvPr>
        </p:nvGraphicFramePr>
        <p:xfrm>
          <a:off x="5350935" y="872670"/>
          <a:ext cx="6282265" cy="2448190"/>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55705">
                  <a:extLst>
                    <a:ext uri="{9D8B030D-6E8A-4147-A177-3AD203B41FA5}">
                      <a16:colId xmlns:a16="http://schemas.microsoft.com/office/drawing/2014/main" val="20001"/>
                    </a:ext>
                  </a:extLst>
                </a:gridCol>
                <a:gridCol w="65648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541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246">
                <a:tc>
                  <a:txBody>
                    <a:bodyPr/>
                    <a:lstStyle/>
                    <a:p>
                      <a:r>
                        <a:rPr lang="en-GB" sz="12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3334">
                <a:tc>
                  <a:txBody>
                    <a:bodyPr/>
                    <a:lstStyle/>
                    <a:p>
                      <a:r>
                        <a:rPr lang="en-GB" sz="1200" dirty="0">
                          <a:solidFill>
                            <a:schemeClr val="tx1">
                              <a:lumMod val="75000"/>
                              <a:lumOff val="25000"/>
                            </a:schemeClr>
                          </a:solidFill>
                          <a:latin typeface="+mn-lt"/>
                        </a:rPr>
                        <a:t>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3334">
                <a:tc>
                  <a:txBody>
                    <a:bodyPr/>
                    <a:lstStyle/>
                    <a:p>
                      <a:r>
                        <a:rPr lang="en-GB" sz="1200" dirty="0">
                          <a:solidFill>
                            <a:schemeClr val="tx1">
                              <a:lumMod val="75000"/>
                              <a:lumOff val="25000"/>
                            </a:schemeClr>
                          </a:solidFill>
                          <a:latin typeface="+mn-lt"/>
                        </a:rPr>
                        <a:t>A lot of the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3334">
                <a:tc>
                  <a:txBody>
                    <a:bodyPr/>
                    <a:lstStyle/>
                    <a:p>
                      <a:r>
                        <a:rPr lang="en-GB" sz="1200" dirty="0">
                          <a:solidFill>
                            <a:schemeClr val="tx1">
                              <a:lumMod val="75000"/>
                              <a:lumOff val="25000"/>
                            </a:schemeClr>
                          </a:solidFill>
                          <a:latin typeface="+mn-lt"/>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3334">
                <a:tc>
                  <a:txBody>
                    <a:bodyPr/>
                    <a:lstStyle/>
                    <a:p>
                      <a:r>
                        <a:rPr lang="en-GB" sz="1200" dirty="0">
                          <a:solidFill>
                            <a:schemeClr val="tx1">
                              <a:lumMod val="75000"/>
                              <a:lumOff val="25000"/>
                            </a:schemeClr>
                          </a:solidFill>
                          <a:latin typeface="+mn-lt"/>
                        </a:rPr>
                        <a:t>Not at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626873285"/>
                  </a:ext>
                </a:extLst>
              </a:tr>
              <a:tr h="343334">
                <a:tc>
                  <a:txBody>
                    <a:bodyPr/>
                    <a:lstStyle/>
                    <a:p>
                      <a:r>
                        <a:rPr lang="en-GB" sz="1200" dirty="0">
                          <a:solidFill>
                            <a:schemeClr val="tx1">
                              <a:lumMod val="75000"/>
                              <a:lumOff val="25000"/>
                            </a:schemeClr>
                          </a:solidFill>
                          <a:latin typeface="+mn-lt"/>
                        </a:rPr>
                        <a:t>I don’t want to say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84005186"/>
                  </a:ext>
                </a:extLst>
              </a:tr>
            </a:tbl>
          </a:graphicData>
        </a:graphic>
      </p:graphicFrame>
      <p:graphicFrame>
        <p:nvGraphicFramePr>
          <p:cNvPr id="7" name="Table 6">
            <a:extLst>
              <a:ext uri="{FF2B5EF4-FFF2-40B4-BE49-F238E27FC236}">
                <a16:creationId xmlns:a16="http://schemas.microsoft.com/office/drawing/2014/main" id="{186BCDA6-9287-4122-AC9C-D6ABFF41773C}"/>
              </a:ext>
            </a:extLst>
          </p:cNvPr>
          <p:cNvGraphicFramePr>
            <a:graphicFrameLocks noGrp="1"/>
          </p:cNvGraphicFramePr>
          <p:nvPr>
            <p:extLst>
              <p:ext uri="{D42A27DB-BD31-4B8C-83A1-F6EECF244321}">
                <p14:modId xmlns:p14="http://schemas.microsoft.com/office/powerpoint/2010/main" val="1836952159"/>
              </p:ext>
            </p:extLst>
          </p:nvPr>
        </p:nvGraphicFramePr>
        <p:xfrm>
          <a:off x="5350933" y="3429000"/>
          <a:ext cx="6282267" cy="2697110"/>
        </p:xfrm>
        <a:graphic>
          <a:graphicData uri="http://schemas.openxmlformats.org/drawingml/2006/table">
            <a:tbl>
              <a:tblPr firstRow="1" bandRow="1">
                <a:tableStyleId>{5940675A-B579-460E-94D1-54222C63F5DA}</a:tableStyleId>
              </a:tblPr>
              <a:tblGrid>
                <a:gridCol w="1558177">
                  <a:extLst>
                    <a:ext uri="{9D8B030D-6E8A-4147-A177-3AD203B41FA5}">
                      <a16:colId xmlns:a16="http://schemas.microsoft.com/office/drawing/2014/main" val="20000"/>
                    </a:ext>
                  </a:extLst>
                </a:gridCol>
                <a:gridCol w="571458">
                  <a:extLst>
                    <a:ext uri="{9D8B030D-6E8A-4147-A177-3AD203B41FA5}">
                      <a16:colId xmlns:a16="http://schemas.microsoft.com/office/drawing/2014/main" val="20001"/>
                    </a:ext>
                  </a:extLst>
                </a:gridCol>
                <a:gridCol w="768485">
                  <a:extLst>
                    <a:ext uri="{9D8B030D-6E8A-4147-A177-3AD203B41FA5}">
                      <a16:colId xmlns:a16="http://schemas.microsoft.com/office/drawing/2014/main" val="20002"/>
                    </a:ext>
                  </a:extLst>
                </a:gridCol>
                <a:gridCol w="598000">
                  <a:extLst>
                    <a:ext uri="{9D8B030D-6E8A-4147-A177-3AD203B41FA5}">
                      <a16:colId xmlns:a16="http://schemas.microsoft.com/office/drawing/2014/main" val="20003"/>
                    </a:ext>
                  </a:extLst>
                </a:gridCol>
                <a:gridCol w="831966">
                  <a:extLst>
                    <a:ext uri="{9D8B030D-6E8A-4147-A177-3AD203B41FA5}">
                      <a16:colId xmlns:a16="http://schemas.microsoft.com/office/drawing/2014/main" val="20004"/>
                    </a:ext>
                  </a:extLst>
                </a:gridCol>
                <a:gridCol w="755299">
                  <a:extLst>
                    <a:ext uri="{9D8B030D-6E8A-4147-A177-3AD203B41FA5}">
                      <a16:colId xmlns:a16="http://schemas.microsoft.com/office/drawing/2014/main" val="20005"/>
                    </a:ext>
                  </a:extLst>
                </a:gridCol>
                <a:gridCol w="524012">
                  <a:extLst>
                    <a:ext uri="{9D8B030D-6E8A-4147-A177-3AD203B41FA5}">
                      <a16:colId xmlns:a16="http://schemas.microsoft.com/office/drawing/2014/main" val="20006"/>
                    </a:ext>
                  </a:extLst>
                </a:gridCol>
                <a:gridCol w="674870">
                  <a:extLst>
                    <a:ext uri="{9D8B030D-6E8A-4147-A177-3AD203B41FA5}">
                      <a16:colId xmlns:a16="http://schemas.microsoft.com/office/drawing/2014/main" val="2646125827"/>
                    </a:ext>
                  </a:extLst>
                </a:gridCol>
              </a:tblGrid>
              <a:tr h="59650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Eng 2</a:t>
                      </a:r>
                      <a:r>
                        <a:rPr lang="en-GB" sz="1200" b="1" baseline="30000" dirty="0">
                          <a:solidFill>
                            <a:schemeClr val="tx1">
                              <a:lumMod val="75000"/>
                              <a:lumOff val="25000"/>
                            </a:schemeClr>
                          </a:solidFill>
                          <a:latin typeface="+mn-lt"/>
                        </a:rPr>
                        <a:t>nd</a:t>
                      </a:r>
                      <a:r>
                        <a:rPr lang="en-GB" sz="1200" b="1" dirty="0">
                          <a:solidFill>
                            <a:schemeClr val="tx1">
                              <a:lumMod val="75000"/>
                              <a:lumOff val="25000"/>
                            </a:schemeClr>
                          </a:solidFill>
                          <a:latin typeface="+mn-lt"/>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645">
                <a:tc>
                  <a:txBody>
                    <a:bodyPr/>
                    <a:lstStyle/>
                    <a:p>
                      <a:r>
                        <a:rPr lang="en-GB" sz="1200" i="1" dirty="0">
                          <a:solidFill>
                            <a:schemeClr val="tx1">
                              <a:lumMod val="75000"/>
                              <a:lumOff val="25000"/>
                            </a:schemeClr>
                          </a:solidFill>
                          <a:latin typeface="+mn-lt"/>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6542">
                <a:tc>
                  <a:txBody>
                    <a:bodyPr/>
                    <a:lstStyle/>
                    <a:p>
                      <a:r>
                        <a:rPr lang="en-GB" sz="1200" dirty="0">
                          <a:solidFill>
                            <a:schemeClr val="tx1">
                              <a:lumMod val="75000"/>
                              <a:lumOff val="25000"/>
                            </a:schemeClr>
                          </a:solidFill>
                          <a:latin typeface="+mn-lt"/>
                        </a:rPr>
                        <a:t>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56542">
                <a:tc>
                  <a:txBody>
                    <a:bodyPr/>
                    <a:lstStyle/>
                    <a:p>
                      <a:r>
                        <a:rPr lang="en-GB" sz="1200" dirty="0">
                          <a:solidFill>
                            <a:schemeClr val="tx1">
                              <a:lumMod val="75000"/>
                              <a:lumOff val="25000"/>
                            </a:schemeClr>
                          </a:solidFill>
                          <a:latin typeface="+mn-lt"/>
                        </a:rPr>
                        <a:t>A lot of the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56542">
                <a:tc>
                  <a:txBody>
                    <a:bodyPr/>
                    <a:lstStyle/>
                    <a:p>
                      <a:r>
                        <a:rPr lang="en-GB" sz="1200" dirty="0">
                          <a:solidFill>
                            <a:schemeClr val="tx1">
                              <a:lumMod val="75000"/>
                              <a:lumOff val="25000"/>
                            </a:schemeClr>
                          </a:solidFill>
                          <a:latin typeface="+mn-lt"/>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56542">
                <a:tc>
                  <a:txBody>
                    <a:bodyPr/>
                    <a:lstStyle/>
                    <a:p>
                      <a:r>
                        <a:rPr lang="en-GB" sz="1200" dirty="0">
                          <a:solidFill>
                            <a:schemeClr val="tx1">
                              <a:lumMod val="75000"/>
                              <a:lumOff val="25000"/>
                            </a:schemeClr>
                          </a:solidFill>
                          <a:latin typeface="+mn-lt"/>
                        </a:rPr>
                        <a:t>Not at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22837959"/>
                  </a:ext>
                </a:extLst>
              </a:tr>
              <a:tr h="356542">
                <a:tc>
                  <a:txBody>
                    <a:bodyPr/>
                    <a:lstStyle/>
                    <a:p>
                      <a:r>
                        <a:rPr lang="en-GB" sz="1200" dirty="0">
                          <a:solidFill>
                            <a:schemeClr val="tx1">
                              <a:lumMod val="75000"/>
                              <a:lumOff val="25000"/>
                            </a:schemeClr>
                          </a:solidFill>
                          <a:latin typeface="+mn-lt"/>
                        </a:rPr>
                        <a:t>I don’t want to say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00647011"/>
                  </a:ext>
                </a:extLst>
              </a:tr>
            </a:tbl>
          </a:graphicData>
        </a:graphic>
      </p:graphicFrame>
    </p:spTree>
    <p:extLst>
      <p:ext uri="{BB962C8B-B14F-4D97-AF65-F5344CB8AC3E}">
        <p14:creationId xmlns:p14="http://schemas.microsoft.com/office/powerpoint/2010/main" val="2048425675"/>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In the last month, have you experienced any of the following at home?</a:t>
            </a:r>
          </a:p>
          <a:p>
            <a:r>
              <a:rPr lang="en-GB" sz="1000" i="1" dirty="0">
                <a:solidFill>
                  <a:srgbClr val="002060"/>
                </a:solidFill>
                <a:latin typeface="Calibri" panose="020F0502020204030204" pitchFamily="34" charset="0"/>
              </a:rPr>
              <a:t>Response ‘I don’t want to say’ added for 2021 survey. Base: All valid respondents, 2021 n=429, 2022 n=834, 2023 n=1,057</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0000" y="180000"/>
            <a:ext cx="11633160" cy="900000"/>
          </a:xfrm>
        </p:spPr>
        <p:txBody>
          <a:bodyPr anchor="t" anchorCtr="0">
            <a:noAutofit/>
          </a:bodyPr>
          <a:lstStyle/>
          <a:p>
            <a:r>
              <a:rPr lang="en-GB" sz="1600" dirty="0"/>
              <a:t>16% of pupils have experienced being frightened by shouting/arguing, additionally 5% have experienced direct violence in the previous month. </a:t>
            </a:r>
            <a:r>
              <a:rPr lang="en-US" sz="1600" dirty="0"/>
              <a:t>Groups reporting much higher than average incidence of shouting and arguing are LGBTQ (29%), young carers (29%), SEN (28%) and pupils with a disability (25%). Young carers (13%) are the most likely to have experienced physical violence also.</a:t>
            </a:r>
            <a:endParaRPr lang="en-GB" sz="1600" dirty="0"/>
          </a:p>
        </p:txBody>
      </p:sp>
      <p:graphicFrame>
        <p:nvGraphicFramePr>
          <p:cNvPr id="10" name="Chart 9"/>
          <p:cNvGraphicFramePr/>
          <p:nvPr>
            <p:extLst>
              <p:ext uri="{D42A27DB-BD31-4B8C-83A1-F6EECF244321}">
                <p14:modId xmlns:p14="http://schemas.microsoft.com/office/powerpoint/2010/main" val="2347277148"/>
              </p:ext>
            </p:extLst>
          </p:nvPr>
        </p:nvGraphicFramePr>
        <p:xfrm>
          <a:off x="183600" y="835200"/>
          <a:ext cx="5126909" cy="4452255"/>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endParaRPr lang="en-GB" sz="1000" dirty="0"/>
          </a:p>
        </p:txBody>
      </p:sp>
      <p:graphicFrame>
        <p:nvGraphicFramePr>
          <p:cNvPr id="9" name="Table 8"/>
          <p:cNvGraphicFramePr>
            <a:graphicFrameLocks noGrp="1"/>
          </p:cNvGraphicFramePr>
          <p:nvPr>
            <p:extLst>
              <p:ext uri="{D42A27DB-BD31-4B8C-83A1-F6EECF244321}">
                <p14:modId xmlns:p14="http://schemas.microsoft.com/office/powerpoint/2010/main" val="1470253461"/>
              </p:ext>
            </p:extLst>
          </p:nvPr>
        </p:nvGraphicFramePr>
        <p:xfrm>
          <a:off x="5350935" y="1049614"/>
          <a:ext cx="6282265" cy="2423432"/>
        </p:xfrm>
        <a:graphic>
          <a:graphicData uri="http://schemas.openxmlformats.org/drawingml/2006/table">
            <a:tbl>
              <a:tblPr firstRow="1" bandRow="1">
                <a:tableStyleId>{5940675A-B579-460E-94D1-54222C63F5DA}</a:tableStyleId>
              </a:tblPr>
              <a:tblGrid>
                <a:gridCol w="1572714">
                  <a:extLst>
                    <a:ext uri="{9D8B030D-6E8A-4147-A177-3AD203B41FA5}">
                      <a16:colId xmlns:a16="http://schemas.microsoft.com/office/drawing/2014/main" val="20000"/>
                    </a:ext>
                  </a:extLst>
                </a:gridCol>
                <a:gridCol w="975082">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Shouting and arguing that frightened you</a:t>
                      </a:r>
                    </a:p>
                  </a:txBody>
                  <a:tcPr marL="90000" marR="90000" marT="46800" marB="4680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Violence (hitting, punching, slapping)</a:t>
                      </a:r>
                    </a:p>
                  </a:txBody>
                  <a:tcPr marL="90000" marR="90000" marT="46800" marB="4680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Neither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78951411"/>
                  </a:ext>
                </a:extLst>
              </a:tr>
            </a:tbl>
          </a:graphicData>
        </a:graphic>
      </p:graphicFrame>
      <p:graphicFrame>
        <p:nvGraphicFramePr>
          <p:cNvPr id="11" name="Table 10">
            <a:extLst>
              <a:ext uri="{FF2B5EF4-FFF2-40B4-BE49-F238E27FC236}">
                <a16:creationId xmlns:a16="http://schemas.microsoft.com/office/drawing/2014/main" id="{737C898A-8B81-480C-AFE9-E31E69C9B1D9}"/>
              </a:ext>
            </a:extLst>
          </p:cNvPr>
          <p:cNvGraphicFramePr>
            <a:graphicFrameLocks noGrp="1"/>
          </p:cNvGraphicFramePr>
          <p:nvPr>
            <p:extLst>
              <p:ext uri="{D42A27DB-BD31-4B8C-83A1-F6EECF244321}">
                <p14:modId xmlns:p14="http://schemas.microsoft.com/office/powerpoint/2010/main" val="4028499487"/>
              </p:ext>
            </p:extLst>
          </p:nvPr>
        </p:nvGraphicFramePr>
        <p:xfrm>
          <a:off x="5350934" y="3530196"/>
          <a:ext cx="6282265" cy="2604152"/>
        </p:xfrm>
        <a:graphic>
          <a:graphicData uri="http://schemas.openxmlformats.org/drawingml/2006/table">
            <a:tbl>
              <a:tblPr firstRow="1" bandRow="1">
                <a:tableStyleId>{5940675A-B579-460E-94D1-54222C63F5DA}</a:tableStyleId>
              </a:tblPr>
              <a:tblGrid>
                <a:gridCol w="1418134">
                  <a:extLst>
                    <a:ext uri="{9D8B030D-6E8A-4147-A177-3AD203B41FA5}">
                      <a16:colId xmlns:a16="http://schemas.microsoft.com/office/drawing/2014/main" val="20000"/>
                    </a:ext>
                  </a:extLst>
                </a:gridCol>
                <a:gridCol w="643409">
                  <a:extLst>
                    <a:ext uri="{9D8B030D-6E8A-4147-A177-3AD203B41FA5}">
                      <a16:colId xmlns:a16="http://schemas.microsoft.com/office/drawing/2014/main" val="20001"/>
                    </a:ext>
                  </a:extLst>
                </a:gridCol>
                <a:gridCol w="776043">
                  <a:extLst>
                    <a:ext uri="{9D8B030D-6E8A-4147-A177-3AD203B41FA5}">
                      <a16:colId xmlns:a16="http://schemas.microsoft.com/office/drawing/2014/main" val="20002"/>
                    </a:ext>
                  </a:extLst>
                </a:gridCol>
                <a:gridCol w="659620">
                  <a:extLst>
                    <a:ext uri="{9D8B030D-6E8A-4147-A177-3AD203B41FA5}">
                      <a16:colId xmlns:a16="http://schemas.microsoft.com/office/drawing/2014/main" val="20003"/>
                    </a:ext>
                  </a:extLst>
                </a:gridCol>
                <a:gridCol w="804030">
                  <a:extLst>
                    <a:ext uri="{9D8B030D-6E8A-4147-A177-3AD203B41FA5}">
                      <a16:colId xmlns:a16="http://schemas.microsoft.com/office/drawing/2014/main" val="20004"/>
                    </a:ext>
                  </a:extLst>
                </a:gridCol>
                <a:gridCol w="746077">
                  <a:extLst>
                    <a:ext uri="{9D8B030D-6E8A-4147-A177-3AD203B41FA5}">
                      <a16:colId xmlns:a16="http://schemas.microsoft.com/office/drawing/2014/main" val="20005"/>
                    </a:ext>
                  </a:extLst>
                </a:gridCol>
                <a:gridCol w="617476">
                  <a:extLst>
                    <a:ext uri="{9D8B030D-6E8A-4147-A177-3AD203B41FA5}">
                      <a16:colId xmlns:a16="http://schemas.microsoft.com/office/drawing/2014/main" val="20006"/>
                    </a:ext>
                  </a:extLst>
                </a:gridCol>
                <a:gridCol w="617476">
                  <a:extLst>
                    <a:ext uri="{9D8B030D-6E8A-4147-A177-3AD203B41FA5}">
                      <a16:colId xmlns:a16="http://schemas.microsoft.com/office/drawing/2014/main" val="297256176"/>
                    </a:ext>
                  </a:extLst>
                </a:gridCol>
              </a:tblGrid>
              <a:tr h="52649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Eng 2</a:t>
                      </a:r>
                      <a:r>
                        <a:rPr lang="en-GB" sz="1200" b="1" baseline="30000" dirty="0">
                          <a:solidFill>
                            <a:schemeClr val="tx1">
                              <a:lumMod val="75000"/>
                              <a:lumOff val="25000"/>
                            </a:schemeClr>
                          </a:solidFill>
                          <a:latin typeface="+mn-lt"/>
                        </a:rPr>
                        <a:t>nd</a:t>
                      </a:r>
                      <a:r>
                        <a:rPr lang="en-GB" sz="1200" b="1" dirty="0">
                          <a:solidFill>
                            <a:schemeClr val="tx1">
                              <a:lumMod val="75000"/>
                              <a:lumOff val="25000"/>
                            </a:schemeClr>
                          </a:solidFill>
                          <a:latin typeface="+mn-lt"/>
                        </a:rPr>
                        <a:t> Lang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latin typeface="+mn-lt"/>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Shouting and arguing that frightened you</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Violence (hitting, punching, slapping)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Neither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23739854"/>
                  </a:ext>
                </a:extLst>
              </a:tr>
            </a:tbl>
          </a:graphicData>
        </a:graphic>
      </p:graphicFrame>
    </p:spTree>
    <p:extLst>
      <p:ext uri="{BB962C8B-B14F-4D97-AF65-F5344CB8AC3E}">
        <p14:creationId xmlns:p14="http://schemas.microsoft.com/office/powerpoint/2010/main" val="133326009"/>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56400" cy="900000"/>
          </a:xfrm>
        </p:spPr>
        <p:txBody>
          <a:bodyPr vert="horz" lIns="91440" tIns="45720" rIns="91440" bIns="45720" rtlCol="0" anchor="t" anchorCtr="0">
            <a:normAutofit/>
          </a:bodyPr>
          <a:lstStyle/>
          <a:p>
            <a:r>
              <a:rPr lang="en-GB" sz="1600" dirty="0"/>
              <a:t>If something goes wrong half (51%) say they will learn from it for next time. However, 71% will get upset and feel bad for ages at least sometimes (the same as last year).</a:t>
            </a:r>
          </a:p>
        </p:txBody>
      </p:sp>
      <p:graphicFrame>
        <p:nvGraphicFramePr>
          <p:cNvPr id="10" name="Chart 9"/>
          <p:cNvGraphicFramePr/>
          <p:nvPr>
            <p:extLst>
              <p:ext uri="{D42A27DB-BD31-4B8C-83A1-F6EECF244321}">
                <p14:modId xmlns:p14="http://schemas.microsoft.com/office/powerpoint/2010/main" val="301053661"/>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0000"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something goes wrong...</a:t>
            </a:r>
          </a:p>
          <a:p>
            <a:r>
              <a:rPr lang="en-GB" sz="1000" i="1" dirty="0">
                <a:solidFill>
                  <a:srgbClr val="002060"/>
                </a:solidFill>
                <a:latin typeface="Calibri" panose="020F0502020204030204" pitchFamily="34" charset="0"/>
              </a:rPr>
              <a:t>Base: All valid respondents, n=1,057</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spTree>
    <p:extLst>
      <p:ext uri="{BB962C8B-B14F-4D97-AF65-F5344CB8AC3E}">
        <p14:creationId xmlns:p14="http://schemas.microsoft.com/office/powerpoint/2010/main" val="314253002"/>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450179" cy="900000"/>
          </a:xfrm>
        </p:spPr>
        <p:txBody>
          <a:bodyPr vert="horz" lIns="91440" tIns="45720" rIns="91440" bIns="45720" rtlCol="0" anchor="t">
            <a:noAutofit/>
          </a:bodyPr>
          <a:lstStyle/>
          <a:p>
            <a:r>
              <a:rPr lang="en-GB" sz="1600" dirty="0"/>
              <a:t>Boys are more likely to respond positively if something goes wrong than girls. The LGBTQ and girls cohorts are the most likely to usually or always get upset and feel bad for ages than any other group (both 54% and 44% respectively). </a:t>
            </a:r>
            <a:br>
              <a:rPr lang="en-GB" sz="1600" dirty="0">
                <a:highlight>
                  <a:srgbClr val="FFFF00"/>
                </a:highlight>
              </a:rPr>
            </a:br>
            <a:r>
              <a:rPr lang="en-GB" sz="1600" dirty="0"/>
              <a:t> </a:t>
            </a:r>
          </a:p>
        </p:txBody>
      </p:sp>
      <p:sp>
        <p:nvSpPr>
          <p:cNvPr id="3" name="TextBox 2"/>
          <p:cNvSpPr txBox="1"/>
          <p:nvPr/>
        </p:nvSpPr>
        <p:spPr>
          <a:xfrm>
            <a:off x="180000" y="5861576"/>
            <a:ext cx="11446578"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10" name="Table 9"/>
          <p:cNvGraphicFramePr>
            <a:graphicFrameLocks noGrp="1"/>
          </p:cNvGraphicFramePr>
          <p:nvPr>
            <p:extLst>
              <p:ext uri="{D42A27DB-BD31-4B8C-83A1-F6EECF244321}">
                <p14:modId xmlns:p14="http://schemas.microsoft.com/office/powerpoint/2010/main" val="2507873888"/>
              </p:ext>
            </p:extLst>
          </p:nvPr>
        </p:nvGraphicFramePr>
        <p:xfrm>
          <a:off x="180000" y="1203364"/>
          <a:ext cx="11446584" cy="2129160"/>
        </p:xfrm>
        <a:graphic>
          <a:graphicData uri="http://schemas.openxmlformats.org/drawingml/2006/table">
            <a:tbl>
              <a:tblPr firstRow="1" bandRow="1">
                <a:tableStyleId>{5940675A-B579-460E-94D1-54222C63F5DA}</a:tableStyleId>
              </a:tblPr>
              <a:tblGrid>
                <a:gridCol w="3028200">
                  <a:extLst>
                    <a:ext uri="{9D8B030D-6E8A-4147-A177-3AD203B41FA5}">
                      <a16:colId xmlns:a16="http://schemas.microsoft.com/office/drawing/2014/main" val="20000"/>
                    </a:ext>
                  </a:extLst>
                </a:gridCol>
                <a:gridCol w="439908">
                  <a:extLst>
                    <a:ext uri="{9D8B030D-6E8A-4147-A177-3AD203B41FA5}">
                      <a16:colId xmlns:a16="http://schemas.microsoft.com/office/drawing/2014/main" val="20001"/>
                    </a:ext>
                  </a:extLst>
                </a:gridCol>
                <a:gridCol w="1329746">
                  <a:extLst>
                    <a:ext uri="{9D8B030D-6E8A-4147-A177-3AD203B41FA5}">
                      <a16:colId xmlns:a16="http://schemas.microsoft.com/office/drawing/2014/main" val="20002"/>
                    </a:ext>
                  </a:extLst>
                </a:gridCol>
                <a:gridCol w="1329746">
                  <a:extLst>
                    <a:ext uri="{9D8B030D-6E8A-4147-A177-3AD203B41FA5}">
                      <a16:colId xmlns:a16="http://schemas.microsoft.com/office/drawing/2014/main" val="20003"/>
                    </a:ext>
                  </a:extLst>
                </a:gridCol>
                <a:gridCol w="1329746">
                  <a:extLst>
                    <a:ext uri="{9D8B030D-6E8A-4147-A177-3AD203B41FA5}">
                      <a16:colId xmlns:a16="http://schemas.microsoft.com/office/drawing/2014/main" val="20004"/>
                    </a:ext>
                  </a:extLst>
                </a:gridCol>
                <a:gridCol w="1329746">
                  <a:extLst>
                    <a:ext uri="{9D8B030D-6E8A-4147-A177-3AD203B41FA5}">
                      <a16:colId xmlns:a16="http://schemas.microsoft.com/office/drawing/2014/main" val="20005"/>
                    </a:ext>
                  </a:extLst>
                </a:gridCol>
                <a:gridCol w="1329746">
                  <a:extLst>
                    <a:ext uri="{9D8B030D-6E8A-4147-A177-3AD203B41FA5}">
                      <a16:colId xmlns:a16="http://schemas.microsoft.com/office/drawing/2014/main" val="20006"/>
                    </a:ext>
                  </a:extLst>
                </a:gridCol>
                <a:gridCol w="1329746">
                  <a:extLst>
                    <a:ext uri="{9D8B030D-6E8A-4147-A177-3AD203B41FA5}">
                      <a16:colId xmlns:a16="http://schemas.microsoft.com/office/drawing/2014/main" val="20007"/>
                    </a:ext>
                  </a:extLst>
                </a:gridCol>
              </a:tblGrid>
              <a:tr h="176437">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694">
                <a:tc gridSpan="2">
                  <a:txBody>
                    <a:bodyPr/>
                    <a:lstStyle/>
                    <a:p>
                      <a:pPr algn="l"/>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314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learn from it for next time</a:t>
                      </a:r>
                      <a:endParaRPr lang="en-GB" sz="1100" dirty="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sym typeface="Wingdings" panose="05000000000000000000" pitchFamily="2" charset="2"/>
                        </a:rPr>
                        <a:t></a:t>
                      </a:r>
                      <a:endParaRPr lang="en-GB" sz="20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3143">
                <a:tc>
                  <a:txBody>
                    <a:bodyPr/>
                    <a:lstStyle/>
                    <a:p>
                      <a:r>
                        <a:rPr lang="en-GB" sz="1100" dirty="0">
                          <a:solidFill>
                            <a:schemeClr val="tx1">
                              <a:lumMod val="75000"/>
                              <a:lumOff val="25000"/>
                            </a:schemeClr>
                          </a:solidFill>
                        </a:rPr>
                        <a:t>I’m calm and can carry 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sym typeface="Wingdings" panose="05000000000000000000" pitchFamily="2" charset="2"/>
                        </a:rPr>
                        <a:t></a:t>
                      </a:r>
                      <a:endParaRPr lang="en-GB" sz="20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3143">
                <a:tc>
                  <a:txBody>
                    <a:bodyPr/>
                    <a:lstStyle/>
                    <a:p>
                      <a:r>
                        <a:rPr lang="en-GB" sz="1100" dirty="0">
                          <a:solidFill>
                            <a:schemeClr val="tx1">
                              <a:lumMod val="75000"/>
                              <a:lumOff val="25000"/>
                            </a:schemeClr>
                          </a:solidFill>
                        </a:rPr>
                        <a:t>I might feel a bit</a:t>
                      </a:r>
                      <a:r>
                        <a:rPr lang="en-GB" sz="1100" baseline="0" dirty="0">
                          <a:solidFill>
                            <a:schemeClr val="tx1">
                              <a:lumMod val="75000"/>
                              <a:lumOff val="25000"/>
                            </a:schemeClr>
                          </a:solidFill>
                        </a:rPr>
                        <a:t> bad but soon forget about it</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dirty="0">
                          <a:solidFill>
                            <a:schemeClr val="tx1"/>
                          </a:solidFill>
                          <a:latin typeface="+mn-lt"/>
                          <a:ea typeface="+mn-ea"/>
                          <a:cs typeface="+mn-cs"/>
                          <a:sym typeface="Wingdings 2" panose="05020102010507070707" pitchFamily="18" charset="2"/>
                        </a:rPr>
                        <a:t></a:t>
                      </a:r>
                      <a:endParaRPr lang="en-GB" sz="2000" kern="1200" dirty="0">
                        <a:solidFill>
                          <a:schemeClr val="tx1"/>
                        </a:solidFill>
                        <a:latin typeface="+mn-lt"/>
                        <a:ea typeface="+mn-ea"/>
                        <a:cs typeface="+mn-cs"/>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3143">
                <a:tc>
                  <a:txBody>
                    <a:bodyPr/>
                    <a:lstStyle/>
                    <a:p>
                      <a:r>
                        <a:rPr lang="en-GB" sz="1100" dirty="0">
                          <a:solidFill>
                            <a:schemeClr val="tx1">
                              <a:lumMod val="75000"/>
                              <a:lumOff val="25000"/>
                            </a:schemeClr>
                          </a:solidFill>
                        </a:rPr>
                        <a:t>I get upset and feel bad for ages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ym typeface="Wingdings" panose="05000000000000000000" pitchFamily="2" charset="2"/>
                        </a:rPr>
                        <a:t></a:t>
                      </a:r>
                      <a:endParaRPr lang="en-GB" sz="2000" dirty="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extBox 10"/>
          <p:cNvSpPr txBox="1"/>
          <p:nvPr/>
        </p:nvSpPr>
        <p:spPr>
          <a:xfrm>
            <a:off x="180000" y="6522516"/>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something goes wrong...?</a:t>
            </a:r>
          </a:p>
        </p:txBody>
      </p:sp>
      <p:graphicFrame>
        <p:nvGraphicFramePr>
          <p:cNvPr id="7" name="Table 6">
            <a:extLst>
              <a:ext uri="{FF2B5EF4-FFF2-40B4-BE49-F238E27FC236}">
                <a16:creationId xmlns:a16="http://schemas.microsoft.com/office/drawing/2014/main" id="{FF5B261C-0ADE-463F-AC26-C371984257C2}"/>
              </a:ext>
            </a:extLst>
          </p:cNvPr>
          <p:cNvGraphicFramePr>
            <a:graphicFrameLocks noGrp="1"/>
          </p:cNvGraphicFramePr>
          <p:nvPr>
            <p:extLst>
              <p:ext uri="{D42A27DB-BD31-4B8C-83A1-F6EECF244321}">
                <p14:modId xmlns:p14="http://schemas.microsoft.com/office/powerpoint/2010/main" val="949412987"/>
              </p:ext>
            </p:extLst>
          </p:nvPr>
        </p:nvGraphicFramePr>
        <p:xfrm>
          <a:off x="186622" y="3437533"/>
          <a:ext cx="11446580" cy="2294640"/>
        </p:xfrm>
        <a:graphic>
          <a:graphicData uri="http://schemas.openxmlformats.org/drawingml/2006/table">
            <a:tbl>
              <a:tblPr firstRow="1" bandRow="1">
                <a:tableStyleId>{5940675A-B579-460E-94D1-54222C63F5DA}</a:tableStyleId>
              </a:tblPr>
              <a:tblGrid>
                <a:gridCol w="3042961">
                  <a:extLst>
                    <a:ext uri="{9D8B030D-6E8A-4147-A177-3AD203B41FA5}">
                      <a16:colId xmlns:a16="http://schemas.microsoft.com/office/drawing/2014/main" val="20000"/>
                    </a:ext>
                  </a:extLst>
                </a:gridCol>
                <a:gridCol w="447472">
                  <a:extLst>
                    <a:ext uri="{9D8B030D-6E8A-4147-A177-3AD203B41FA5}">
                      <a16:colId xmlns:a16="http://schemas.microsoft.com/office/drawing/2014/main" val="20001"/>
                    </a:ext>
                  </a:extLst>
                </a:gridCol>
                <a:gridCol w="1293779">
                  <a:extLst>
                    <a:ext uri="{9D8B030D-6E8A-4147-A177-3AD203B41FA5}">
                      <a16:colId xmlns:a16="http://schemas.microsoft.com/office/drawing/2014/main" val="20002"/>
                    </a:ext>
                  </a:extLst>
                </a:gridCol>
                <a:gridCol w="1371600">
                  <a:extLst>
                    <a:ext uri="{9D8B030D-6E8A-4147-A177-3AD203B41FA5}">
                      <a16:colId xmlns:a16="http://schemas.microsoft.com/office/drawing/2014/main" val="20003"/>
                    </a:ext>
                  </a:extLst>
                </a:gridCol>
                <a:gridCol w="1313234">
                  <a:extLst>
                    <a:ext uri="{9D8B030D-6E8A-4147-A177-3AD203B41FA5}">
                      <a16:colId xmlns:a16="http://schemas.microsoft.com/office/drawing/2014/main" val="20004"/>
                    </a:ext>
                  </a:extLst>
                </a:gridCol>
                <a:gridCol w="1040860">
                  <a:extLst>
                    <a:ext uri="{9D8B030D-6E8A-4147-A177-3AD203B41FA5}">
                      <a16:colId xmlns:a16="http://schemas.microsoft.com/office/drawing/2014/main" val="20005"/>
                    </a:ext>
                  </a:extLst>
                </a:gridCol>
                <a:gridCol w="1184319">
                  <a:extLst>
                    <a:ext uri="{9D8B030D-6E8A-4147-A177-3AD203B41FA5}">
                      <a16:colId xmlns:a16="http://schemas.microsoft.com/office/drawing/2014/main" val="20006"/>
                    </a:ext>
                  </a:extLst>
                </a:gridCol>
                <a:gridCol w="848762">
                  <a:extLst>
                    <a:ext uri="{9D8B030D-6E8A-4147-A177-3AD203B41FA5}">
                      <a16:colId xmlns:a16="http://schemas.microsoft.com/office/drawing/2014/main" val="20007"/>
                    </a:ext>
                  </a:extLst>
                </a:gridCol>
                <a:gridCol w="903593">
                  <a:extLst>
                    <a:ext uri="{9D8B030D-6E8A-4147-A177-3AD203B41FA5}">
                      <a16:colId xmlns:a16="http://schemas.microsoft.com/office/drawing/2014/main" val="1249384680"/>
                    </a:ext>
                  </a:extLst>
                </a:gridCol>
              </a:tblGrid>
              <a:tr h="21867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2022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05895">
                <a:tc gridSpan="2">
                  <a:txBody>
                    <a:bodyPr/>
                    <a:lstStyle/>
                    <a:p>
                      <a:pPr algn="l"/>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208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I learn from it for next time</a:t>
                      </a:r>
                      <a:endParaRPr lang="en-GB" sz="1100" dirty="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sym typeface="Wingdings" panose="05000000000000000000" pitchFamily="2" charset="2"/>
                        </a:rPr>
                        <a:t></a:t>
                      </a:r>
                      <a:endParaRPr lang="en-GB" sz="20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2086">
                <a:tc>
                  <a:txBody>
                    <a:bodyPr/>
                    <a:lstStyle/>
                    <a:p>
                      <a:r>
                        <a:rPr lang="en-GB" sz="1100" dirty="0">
                          <a:solidFill>
                            <a:schemeClr val="tx1">
                              <a:lumMod val="75000"/>
                              <a:lumOff val="25000"/>
                            </a:schemeClr>
                          </a:solidFill>
                        </a:rPr>
                        <a:t>I’m calm and can carry 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olidFill>
                            <a:schemeClr val="tx1">
                              <a:lumMod val="75000"/>
                              <a:lumOff val="25000"/>
                            </a:schemeClr>
                          </a:solidFill>
                          <a:sym typeface="Wingdings" panose="05000000000000000000" pitchFamily="2" charset="2"/>
                        </a:rPr>
                        <a:t></a:t>
                      </a:r>
                      <a:endParaRPr lang="en-GB" sz="20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2086">
                <a:tc>
                  <a:txBody>
                    <a:bodyPr/>
                    <a:lstStyle/>
                    <a:p>
                      <a:r>
                        <a:rPr lang="en-GB" sz="1100" dirty="0">
                          <a:solidFill>
                            <a:schemeClr val="tx1">
                              <a:lumMod val="75000"/>
                              <a:lumOff val="25000"/>
                            </a:schemeClr>
                          </a:solidFill>
                        </a:rPr>
                        <a:t>I might feel a bit</a:t>
                      </a:r>
                      <a:r>
                        <a:rPr lang="en-GB" sz="1100" baseline="0" dirty="0">
                          <a:solidFill>
                            <a:schemeClr val="tx1">
                              <a:lumMod val="75000"/>
                              <a:lumOff val="25000"/>
                            </a:schemeClr>
                          </a:solidFill>
                        </a:rPr>
                        <a:t> bad but soon forget about it</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kern="1200" dirty="0">
                          <a:solidFill>
                            <a:schemeClr val="tx1"/>
                          </a:solidFill>
                          <a:latin typeface="+mn-lt"/>
                          <a:ea typeface="+mn-ea"/>
                          <a:cs typeface="+mn-cs"/>
                          <a:sym typeface="Wingdings 2" panose="05020102010507070707" pitchFamily="18" charset="2"/>
                        </a:rPr>
                        <a:t></a:t>
                      </a:r>
                      <a:endParaRPr lang="en-GB" sz="2000" kern="1200" dirty="0">
                        <a:solidFill>
                          <a:schemeClr val="tx1"/>
                        </a:solidFill>
                        <a:latin typeface="+mn-lt"/>
                        <a:ea typeface="+mn-ea"/>
                        <a:cs typeface="+mn-cs"/>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2086">
                <a:tc>
                  <a:txBody>
                    <a:bodyPr/>
                    <a:lstStyle/>
                    <a:p>
                      <a:r>
                        <a:rPr lang="en-GB" sz="1100" dirty="0">
                          <a:solidFill>
                            <a:schemeClr val="tx1">
                              <a:lumMod val="75000"/>
                              <a:lumOff val="25000"/>
                            </a:schemeClr>
                          </a:solidFill>
                        </a:rPr>
                        <a:t>I get upset and feel bad for ages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000" dirty="0">
                          <a:sym typeface="Wingdings" panose="05000000000000000000" pitchFamily="2" charset="2"/>
                        </a:rPr>
                        <a:t></a:t>
                      </a:r>
                      <a:endParaRPr lang="en-GB" sz="2000" dirty="0"/>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532123680"/>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made changes to your appearance (the way you look) recently?</a:t>
            </a:r>
          </a:p>
          <a:p>
            <a:r>
              <a:rPr lang="en-GB" sz="1000" i="1" dirty="0">
                <a:solidFill>
                  <a:srgbClr val="002060"/>
                </a:solidFill>
                <a:latin typeface="Calibri" panose="020F0502020204030204" pitchFamily="34" charset="0"/>
              </a:rPr>
              <a:t>Changed for 2022, n=834, 2023 n=1,057</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600" y="101297"/>
            <a:ext cx="11633160" cy="900000"/>
          </a:xfrm>
        </p:spPr>
        <p:txBody>
          <a:bodyPr anchor="t" anchorCtr="0">
            <a:normAutofit/>
          </a:bodyPr>
          <a:lstStyle/>
          <a:p>
            <a:r>
              <a:rPr lang="en-GB" sz="1600" dirty="0"/>
              <a:t>50% of pupils say they have made changes to their appearance recently, girls are more likely than any other cohort to do so (64%), closely followed by LGBTQ (63%).</a:t>
            </a:r>
          </a:p>
        </p:txBody>
      </p:sp>
      <p:graphicFrame>
        <p:nvGraphicFramePr>
          <p:cNvPr id="10" name="Chart 9"/>
          <p:cNvGraphicFramePr/>
          <p:nvPr>
            <p:extLst>
              <p:ext uri="{D42A27DB-BD31-4B8C-83A1-F6EECF244321}">
                <p14:modId xmlns:p14="http://schemas.microsoft.com/office/powerpoint/2010/main" val="3289780049"/>
              </p:ext>
            </p:extLst>
          </p:nvPr>
        </p:nvGraphicFramePr>
        <p:xfrm>
          <a:off x="-314239" y="835200"/>
          <a:ext cx="4830852" cy="4444723"/>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1894119538"/>
              </p:ext>
            </p:extLst>
          </p:nvPr>
        </p:nvGraphicFramePr>
        <p:xfrm>
          <a:off x="5187143" y="1447568"/>
          <a:ext cx="6919479" cy="1501752"/>
        </p:xfrm>
        <a:graphic>
          <a:graphicData uri="http://schemas.openxmlformats.org/drawingml/2006/table">
            <a:tbl>
              <a:tblPr firstRow="1" bandRow="1">
                <a:tableStyleId>{5940675A-B579-460E-94D1-54222C63F5DA}</a:tableStyleId>
              </a:tblPr>
              <a:tblGrid>
                <a:gridCol w="1795182">
                  <a:extLst>
                    <a:ext uri="{9D8B030D-6E8A-4147-A177-3AD203B41FA5}">
                      <a16:colId xmlns:a16="http://schemas.microsoft.com/office/drawing/2014/main" val="20000"/>
                    </a:ext>
                  </a:extLst>
                </a:gridCol>
                <a:gridCol w="1011038">
                  <a:extLst>
                    <a:ext uri="{9D8B030D-6E8A-4147-A177-3AD203B41FA5}">
                      <a16:colId xmlns:a16="http://schemas.microsoft.com/office/drawing/2014/main" val="20001"/>
                    </a:ext>
                  </a:extLst>
                </a:gridCol>
                <a:gridCol w="782127">
                  <a:extLst>
                    <a:ext uri="{9D8B030D-6E8A-4147-A177-3AD203B41FA5}">
                      <a16:colId xmlns:a16="http://schemas.microsoft.com/office/drawing/2014/main" val="20002"/>
                    </a:ext>
                  </a:extLst>
                </a:gridCol>
                <a:gridCol w="832783">
                  <a:extLst>
                    <a:ext uri="{9D8B030D-6E8A-4147-A177-3AD203B41FA5}">
                      <a16:colId xmlns:a16="http://schemas.microsoft.com/office/drawing/2014/main" val="20003"/>
                    </a:ext>
                  </a:extLst>
                </a:gridCol>
                <a:gridCol w="832783">
                  <a:extLst>
                    <a:ext uri="{9D8B030D-6E8A-4147-A177-3AD203B41FA5}">
                      <a16:colId xmlns:a16="http://schemas.microsoft.com/office/drawing/2014/main" val="20004"/>
                    </a:ext>
                  </a:extLst>
                </a:gridCol>
                <a:gridCol w="832783">
                  <a:extLst>
                    <a:ext uri="{9D8B030D-6E8A-4147-A177-3AD203B41FA5}">
                      <a16:colId xmlns:a16="http://schemas.microsoft.com/office/drawing/2014/main" val="20005"/>
                    </a:ext>
                  </a:extLst>
                </a:gridCol>
                <a:gridCol w="832783">
                  <a:extLst>
                    <a:ext uri="{9D8B030D-6E8A-4147-A177-3AD203B41FA5}">
                      <a16:colId xmlns:a16="http://schemas.microsoft.com/office/drawing/2014/main" val="20006"/>
                    </a:ext>
                  </a:extLst>
                </a:gridCol>
              </a:tblGrid>
              <a:tr h="3786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7904">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215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640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Table 10">
            <a:extLst>
              <a:ext uri="{FF2B5EF4-FFF2-40B4-BE49-F238E27FC236}">
                <a16:creationId xmlns:a16="http://schemas.microsoft.com/office/drawing/2014/main" id="{F496BDEA-E595-433E-8BC0-EE8931461633}"/>
              </a:ext>
            </a:extLst>
          </p:cNvPr>
          <p:cNvGraphicFramePr>
            <a:graphicFrameLocks noGrp="1"/>
          </p:cNvGraphicFramePr>
          <p:nvPr>
            <p:extLst>
              <p:ext uri="{D42A27DB-BD31-4B8C-83A1-F6EECF244321}">
                <p14:modId xmlns:p14="http://schemas.microsoft.com/office/powerpoint/2010/main" val="189369426"/>
              </p:ext>
            </p:extLst>
          </p:nvPr>
        </p:nvGraphicFramePr>
        <p:xfrm>
          <a:off x="5187143" y="3565783"/>
          <a:ext cx="6919480" cy="1723257"/>
        </p:xfrm>
        <a:graphic>
          <a:graphicData uri="http://schemas.openxmlformats.org/drawingml/2006/table">
            <a:tbl>
              <a:tblPr firstRow="1" bandRow="1">
                <a:tableStyleId>{5940675A-B579-460E-94D1-54222C63F5DA}</a:tableStyleId>
              </a:tblPr>
              <a:tblGrid>
                <a:gridCol w="1768134">
                  <a:extLst>
                    <a:ext uri="{9D8B030D-6E8A-4147-A177-3AD203B41FA5}">
                      <a16:colId xmlns:a16="http://schemas.microsoft.com/office/drawing/2014/main" val="20000"/>
                    </a:ext>
                  </a:extLst>
                </a:gridCol>
                <a:gridCol w="632297">
                  <a:extLst>
                    <a:ext uri="{9D8B030D-6E8A-4147-A177-3AD203B41FA5}">
                      <a16:colId xmlns:a16="http://schemas.microsoft.com/office/drawing/2014/main" val="20001"/>
                    </a:ext>
                  </a:extLst>
                </a:gridCol>
                <a:gridCol w="802439">
                  <a:extLst>
                    <a:ext uri="{9D8B030D-6E8A-4147-A177-3AD203B41FA5}">
                      <a16:colId xmlns:a16="http://schemas.microsoft.com/office/drawing/2014/main" val="20002"/>
                    </a:ext>
                  </a:extLst>
                </a:gridCol>
                <a:gridCol w="743322">
                  <a:extLst>
                    <a:ext uri="{9D8B030D-6E8A-4147-A177-3AD203B41FA5}">
                      <a16:colId xmlns:a16="http://schemas.microsoft.com/office/drawing/2014/main" val="20003"/>
                    </a:ext>
                  </a:extLst>
                </a:gridCol>
                <a:gridCol w="743322">
                  <a:extLst>
                    <a:ext uri="{9D8B030D-6E8A-4147-A177-3AD203B41FA5}">
                      <a16:colId xmlns:a16="http://schemas.microsoft.com/office/drawing/2014/main" val="20004"/>
                    </a:ext>
                  </a:extLst>
                </a:gridCol>
                <a:gridCol w="743322">
                  <a:extLst>
                    <a:ext uri="{9D8B030D-6E8A-4147-A177-3AD203B41FA5}">
                      <a16:colId xmlns:a16="http://schemas.microsoft.com/office/drawing/2014/main" val="20005"/>
                    </a:ext>
                  </a:extLst>
                </a:gridCol>
                <a:gridCol w="743322">
                  <a:extLst>
                    <a:ext uri="{9D8B030D-6E8A-4147-A177-3AD203B41FA5}">
                      <a16:colId xmlns:a16="http://schemas.microsoft.com/office/drawing/2014/main" val="20006"/>
                    </a:ext>
                  </a:extLst>
                </a:gridCol>
                <a:gridCol w="743322">
                  <a:extLst>
                    <a:ext uri="{9D8B030D-6E8A-4147-A177-3AD203B41FA5}">
                      <a16:colId xmlns:a16="http://schemas.microsoft.com/office/drawing/2014/main" val="4260627917"/>
                    </a:ext>
                  </a:extLst>
                </a:gridCol>
              </a:tblGrid>
              <a:tr h="3786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7904">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753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4704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2682610897"/>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575120" cy="900000"/>
          </a:xfrm>
        </p:spPr>
        <p:txBody>
          <a:bodyPr vert="horz" lIns="91440" tIns="45720" rIns="91440" bIns="45720" rtlCol="0" anchor="t" anchorCtr="0">
            <a:normAutofit/>
          </a:bodyPr>
          <a:lstStyle/>
          <a:p>
            <a:r>
              <a:rPr lang="en-GB" sz="1600" dirty="0"/>
              <a:t>Pupils mostly choose to persevere when they don’t succeed. In most cases, 57% will have a ‘another go’ and 51% will keep trying until they succeed. </a:t>
            </a:r>
          </a:p>
        </p:txBody>
      </p:sp>
      <p:graphicFrame>
        <p:nvGraphicFramePr>
          <p:cNvPr id="10" name="Chart 9"/>
          <p:cNvGraphicFramePr/>
          <p:nvPr>
            <p:extLst>
              <p:ext uri="{D42A27DB-BD31-4B8C-83A1-F6EECF244321}">
                <p14:modId xmlns:p14="http://schemas.microsoft.com/office/powerpoint/2010/main" val="1029844102"/>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p>
          <a:p>
            <a:r>
              <a:rPr lang="en-GB" sz="1000" i="1" dirty="0">
                <a:solidFill>
                  <a:srgbClr val="002060"/>
                </a:solidFill>
                <a:latin typeface="Calibri" panose="020F0502020204030204" pitchFamily="34" charset="0"/>
              </a:rPr>
              <a:t>Base: All valid respondents, n=1,057</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spTree>
    <p:extLst>
      <p:ext uri="{BB962C8B-B14F-4D97-AF65-F5344CB8AC3E}">
        <p14:creationId xmlns:p14="http://schemas.microsoft.com/office/powerpoint/2010/main" val="3832574623"/>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575120" cy="900000"/>
          </a:xfrm>
        </p:spPr>
        <p:txBody>
          <a:bodyPr vert="horz" lIns="91440" tIns="45720" rIns="91440" bIns="45720" rtlCol="0" anchor="t" anchorCtr="0">
            <a:normAutofit/>
          </a:bodyPr>
          <a:lstStyle/>
          <a:p>
            <a:r>
              <a:rPr lang="en-GB" sz="1600" dirty="0"/>
              <a:t>Pupils are more likely to say that they ‘just accept that I can’t do it’ and ‘I blame someone else’ than the last few years. Blaming someone else is the highest it has been to date. </a:t>
            </a:r>
          </a:p>
        </p:txBody>
      </p:sp>
      <p:graphicFrame>
        <p:nvGraphicFramePr>
          <p:cNvPr id="10" name="Chart 9"/>
          <p:cNvGraphicFramePr/>
          <p:nvPr>
            <p:extLst>
              <p:ext uri="{D42A27DB-BD31-4B8C-83A1-F6EECF244321}">
                <p14:modId xmlns:p14="http://schemas.microsoft.com/office/powerpoint/2010/main" val="504172076"/>
              </p:ext>
            </p:extLst>
          </p:nvPr>
        </p:nvGraphicFramePr>
        <p:xfrm>
          <a:off x="183019" y="835200"/>
          <a:ext cx="11367909" cy="5200694"/>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p>
          <a:p>
            <a:r>
              <a:rPr lang="en-GB" sz="1000" i="1" dirty="0">
                <a:solidFill>
                  <a:srgbClr val="002060"/>
                </a:solidFill>
                <a:latin typeface="Calibri" panose="020F0502020204030204" pitchFamily="34" charset="0"/>
              </a:rPr>
              <a:t>Base: All valid respondents, 2021 n=429, 2022 n=834, 2023 n=1,057</a:t>
            </a:r>
          </a:p>
        </p:txBody>
      </p:sp>
      <p:sp>
        <p:nvSpPr>
          <p:cNvPr id="6" name="Rectangle 5"/>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spTree>
    <p:extLst>
      <p:ext uri="{BB962C8B-B14F-4D97-AF65-F5344CB8AC3E}">
        <p14:creationId xmlns:p14="http://schemas.microsoft.com/office/powerpoint/2010/main" val="100139468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(7) - CYPP key indicators</a:t>
            </a:r>
          </a:p>
        </p:txBody>
      </p:sp>
      <p:sp>
        <p:nvSpPr>
          <p:cNvPr id="3" name="Content Placeholder 2"/>
          <p:cNvSpPr>
            <a:spLocks noGrp="1"/>
          </p:cNvSpPr>
          <p:nvPr>
            <p:ph idx="1"/>
          </p:nvPr>
        </p:nvSpPr>
        <p:spPr>
          <a:xfrm>
            <a:off x="4488025" y="1381964"/>
            <a:ext cx="6121611" cy="1167805"/>
          </a:xfrm>
        </p:spPr>
        <p:txBody>
          <a:bodyPr>
            <a:noAutofit/>
          </a:bodyPr>
          <a:lstStyle/>
          <a:p>
            <a:pPr marL="0" indent="0">
              <a:lnSpc>
                <a:spcPct val="100000"/>
              </a:lnSpc>
              <a:spcBef>
                <a:spcPts val="600"/>
              </a:spcBef>
              <a:spcAft>
                <a:spcPts val="600"/>
              </a:spcAft>
              <a:buNone/>
            </a:pPr>
            <a:r>
              <a:rPr lang="en-GB" sz="1600" i="1" dirty="0"/>
              <a:t>CYPP-10: </a:t>
            </a:r>
            <a:r>
              <a:rPr lang="en-GB" sz="1600" b="1" dirty="0"/>
              <a:t>Have you ever taken any drugs to get high? </a:t>
            </a:r>
          </a:p>
          <a:p>
            <a:pPr marL="0" indent="0">
              <a:lnSpc>
                <a:spcPct val="100000"/>
              </a:lnSpc>
              <a:spcBef>
                <a:spcPts val="600"/>
              </a:spcBef>
              <a:spcAft>
                <a:spcPts val="600"/>
              </a:spcAft>
              <a:buNone/>
            </a:pPr>
            <a:r>
              <a:rPr lang="en-GB" sz="1400" dirty="0">
                <a:solidFill>
                  <a:srgbClr val="404040"/>
                </a:solidFill>
              </a:rPr>
              <a:t>6% of pupils have taken drugs. 11% of all pupils that have ever taken drugs to get high are Year 10s (see slide 151 for more details).</a:t>
            </a:r>
          </a:p>
          <a:p>
            <a:pPr>
              <a:lnSpc>
                <a:spcPct val="100000"/>
              </a:lnSpc>
              <a:spcBef>
                <a:spcPts val="600"/>
              </a:spcBef>
              <a:spcAft>
                <a:spcPts val="600"/>
              </a:spcAft>
            </a:pPr>
            <a:endParaRPr lang="en-GB" sz="1600" dirty="0">
              <a:solidFill>
                <a:srgbClr val="404040"/>
              </a:solidFill>
            </a:endParaRPr>
          </a:p>
          <a:p>
            <a:pPr>
              <a:lnSpc>
                <a:spcPct val="100000"/>
              </a:lnSpc>
              <a:spcBef>
                <a:spcPts val="600"/>
              </a:spcBef>
              <a:spcAft>
                <a:spcPts val="600"/>
              </a:spcAft>
            </a:pPr>
            <a:endParaRPr lang="en-GB" sz="1400" dirty="0">
              <a:solidFill>
                <a:srgbClr val="404040"/>
              </a:solidFill>
            </a:endParaRPr>
          </a:p>
        </p:txBody>
      </p:sp>
      <p:sp>
        <p:nvSpPr>
          <p:cNvPr id="7" name="TextBox 6"/>
          <p:cNvSpPr txBox="1"/>
          <p:nvPr/>
        </p:nvSpPr>
        <p:spPr>
          <a:xfrm>
            <a:off x="183600" y="652228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2021 n=429, 2022 n=834, 2023 n=1,057.</a:t>
            </a:r>
          </a:p>
        </p:txBody>
      </p:sp>
      <p:graphicFrame>
        <p:nvGraphicFramePr>
          <p:cNvPr id="8" name="Chart 7">
            <a:extLst>
              <a:ext uri="{FF2B5EF4-FFF2-40B4-BE49-F238E27FC236}">
                <a16:creationId xmlns:a16="http://schemas.microsoft.com/office/drawing/2014/main" id="{F9B8B66E-E4BB-4285-8B3E-413D616F6C5A}"/>
              </a:ext>
            </a:extLst>
          </p:cNvPr>
          <p:cNvGraphicFramePr/>
          <p:nvPr>
            <p:extLst>
              <p:ext uri="{D42A27DB-BD31-4B8C-83A1-F6EECF244321}">
                <p14:modId xmlns:p14="http://schemas.microsoft.com/office/powerpoint/2010/main" val="3860231901"/>
              </p:ext>
            </p:extLst>
          </p:nvPr>
        </p:nvGraphicFramePr>
        <p:xfrm>
          <a:off x="453518" y="914595"/>
          <a:ext cx="3670074" cy="277872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9073017"/>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89838" y="89490"/>
            <a:ext cx="11637120" cy="900000"/>
          </a:xfrm>
        </p:spPr>
        <p:txBody>
          <a:bodyPr vert="horz" lIns="91440" tIns="45720" rIns="91440" bIns="45720" rtlCol="0" anchor="t">
            <a:noAutofit/>
          </a:bodyPr>
          <a:lstStyle/>
          <a:p>
            <a:r>
              <a:rPr lang="en-GB" sz="1600" dirty="0"/>
              <a:t>Years 8s are slightly more persistent than Year 10s, and boys are more likely to have another go or keep trying than girls. </a:t>
            </a:r>
            <a:br>
              <a:rPr lang="en-GB" sz="1600" dirty="0"/>
            </a:br>
            <a:r>
              <a:rPr lang="en-GB" sz="1600" dirty="0"/>
              <a:t> </a:t>
            </a:r>
          </a:p>
        </p:txBody>
      </p:sp>
      <p:sp>
        <p:nvSpPr>
          <p:cNvPr id="3" name="TextBox 2"/>
          <p:cNvSpPr txBox="1"/>
          <p:nvPr/>
        </p:nvSpPr>
        <p:spPr>
          <a:xfrm>
            <a:off x="183600" y="5778865"/>
            <a:ext cx="1144959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10" name="Table 9"/>
          <p:cNvGraphicFramePr>
            <a:graphicFrameLocks noGrp="1"/>
          </p:cNvGraphicFramePr>
          <p:nvPr>
            <p:extLst>
              <p:ext uri="{D42A27DB-BD31-4B8C-83A1-F6EECF244321}">
                <p14:modId xmlns:p14="http://schemas.microsoft.com/office/powerpoint/2010/main" val="170871000"/>
              </p:ext>
            </p:extLst>
          </p:nvPr>
        </p:nvGraphicFramePr>
        <p:xfrm>
          <a:off x="183600" y="835200"/>
          <a:ext cx="11449599" cy="4790003"/>
        </p:xfrm>
        <a:graphic>
          <a:graphicData uri="http://schemas.openxmlformats.org/drawingml/2006/table">
            <a:tbl>
              <a:tblPr firstRow="1" bandRow="1">
                <a:tableStyleId>{5940675A-B579-460E-94D1-54222C63F5DA}</a:tableStyleId>
              </a:tblPr>
              <a:tblGrid>
                <a:gridCol w="3028999">
                  <a:extLst>
                    <a:ext uri="{9D8B030D-6E8A-4147-A177-3AD203B41FA5}">
                      <a16:colId xmlns:a16="http://schemas.microsoft.com/office/drawing/2014/main" val="20000"/>
                    </a:ext>
                  </a:extLst>
                </a:gridCol>
                <a:gridCol w="440024">
                  <a:extLst>
                    <a:ext uri="{9D8B030D-6E8A-4147-A177-3AD203B41FA5}">
                      <a16:colId xmlns:a16="http://schemas.microsoft.com/office/drawing/2014/main" val="20001"/>
                    </a:ext>
                  </a:extLst>
                </a:gridCol>
                <a:gridCol w="1330096">
                  <a:extLst>
                    <a:ext uri="{9D8B030D-6E8A-4147-A177-3AD203B41FA5}">
                      <a16:colId xmlns:a16="http://schemas.microsoft.com/office/drawing/2014/main" val="20002"/>
                    </a:ext>
                  </a:extLst>
                </a:gridCol>
                <a:gridCol w="1330096">
                  <a:extLst>
                    <a:ext uri="{9D8B030D-6E8A-4147-A177-3AD203B41FA5}">
                      <a16:colId xmlns:a16="http://schemas.microsoft.com/office/drawing/2014/main" val="20003"/>
                    </a:ext>
                  </a:extLst>
                </a:gridCol>
                <a:gridCol w="1330096">
                  <a:extLst>
                    <a:ext uri="{9D8B030D-6E8A-4147-A177-3AD203B41FA5}">
                      <a16:colId xmlns:a16="http://schemas.microsoft.com/office/drawing/2014/main" val="20004"/>
                    </a:ext>
                  </a:extLst>
                </a:gridCol>
                <a:gridCol w="1330096">
                  <a:extLst>
                    <a:ext uri="{9D8B030D-6E8A-4147-A177-3AD203B41FA5}">
                      <a16:colId xmlns:a16="http://schemas.microsoft.com/office/drawing/2014/main" val="20005"/>
                    </a:ext>
                  </a:extLst>
                </a:gridCol>
                <a:gridCol w="1330096">
                  <a:extLst>
                    <a:ext uri="{9D8B030D-6E8A-4147-A177-3AD203B41FA5}">
                      <a16:colId xmlns:a16="http://schemas.microsoft.com/office/drawing/2014/main" val="20006"/>
                    </a:ext>
                  </a:extLst>
                </a:gridCol>
                <a:gridCol w="1330096">
                  <a:extLst>
                    <a:ext uri="{9D8B030D-6E8A-4147-A177-3AD203B41FA5}">
                      <a16:colId xmlns:a16="http://schemas.microsoft.com/office/drawing/2014/main" val="20007"/>
                    </a:ext>
                  </a:extLst>
                </a:gridCol>
              </a:tblGrid>
              <a:tr h="400883">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5042">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might have another go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0883">
                <a:tc>
                  <a:txBody>
                    <a:bodyPr/>
                    <a:lstStyle/>
                    <a:p>
                      <a:r>
                        <a:rPr lang="en-GB" sz="1200" dirty="0">
                          <a:solidFill>
                            <a:schemeClr val="tx1">
                              <a:lumMod val="75000"/>
                              <a:lumOff val="25000"/>
                            </a:schemeClr>
                          </a:solidFill>
                        </a:rPr>
                        <a:t>I keep trying until I do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try a different way of doing</a:t>
                      </a:r>
                      <a:r>
                        <a:rPr lang="en-GB" sz="1200" baseline="0" dirty="0">
                          <a:solidFill>
                            <a:schemeClr val="tx1">
                              <a:lumMod val="75000"/>
                              <a:lumOff val="25000"/>
                            </a:schemeClr>
                          </a:solidFill>
                        </a:rPr>
                        <a:t> it</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0883">
                <a:tc>
                  <a:txBody>
                    <a:bodyPr/>
                    <a:lstStyle/>
                    <a:p>
                      <a:r>
                        <a:rPr lang="en-GB" sz="1200" dirty="0">
                          <a:solidFill>
                            <a:schemeClr val="tx1">
                              <a:lumMod val="75000"/>
                              <a:lumOff val="25000"/>
                            </a:schemeClr>
                          </a:solidFill>
                        </a:rPr>
                        <a:t>I ask for help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just can’t accept that I can’t do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kern="1200" dirty="0">
                          <a:solidFill>
                            <a:schemeClr val="tx1"/>
                          </a:solidFill>
                          <a:latin typeface="+mn-lt"/>
                          <a:ea typeface="+mn-ea"/>
                          <a:cs typeface="+mn-cs"/>
                          <a:sym typeface="Wingdings 2" panose="05020102010507070707" pitchFamily="18" charset="2"/>
                        </a:rPr>
                        <a:t></a:t>
                      </a:r>
                      <a:endParaRPr lang="en-GB" sz="2400" kern="1200" dirty="0">
                        <a:solidFill>
                          <a:schemeClr val="tx1"/>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07490240"/>
                  </a:ext>
                </a:extLst>
              </a:tr>
              <a:tr h="400883">
                <a:tc>
                  <a:txBody>
                    <a:bodyPr/>
                    <a:lstStyle/>
                    <a:p>
                      <a:r>
                        <a:rPr lang="en-GB" sz="1200" dirty="0">
                          <a:solidFill>
                            <a:schemeClr val="tx1">
                              <a:lumMod val="75000"/>
                              <a:lumOff val="25000"/>
                            </a:schemeClr>
                          </a:solidFill>
                        </a:rPr>
                        <a:t>I go and do something else instead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kern="1200" dirty="0">
                          <a:solidFill>
                            <a:schemeClr val="tx1"/>
                          </a:solidFill>
                          <a:latin typeface="+mn-lt"/>
                          <a:ea typeface="+mn-ea"/>
                          <a:cs typeface="+mn-cs"/>
                          <a:sym typeface="Wingdings 2" panose="05020102010507070707" pitchFamily="18" charset="2"/>
                        </a:rPr>
                        <a:t></a:t>
                      </a:r>
                      <a:endParaRPr lang="en-GB" sz="2400" kern="1200" dirty="0">
                        <a:solidFill>
                          <a:schemeClr val="tx1"/>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0883">
                <a:tc>
                  <a:txBody>
                    <a:bodyPr/>
                    <a:lstStyle/>
                    <a:p>
                      <a:r>
                        <a:rPr lang="en-GB" sz="1200" dirty="0">
                          <a:solidFill>
                            <a:schemeClr val="tx1">
                              <a:lumMod val="75000"/>
                              <a:lumOff val="25000"/>
                            </a:schemeClr>
                          </a:solidFill>
                        </a:rPr>
                        <a:t>I do 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kern="1200" dirty="0">
                          <a:solidFill>
                            <a:schemeClr val="tx1"/>
                          </a:solidFill>
                          <a:latin typeface="+mn-lt"/>
                          <a:ea typeface="+mn-ea"/>
                          <a:cs typeface="+mn-cs"/>
                          <a:sym typeface="Wingdings 2" panose="05020102010507070707" pitchFamily="18" charset="2"/>
                        </a:rPr>
                        <a:t></a:t>
                      </a:r>
                      <a:endParaRPr lang="en-GB" sz="2400" kern="1200" dirty="0">
                        <a:solidFill>
                          <a:schemeClr val="tx1"/>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00883">
                <a:tc>
                  <a:txBody>
                    <a:bodyPr/>
                    <a:lstStyle/>
                    <a:p>
                      <a:r>
                        <a:rPr lang="en-GB" sz="1200" dirty="0">
                          <a:solidFill>
                            <a:schemeClr val="tx1">
                              <a:lumMod val="75000"/>
                              <a:lumOff val="25000"/>
                            </a:schemeClr>
                          </a:solidFill>
                        </a:rPr>
                        <a:t>I give up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00883">
                <a:tc>
                  <a:txBody>
                    <a:bodyPr/>
                    <a:lstStyle/>
                    <a:p>
                      <a:r>
                        <a:rPr lang="en-GB" sz="1200" dirty="0">
                          <a:solidFill>
                            <a:schemeClr val="tx1">
                              <a:lumMod val="75000"/>
                              <a:lumOff val="25000"/>
                            </a:schemeClr>
                          </a:solidFill>
                        </a:rPr>
                        <a:t>I blame someone else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1" name="TextBox 10"/>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p>
        </p:txBody>
      </p:sp>
    </p:spTree>
    <p:extLst>
      <p:ext uri="{BB962C8B-B14F-4D97-AF65-F5344CB8AC3E}">
        <p14:creationId xmlns:p14="http://schemas.microsoft.com/office/powerpoint/2010/main" val="3577000424"/>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66638"/>
            <a:ext cx="11637120" cy="900000"/>
          </a:xfrm>
        </p:spPr>
        <p:txBody>
          <a:bodyPr vert="horz" lIns="91440" tIns="45720" rIns="91440" bIns="45720" rtlCol="0" anchor="t">
            <a:normAutofit/>
          </a:bodyPr>
          <a:lstStyle/>
          <a:p>
            <a:r>
              <a:rPr lang="en-GB" sz="1600" dirty="0"/>
              <a:t>LGBTQ pupils are the most likely to give up than any other cohort. SEN pupils are the group most likely to blame someone else. Both LGBTQ and SEN pupils are more likely than pupils overall, to do something else.</a:t>
            </a:r>
          </a:p>
        </p:txBody>
      </p:sp>
      <p:sp>
        <p:nvSpPr>
          <p:cNvPr id="3" name="TextBox 2"/>
          <p:cNvSpPr txBox="1"/>
          <p:nvPr/>
        </p:nvSpPr>
        <p:spPr>
          <a:xfrm>
            <a:off x="183599" y="5781585"/>
            <a:ext cx="1144959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feel like this ‘Usually’ or ‘Always’</a:t>
            </a:r>
          </a:p>
        </p:txBody>
      </p:sp>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10" name="Table 9"/>
          <p:cNvGraphicFramePr>
            <a:graphicFrameLocks noGrp="1"/>
          </p:cNvGraphicFramePr>
          <p:nvPr>
            <p:extLst>
              <p:ext uri="{D42A27DB-BD31-4B8C-83A1-F6EECF244321}">
                <p14:modId xmlns:p14="http://schemas.microsoft.com/office/powerpoint/2010/main" val="1983117884"/>
              </p:ext>
            </p:extLst>
          </p:nvPr>
        </p:nvGraphicFramePr>
        <p:xfrm>
          <a:off x="183600" y="835200"/>
          <a:ext cx="11449598" cy="4846320"/>
        </p:xfrm>
        <a:graphic>
          <a:graphicData uri="http://schemas.openxmlformats.org/drawingml/2006/table">
            <a:tbl>
              <a:tblPr firstRow="1" bandRow="1">
                <a:tableStyleId>{5940675A-B579-460E-94D1-54222C63F5DA}</a:tableStyleId>
              </a:tblPr>
              <a:tblGrid>
                <a:gridCol w="2713744">
                  <a:extLst>
                    <a:ext uri="{9D8B030D-6E8A-4147-A177-3AD203B41FA5}">
                      <a16:colId xmlns:a16="http://schemas.microsoft.com/office/drawing/2014/main" val="20000"/>
                    </a:ext>
                  </a:extLst>
                </a:gridCol>
                <a:gridCol w="394227">
                  <a:extLst>
                    <a:ext uri="{9D8B030D-6E8A-4147-A177-3AD203B41FA5}">
                      <a16:colId xmlns:a16="http://schemas.microsoft.com/office/drawing/2014/main" val="20001"/>
                    </a:ext>
                  </a:extLst>
                </a:gridCol>
                <a:gridCol w="1191661">
                  <a:extLst>
                    <a:ext uri="{9D8B030D-6E8A-4147-A177-3AD203B41FA5}">
                      <a16:colId xmlns:a16="http://schemas.microsoft.com/office/drawing/2014/main" val="20002"/>
                    </a:ext>
                  </a:extLst>
                </a:gridCol>
                <a:gridCol w="1191661">
                  <a:extLst>
                    <a:ext uri="{9D8B030D-6E8A-4147-A177-3AD203B41FA5}">
                      <a16:colId xmlns:a16="http://schemas.microsoft.com/office/drawing/2014/main" val="20003"/>
                    </a:ext>
                  </a:extLst>
                </a:gridCol>
                <a:gridCol w="1191661">
                  <a:extLst>
                    <a:ext uri="{9D8B030D-6E8A-4147-A177-3AD203B41FA5}">
                      <a16:colId xmlns:a16="http://schemas.microsoft.com/office/drawing/2014/main" val="20004"/>
                    </a:ext>
                  </a:extLst>
                </a:gridCol>
                <a:gridCol w="1191661">
                  <a:extLst>
                    <a:ext uri="{9D8B030D-6E8A-4147-A177-3AD203B41FA5}">
                      <a16:colId xmlns:a16="http://schemas.microsoft.com/office/drawing/2014/main" val="20005"/>
                    </a:ext>
                  </a:extLst>
                </a:gridCol>
                <a:gridCol w="1191661">
                  <a:extLst>
                    <a:ext uri="{9D8B030D-6E8A-4147-A177-3AD203B41FA5}">
                      <a16:colId xmlns:a16="http://schemas.microsoft.com/office/drawing/2014/main" val="20006"/>
                    </a:ext>
                  </a:extLst>
                </a:gridCol>
                <a:gridCol w="1191661">
                  <a:extLst>
                    <a:ext uri="{9D8B030D-6E8A-4147-A177-3AD203B41FA5}">
                      <a16:colId xmlns:a16="http://schemas.microsoft.com/office/drawing/2014/main" val="20007"/>
                    </a:ext>
                  </a:extLst>
                </a:gridCol>
                <a:gridCol w="1191661">
                  <a:extLst>
                    <a:ext uri="{9D8B030D-6E8A-4147-A177-3AD203B41FA5}">
                      <a16:colId xmlns:a16="http://schemas.microsoft.com/office/drawing/2014/main" val="2000474804"/>
                    </a:ext>
                  </a:extLst>
                </a:gridCol>
              </a:tblGrid>
              <a:tr h="400883">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5042">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might have another go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0883">
                <a:tc>
                  <a:txBody>
                    <a:bodyPr/>
                    <a:lstStyle/>
                    <a:p>
                      <a:r>
                        <a:rPr lang="en-GB" sz="1200" dirty="0">
                          <a:solidFill>
                            <a:schemeClr val="tx1">
                              <a:lumMod val="75000"/>
                              <a:lumOff val="25000"/>
                            </a:schemeClr>
                          </a:solidFill>
                        </a:rPr>
                        <a:t>I keep on trying until I do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try a different way of doing</a:t>
                      </a:r>
                      <a:r>
                        <a:rPr lang="en-GB" sz="1200" baseline="0" dirty="0">
                          <a:solidFill>
                            <a:schemeClr val="tx1">
                              <a:lumMod val="75000"/>
                              <a:lumOff val="25000"/>
                            </a:schemeClr>
                          </a:solidFill>
                        </a:rPr>
                        <a:t> it</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0883">
                <a:tc>
                  <a:txBody>
                    <a:bodyPr/>
                    <a:lstStyle/>
                    <a:p>
                      <a:r>
                        <a:rPr lang="en-GB" sz="1200" dirty="0">
                          <a:solidFill>
                            <a:schemeClr val="tx1">
                              <a:lumMod val="75000"/>
                              <a:lumOff val="25000"/>
                            </a:schemeClr>
                          </a:solidFill>
                        </a:rPr>
                        <a:t>I ask for help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2400" dirty="0">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08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just can’t accept that I can’t do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2" panose="05020102010507070707" pitchFamily="18" charset="2"/>
                        </a:rPr>
                        <a:t></a:t>
                      </a:r>
                      <a:endPar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34389904"/>
                  </a:ext>
                </a:extLst>
              </a:tr>
              <a:tr h="400883">
                <a:tc>
                  <a:txBody>
                    <a:bodyPr/>
                    <a:lstStyle/>
                    <a:p>
                      <a:r>
                        <a:rPr lang="en-GB" sz="1200" dirty="0">
                          <a:solidFill>
                            <a:schemeClr val="tx1">
                              <a:lumMod val="75000"/>
                              <a:lumOff val="25000"/>
                            </a:schemeClr>
                          </a:solidFill>
                        </a:rPr>
                        <a:t>I go and do something else instead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2" panose="05020102010507070707" pitchFamily="18" charset="2"/>
                        </a:rPr>
                        <a:t></a:t>
                      </a:r>
                      <a:endPar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0883">
                <a:tc>
                  <a:txBody>
                    <a:bodyPr/>
                    <a:lstStyle/>
                    <a:p>
                      <a:r>
                        <a:rPr lang="en-GB" sz="1200" dirty="0">
                          <a:solidFill>
                            <a:schemeClr val="tx1">
                              <a:lumMod val="75000"/>
                              <a:lumOff val="25000"/>
                            </a:schemeClr>
                          </a:solidFill>
                        </a:rPr>
                        <a:t>I do 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2" panose="05020102010507070707" pitchFamily="18" charset="2"/>
                        </a:rPr>
                        <a:t></a:t>
                      </a:r>
                      <a:endParaRPr kumimoji="0" lang="en-GB" sz="2400" b="0" i="0" u="none" strike="noStrike" kern="1200" cap="none" spc="0" normalizeH="0" baseline="0" noProof="0" dirty="0">
                        <a:ln>
                          <a:noFill/>
                        </a:ln>
                        <a:solidFill>
                          <a:prstClr val="black"/>
                        </a:solidFill>
                        <a:effectLst/>
                        <a:uLnTx/>
                        <a:uFillTx/>
                        <a:latin typeface="Calibri" panose="020F0502020204030204"/>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00883">
                <a:tc>
                  <a:txBody>
                    <a:bodyPr/>
                    <a:lstStyle/>
                    <a:p>
                      <a:r>
                        <a:rPr lang="en-GB" sz="1200" dirty="0">
                          <a:solidFill>
                            <a:schemeClr val="tx1">
                              <a:lumMod val="75000"/>
                              <a:lumOff val="25000"/>
                            </a:schemeClr>
                          </a:solidFill>
                        </a:rPr>
                        <a:t>I give up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00883">
                <a:tc>
                  <a:txBody>
                    <a:bodyPr/>
                    <a:lstStyle/>
                    <a:p>
                      <a:r>
                        <a:rPr lang="en-GB" sz="1200" dirty="0">
                          <a:solidFill>
                            <a:schemeClr val="tx1">
                              <a:lumMod val="75000"/>
                              <a:lumOff val="25000"/>
                            </a:schemeClr>
                          </a:solidFill>
                        </a:rPr>
                        <a:t>I blame someone else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1" name="TextBox 10"/>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I don’t succeed at something...?</a:t>
            </a:r>
            <a:r>
              <a:rPr lang="en-GB" sz="1000" dirty="0">
                <a:solidFill>
                  <a:srgbClr val="002060"/>
                </a:solidFill>
                <a:latin typeface="Calibri" panose="020F0502020204030204" pitchFamily="34" charset="0"/>
                <a:cs typeface="DINPro" panose="020B0504020101020102" pitchFamily="34" charset="0"/>
              </a:rPr>
              <a:t> </a:t>
            </a:r>
          </a:p>
        </p:txBody>
      </p:sp>
    </p:spTree>
    <p:extLst>
      <p:ext uri="{BB962C8B-B14F-4D97-AF65-F5344CB8AC3E}">
        <p14:creationId xmlns:p14="http://schemas.microsoft.com/office/powerpoint/2010/main" val="2624334016"/>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01600" y="180000"/>
            <a:ext cx="11758168" cy="900000"/>
          </a:xfrm>
        </p:spPr>
        <p:txBody>
          <a:bodyPr anchor="t" anchorCtr="0">
            <a:noAutofit/>
          </a:bodyPr>
          <a:lstStyle/>
          <a:p>
            <a:r>
              <a:rPr lang="en-GB" sz="1600" dirty="0"/>
              <a:t>Resilience amongst all pupils is overall on a downward trend, 44% have scored low this year, the highest it has been to date. Boys are the most resilient pupils overall, with 18% scoring high and 28% scoring Med-High, they are much more resilient than girls (just 9% scoring high). The groups that seem the least resilient are the LGBTQ cohort with 65% scoring Low (0-19).</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962888751"/>
              </p:ext>
            </p:extLst>
          </p:nvPr>
        </p:nvGraphicFramePr>
        <p:xfrm>
          <a:off x="183356" y="1035596"/>
          <a:ext cx="5085823" cy="4197786"/>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83600" y="6214512"/>
            <a:ext cx="9491446" cy="553998"/>
          </a:xfrm>
          <a:prstGeom prst="rect">
            <a:avLst/>
          </a:prstGeom>
          <a:noFill/>
        </p:spPr>
        <p:txBody>
          <a:bodyPr wrap="square" rtlCol="0" anchor="b" anchorCtr="0">
            <a:spAutoFit/>
          </a:bodyPr>
          <a:lstStyle/>
          <a:p>
            <a:r>
              <a:rPr lang="en-GB" sz="1000" dirty="0">
                <a:solidFill>
                  <a:srgbClr val="002060"/>
                </a:solidFill>
              </a:rPr>
              <a:t>An overall measurement of resilience based on the answers to ‘If I don’t succeed at something’ and ‘If something goes wrong’. </a:t>
            </a:r>
          </a:p>
          <a:p>
            <a:r>
              <a:rPr lang="en-GB" sz="1000" dirty="0">
                <a:solidFill>
                  <a:srgbClr val="002060"/>
                </a:solidFill>
              </a:rPr>
              <a:t>All items are scored 0-3 if phrased positively or 3-0 if they are phrased negatively</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n=430 (2019), n=1,325 (2020), n = 429 (2021), n=834 (2022), n= 1,057 (2023) and all valid respondents from 2017 SHEU report, n=2,350</a:t>
            </a:r>
          </a:p>
        </p:txBody>
      </p:sp>
      <p:sp>
        <p:nvSpPr>
          <p:cNvPr id="10" name="Rectangle 9"/>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 / </a:t>
            </a:r>
            <a:r>
              <a:rPr lang="en-GB" sz="1000" b="1" dirty="0"/>
              <a:t>CYPP</a:t>
            </a:r>
          </a:p>
        </p:txBody>
      </p:sp>
      <p:graphicFrame>
        <p:nvGraphicFramePr>
          <p:cNvPr id="8" name="Table 7">
            <a:extLst>
              <a:ext uri="{FF2B5EF4-FFF2-40B4-BE49-F238E27FC236}">
                <a16:creationId xmlns:a16="http://schemas.microsoft.com/office/drawing/2014/main" id="{BC386C99-BA32-4AD5-91F7-3676A6356AF1}"/>
              </a:ext>
            </a:extLst>
          </p:cNvPr>
          <p:cNvGraphicFramePr>
            <a:graphicFrameLocks noGrp="1"/>
          </p:cNvGraphicFramePr>
          <p:nvPr>
            <p:extLst>
              <p:ext uri="{D42A27DB-BD31-4B8C-83A1-F6EECF244321}">
                <p14:modId xmlns:p14="http://schemas.microsoft.com/office/powerpoint/2010/main" val="3367706684"/>
              </p:ext>
            </p:extLst>
          </p:nvPr>
        </p:nvGraphicFramePr>
        <p:xfrm>
          <a:off x="5350935" y="1035596"/>
          <a:ext cx="6282265" cy="2391184"/>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912855">
                  <a:extLst>
                    <a:ext uri="{9D8B030D-6E8A-4147-A177-3AD203B41FA5}">
                      <a16:colId xmlns:a16="http://schemas.microsoft.com/office/drawing/2014/main" val="20001"/>
                    </a:ext>
                  </a:extLst>
                </a:gridCol>
                <a:gridCol w="59933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434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High</a:t>
                      </a:r>
                      <a:r>
                        <a:rPr lang="en-GB" sz="1200" baseline="0" dirty="0">
                          <a:solidFill>
                            <a:schemeClr val="tx1">
                              <a:lumMod val="75000"/>
                              <a:lumOff val="25000"/>
                            </a:schemeClr>
                          </a:solidFill>
                        </a:rPr>
                        <a:t> (26+)</a:t>
                      </a:r>
                      <a:endParaRPr lang="en-GB" sz="12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Med-High (23-25)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Med-low (20-22)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Low</a:t>
                      </a:r>
                      <a:r>
                        <a:rPr lang="en-GB" sz="1200" baseline="0" dirty="0">
                          <a:solidFill>
                            <a:schemeClr val="tx1">
                              <a:lumMod val="75000"/>
                              <a:lumOff val="25000"/>
                            </a:schemeClr>
                          </a:solidFill>
                        </a:rPr>
                        <a:t> (0-19)</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Table 10">
            <a:extLst>
              <a:ext uri="{FF2B5EF4-FFF2-40B4-BE49-F238E27FC236}">
                <a16:creationId xmlns:a16="http://schemas.microsoft.com/office/drawing/2014/main" id="{F15632CD-AFC5-4CC2-ADFF-DCCD6C314439}"/>
              </a:ext>
            </a:extLst>
          </p:cNvPr>
          <p:cNvGraphicFramePr>
            <a:graphicFrameLocks noGrp="1"/>
          </p:cNvGraphicFramePr>
          <p:nvPr>
            <p:extLst>
              <p:ext uri="{D42A27DB-BD31-4B8C-83A1-F6EECF244321}">
                <p14:modId xmlns:p14="http://schemas.microsoft.com/office/powerpoint/2010/main" val="932224451"/>
              </p:ext>
            </p:extLst>
          </p:nvPr>
        </p:nvGraphicFramePr>
        <p:xfrm>
          <a:off x="5350935" y="3562196"/>
          <a:ext cx="6282265" cy="2574064"/>
        </p:xfrm>
        <a:graphic>
          <a:graphicData uri="http://schemas.openxmlformats.org/drawingml/2006/table">
            <a:tbl>
              <a:tblPr firstRow="1" bandRow="1">
                <a:tableStyleId>{5940675A-B579-460E-94D1-54222C63F5DA}</a:tableStyleId>
              </a:tblPr>
              <a:tblGrid>
                <a:gridCol w="1572149">
                  <a:extLst>
                    <a:ext uri="{9D8B030D-6E8A-4147-A177-3AD203B41FA5}">
                      <a16:colId xmlns:a16="http://schemas.microsoft.com/office/drawing/2014/main" val="20000"/>
                    </a:ext>
                  </a:extLst>
                </a:gridCol>
                <a:gridCol w="645035">
                  <a:extLst>
                    <a:ext uri="{9D8B030D-6E8A-4147-A177-3AD203B41FA5}">
                      <a16:colId xmlns:a16="http://schemas.microsoft.com/office/drawing/2014/main" val="20001"/>
                    </a:ext>
                  </a:extLst>
                </a:gridCol>
                <a:gridCol w="764154">
                  <a:extLst>
                    <a:ext uri="{9D8B030D-6E8A-4147-A177-3AD203B41FA5}">
                      <a16:colId xmlns:a16="http://schemas.microsoft.com/office/drawing/2014/main" val="20002"/>
                    </a:ext>
                  </a:extLst>
                </a:gridCol>
                <a:gridCol w="625242">
                  <a:extLst>
                    <a:ext uri="{9D8B030D-6E8A-4147-A177-3AD203B41FA5}">
                      <a16:colId xmlns:a16="http://schemas.microsoft.com/office/drawing/2014/main" val="20003"/>
                    </a:ext>
                  </a:extLst>
                </a:gridCol>
                <a:gridCol w="796085">
                  <a:extLst>
                    <a:ext uri="{9D8B030D-6E8A-4147-A177-3AD203B41FA5}">
                      <a16:colId xmlns:a16="http://schemas.microsoft.com/office/drawing/2014/main" val="20004"/>
                    </a:ext>
                  </a:extLst>
                </a:gridCol>
                <a:gridCol w="751840">
                  <a:extLst>
                    <a:ext uri="{9D8B030D-6E8A-4147-A177-3AD203B41FA5}">
                      <a16:colId xmlns:a16="http://schemas.microsoft.com/office/drawing/2014/main" val="20005"/>
                    </a:ext>
                  </a:extLst>
                </a:gridCol>
                <a:gridCol w="503173">
                  <a:extLst>
                    <a:ext uri="{9D8B030D-6E8A-4147-A177-3AD203B41FA5}">
                      <a16:colId xmlns:a16="http://schemas.microsoft.com/office/drawing/2014/main" val="20006"/>
                    </a:ext>
                  </a:extLst>
                </a:gridCol>
                <a:gridCol w="624587">
                  <a:extLst>
                    <a:ext uri="{9D8B030D-6E8A-4147-A177-3AD203B41FA5}">
                      <a16:colId xmlns:a16="http://schemas.microsoft.com/office/drawing/2014/main" val="2539149188"/>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High</a:t>
                      </a:r>
                      <a:r>
                        <a:rPr lang="en-GB" sz="1200" baseline="0" dirty="0">
                          <a:solidFill>
                            <a:schemeClr val="tx1">
                              <a:lumMod val="75000"/>
                              <a:lumOff val="25000"/>
                            </a:schemeClr>
                          </a:solidFill>
                        </a:rPr>
                        <a:t> (26+)</a:t>
                      </a:r>
                      <a:endParaRPr lang="en-GB" sz="12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Med-High (23-25)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Med-low (20-22)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Low</a:t>
                      </a:r>
                      <a:r>
                        <a:rPr lang="en-GB" sz="1200" baseline="0" dirty="0">
                          <a:solidFill>
                            <a:schemeClr val="tx1">
                              <a:lumMod val="75000"/>
                              <a:lumOff val="25000"/>
                            </a:schemeClr>
                          </a:solidFill>
                        </a:rPr>
                        <a:t> (0-19)</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036015881"/>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86426" cy="900000"/>
          </a:xfrm>
        </p:spPr>
        <p:txBody>
          <a:bodyPr vert="horz" lIns="91440" tIns="45720" rIns="91440" bIns="45720" rtlCol="0" anchor="t" anchorCtr="0">
            <a:normAutofit/>
          </a:bodyPr>
          <a:lstStyle/>
          <a:p>
            <a:r>
              <a:rPr lang="en-GB" sz="1600" dirty="0"/>
              <a:t>86% of pupils feel they are ‘sometimes’ or ‘always’ listened to when people are making decisions about them. The LGBTQ and SEN pupils feel the least listened to with 17% and 16% answering ‘No, never’. </a:t>
            </a:r>
          </a:p>
        </p:txBody>
      </p:sp>
      <p:graphicFrame>
        <p:nvGraphicFramePr>
          <p:cNvPr id="10" name="Chart 9"/>
          <p:cNvGraphicFramePr/>
          <p:nvPr>
            <p:extLst>
              <p:ext uri="{D42A27DB-BD31-4B8C-83A1-F6EECF244321}">
                <p14:modId xmlns:p14="http://schemas.microsoft.com/office/powerpoint/2010/main" val="1728273782"/>
              </p:ext>
            </p:extLst>
          </p:nvPr>
        </p:nvGraphicFramePr>
        <p:xfrm>
          <a:off x="183019" y="835200"/>
          <a:ext cx="4751754" cy="4007814"/>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615932" y="945641"/>
            <a:ext cx="4602195" cy="369332"/>
          </a:xfrm>
          <a:prstGeom prst="rect">
            <a:avLst/>
          </a:prstGeom>
          <a:noFill/>
        </p:spPr>
        <p:txBody>
          <a:bodyPr wrap="square" rtlCol="0">
            <a:spAutoFit/>
          </a:bodyPr>
          <a:lstStyle/>
          <a:p>
            <a:endParaRPr lang="en-GB" dirty="0">
              <a:solidFill>
                <a:schemeClr val="bg2">
                  <a:lumMod val="25000"/>
                </a:schemeClr>
              </a:solidFill>
              <a:latin typeface="Calibri" panose="020F0502020204030204" pitchFamily="34" charset="0"/>
            </a:endParaRPr>
          </a:p>
        </p:txBody>
      </p:sp>
      <p:sp>
        <p:nvSpPr>
          <p:cNvPr id="11" name="TextBox 10"/>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feel like you are listened to by the adults and people making decisions about you?</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graphicFrame>
        <p:nvGraphicFramePr>
          <p:cNvPr id="9" name="Table 8"/>
          <p:cNvGraphicFramePr>
            <a:graphicFrameLocks noGrp="1"/>
          </p:cNvGraphicFramePr>
          <p:nvPr>
            <p:extLst>
              <p:ext uri="{D42A27DB-BD31-4B8C-83A1-F6EECF244321}">
                <p14:modId xmlns:p14="http://schemas.microsoft.com/office/powerpoint/2010/main" val="2877490316"/>
              </p:ext>
            </p:extLst>
          </p:nvPr>
        </p:nvGraphicFramePr>
        <p:xfrm>
          <a:off x="5350935" y="1174298"/>
          <a:ext cx="6282265" cy="2391184"/>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912855">
                  <a:extLst>
                    <a:ext uri="{9D8B030D-6E8A-4147-A177-3AD203B41FA5}">
                      <a16:colId xmlns:a16="http://schemas.microsoft.com/office/drawing/2014/main" val="20001"/>
                    </a:ext>
                  </a:extLst>
                </a:gridCol>
                <a:gridCol w="599333">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4347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No, never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I don’t want</a:t>
                      </a:r>
                      <a:r>
                        <a:rPr lang="en-GB" sz="1200" baseline="0" dirty="0">
                          <a:solidFill>
                            <a:schemeClr val="tx1">
                              <a:lumMod val="75000"/>
                              <a:lumOff val="25000"/>
                            </a:schemeClr>
                          </a:solidFill>
                        </a:rPr>
                        <a: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2" name="Table 11">
            <a:extLst>
              <a:ext uri="{FF2B5EF4-FFF2-40B4-BE49-F238E27FC236}">
                <a16:creationId xmlns:a16="http://schemas.microsoft.com/office/drawing/2014/main" id="{DC800BF3-8FF2-4B6D-B3A2-1240B403E308}"/>
              </a:ext>
            </a:extLst>
          </p:cNvPr>
          <p:cNvGraphicFramePr>
            <a:graphicFrameLocks noGrp="1"/>
          </p:cNvGraphicFramePr>
          <p:nvPr>
            <p:extLst>
              <p:ext uri="{D42A27DB-BD31-4B8C-83A1-F6EECF244321}">
                <p14:modId xmlns:p14="http://schemas.microsoft.com/office/powerpoint/2010/main" val="15442117"/>
              </p:ext>
            </p:extLst>
          </p:nvPr>
        </p:nvGraphicFramePr>
        <p:xfrm>
          <a:off x="5350935" y="3700898"/>
          <a:ext cx="6282265" cy="2574064"/>
        </p:xfrm>
        <a:graphic>
          <a:graphicData uri="http://schemas.openxmlformats.org/drawingml/2006/table">
            <a:tbl>
              <a:tblPr firstRow="1" bandRow="1">
                <a:tableStyleId>{5940675A-B579-460E-94D1-54222C63F5DA}</a:tableStyleId>
              </a:tblPr>
              <a:tblGrid>
                <a:gridCol w="1572149">
                  <a:extLst>
                    <a:ext uri="{9D8B030D-6E8A-4147-A177-3AD203B41FA5}">
                      <a16:colId xmlns:a16="http://schemas.microsoft.com/office/drawing/2014/main" val="20000"/>
                    </a:ext>
                  </a:extLst>
                </a:gridCol>
                <a:gridCol w="645035">
                  <a:extLst>
                    <a:ext uri="{9D8B030D-6E8A-4147-A177-3AD203B41FA5}">
                      <a16:colId xmlns:a16="http://schemas.microsoft.com/office/drawing/2014/main" val="20001"/>
                    </a:ext>
                  </a:extLst>
                </a:gridCol>
                <a:gridCol w="764154">
                  <a:extLst>
                    <a:ext uri="{9D8B030D-6E8A-4147-A177-3AD203B41FA5}">
                      <a16:colId xmlns:a16="http://schemas.microsoft.com/office/drawing/2014/main" val="20002"/>
                    </a:ext>
                  </a:extLst>
                </a:gridCol>
                <a:gridCol w="625242">
                  <a:extLst>
                    <a:ext uri="{9D8B030D-6E8A-4147-A177-3AD203B41FA5}">
                      <a16:colId xmlns:a16="http://schemas.microsoft.com/office/drawing/2014/main" val="20003"/>
                    </a:ext>
                  </a:extLst>
                </a:gridCol>
                <a:gridCol w="796085">
                  <a:extLst>
                    <a:ext uri="{9D8B030D-6E8A-4147-A177-3AD203B41FA5}">
                      <a16:colId xmlns:a16="http://schemas.microsoft.com/office/drawing/2014/main" val="20004"/>
                    </a:ext>
                  </a:extLst>
                </a:gridCol>
                <a:gridCol w="751840">
                  <a:extLst>
                    <a:ext uri="{9D8B030D-6E8A-4147-A177-3AD203B41FA5}">
                      <a16:colId xmlns:a16="http://schemas.microsoft.com/office/drawing/2014/main" val="20005"/>
                    </a:ext>
                  </a:extLst>
                </a:gridCol>
                <a:gridCol w="503173">
                  <a:extLst>
                    <a:ext uri="{9D8B030D-6E8A-4147-A177-3AD203B41FA5}">
                      <a16:colId xmlns:a16="http://schemas.microsoft.com/office/drawing/2014/main" val="20006"/>
                    </a:ext>
                  </a:extLst>
                </a:gridCol>
                <a:gridCol w="624587">
                  <a:extLst>
                    <a:ext uri="{9D8B030D-6E8A-4147-A177-3AD203B41FA5}">
                      <a16:colId xmlns:a16="http://schemas.microsoft.com/office/drawing/2014/main" val="2539149188"/>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Sometimes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No, never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I don’t want</a:t>
                      </a:r>
                      <a:r>
                        <a:rPr lang="en-GB" sz="1200" baseline="0" dirty="0">
                          <a:solidFill>
                            <a:schemeClr val="tx1">
                              <a:lumMod val="75000"/>
                              <a:lumOff val="25000"/>
                            </a:schemeClr>
                          </a:solidFill>
                        </a:rPr>
                        <a: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300513416"/>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600" y="180000"/>
            <a:ext cx="11526628" cy="900000"/>
          </a:xfrm>
        </p:spPr>
        <p:txBody>
          <a:bodyPr vert="horz" lIns="91440" tIns="45720" rIns="91440" bIns="45720" rtlCol="0" anchor="t" anchorCtr="0">
            <a:normAutofit/>
          </a:bodyPr>
          <a:lstStyle/>
          <a:p>
            <a:r>
              <a:rPr lang="en-GB" sz="1600" dirty="0"/>
              <a:t>Perceptions of the way they look are the things secondary pupils most worry about (36%), followed by exams and tests (35%). Only 13% overall say they don’t worry about anything, 3% higher than the previous year.</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731118464"/>
              </p:ext>
            </p:extLst>
          </p:nvPr>
        </p:nvGraphicFramePr>
        <p:xfrm>
          <a:off x="183600" y="835200"/>
          <a:ext cx="10801071" cy="5533200"/>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What sort of things do you sometimes worry about? (Tick three)</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3054026936"/>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89490"/>
            <a:ext cx="11633842" cy="900000"/>
          </a:xfrm>
        </p:spPr>
        <p:txBody>
          <a:bodyPr vert="horz" lIns="91440" tIns="45720" rIns="91440" bIns="45720" rtlCol="0" anchor="t">
            <a:noAutofit/>
          </a:bodyPr>
          <a:lstStyle/>
          <a:p>
            <a:r>
              <a:rPr lang="en-GB" sz="1600" dirty="0"/>
              <a:t>The greatest worry about exams and tests is observed among girls (41%), who also worry much more than boys about the way they look (51% v. 21%) and their mental health (33% v. 19%). Overall, girls are more likely to say they have a worry (95%) than boys (79%).</a:t>
            </a:r>
          </a:p>
        </p:txBody>
      </p:sp>
      <p:sp>
        <p:nvSpPr>
          <p:cNvPr id="7" name="TextBox 6"/>
          <p:cNvSpPr txBox="1"/>
          <p:nvPr/>
        </p:nvSpPr>
        <p:spPr>
          <a:xfrm>
            <a:off x="183019" y="6522289"/>
            <a:ext cx="471932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sort of things do you sometimes worry about? (Tick three)</a:t>
            </a:r>
          </a:p>
        </p:txBody>
      </p:sp>
      <p:graphicFrame>
        <p:nvGraphicFramePr>
          <p:cNvPr id="6" name="Table 5"/>
          <p:cNvGraphicFramePr>
            <a:graphicFrameLocks noGrp="1"/>
          </p:cNvGraphicFramePr>
          <p:nvPr>
            <p:extLst>
              <p:ext uri="{D42A27DB-BD31-4B8C-83A1-F6EECF244321}">
                <p14:modId xmlns:p14="http://schemas.microsoft.com/office/powerpoint/2010/main" val="885242877"/>
              </p:ext>
            </p:extLst>
          </p:nvPr>
        </p:nvGraphicFramePr>
        <p:xfrm>
          <a:off x="183019" y="1096125"/>
          <a:ext cx="11633848" cy="5208048"/>
        </p:xfrm>
        <a:graphic>
          <a:graphicData uri="http://schemas.openxmlformats.org/drawingml/2006/table">
            <a:tbl>
              <a:tblPr firstRow="1" bandRow="1">
                <a:tableStyleId>{5940675A-B579-460E-94D1-54222C63F5DA}</a:tableStyleId>
              </a:tblPr>
              <a:tblGrid>
                <a:gridCol w="4210426">
                  <a:extLst>
                    <a:ext uri="{9D8B030D-6E8A-4147-A177-3AD203B41FA5}">
                      <a16:colId xmlns:a16="http://schemas.microsoft.com/office/drawing/2014/main" val="20000"/>
                    </a:ext>
                  </a:extLst>
                </a:gridCol>
                <a:gridCol w="1439062">
                  <a:extLst>
                    <a:ext uri="{9D8B030D-6E8A-4147-A177-3AD203B41FA5}">
                      <a16:colId xmlns:a16="http://schemas.microsoft.com/office/drawing/2014/main" val="20001"/>
                    </a:ext>
                  </a:extLst>
                </a:gridCol>
                <a:gridCol w="1196872">
                  <a:extLst>
                    <a:ext uri="{9D8B030D-6E8A-4147-A177-3AD203B41FA5}">
                      <a16:colId xmlns:a16="http://schemas.microsoft.com/office/drawing/2014/main" val="20002"/>
                    </a:ext>
                  </a:extLst>
                </a:gridCol>
                <a:gridCol w="1196872">
                  <a:extLst>
                    <a:ext uri="{9D8B030D-6E8A-4147-A177-3AD203B41FA5}">
                      <a16:colId xmlns:a16="http://schemas.microsoft.com/office/drawing/2014/main" val="20003"/>
                    </a:ext>
                  </a:extLst>
                </a:gridCol>
                <a:gridCol w="1196872">
                  <a:extLst>
                    <a:ext uri="{9D8B030D-6E8A-4147-A177-3AD203B41FA5}">
                      <a16:colId xmlns:a16="http://schemas.microsoft.com/office/drawing/2014/main" val="20004"/>
                    </a:ext>
                  </a:extLst>
                </a:gridCol>
                <a:gridCol w="1196872">
                  <a:extLst>
                    <a:ext uri="{9D8B030D-6E8A-4147-A177-3AD203B41FA5}">
                      <a16:colId xmlns:a16="http://schemas.microsoft.com/office/drawing/2014/main" val="20005"/>
                    </a:ext>
                  </a:extLst>
                </a:gridCol>
                <a:gridCol w="1196872">
                  <a:extLst>
                    <a:ext uri="{9D8B030D-6E8A-4147-A177-3AD203B41FA5}">
                      <a16:colId xmlns:a16="http://schemas.microsoft.com/office/drawing/2014/main" val="20006"/>
                    </a:ext>
                  </a:extLst>
                </a:gridCol>
              </a:tblGrid>
              <a:tr h="39411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460">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Exams and tests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mental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4"/>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School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5"/>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Problems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5977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physical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Money problems/family finances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8"/>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Family problems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Relationships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Things I see/hear on the news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5946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friends 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Crime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17916565"/>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Adult relationships in the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Drugs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372722026"/>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24284272"/>
                  </a:ext>
                </a:extLst>
              </a:tr>
              <a:tr h="25946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I don't worry about anything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latin typeface="+mn-lt"/>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3115062778"/>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FSM pupils and young carers are the groups that are most concerned about family finances. LGBTQ pupils are the group that worry the most about their mental health (44%). Pupils with Eng as a 2</a:t>
            </a:r>
            <a:r>
              <a:rPr lang="en-GB" sz="1600" baseline="30000" dirty="0"/>
              <a:t>nd</a:t>
            </a:r>
            <a:r>
              <a:rPr lang="en-GB" sz="1600" dirty="0"/>
              <a:t> language are more worried about their physical health than any other cohort.</a:t>
            </a:r>
          </a:p>
        </p:txBody>
      </p:sp>
      <p:sp>
        <p:nvSpPr>
          <p:cNvPr id="7" name="TextBox 6"/>
          <p:cNvSpPr txBox="1"/>
          <p:nvPr/>
        </p:nvSpPr>
        <p:spPr>
          <a:xfrm>
            <a:off x="183019" y="6522289"/>
            <a:ext cx="471932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sort of things do you sometimes worry about? (Tick three)</a:t>
            </a:r>
          </a:p>
        </p:txBody>
      </p:sp>
      <p:graphicFrame>
        <p:nvGraphicFramePr>
          <p:cNvPr id="6" name="Table 5"/>
          <p:cNvGraphicFramePr>
            <a:graphicFrameLocks noGrp="1"/>
          </p:cNvGraphicFramePr>
          <p:nvPr>
            <p:extLst>
              <p:ext uri="{D42A27DB-BD31-4B8C-83A1-F6EECF244321}">
                <p14:modId xmlns:p14="http://schemas.microsoft.com/office/powerpoint/2010/main" val="4101849299"/>
              </p:ext>
            </p:extLst>
          </p:nvPr>
        </p:nvGraphicFramePr>
        <p:xfrm>
          <a:off x="183019" y="1080000"/>
          <a:ext cx="11633846" cy="5185680"/>
        </p:xfrm>
        <a:graphic>
          <a:graphicData uri="http://schemas.openxmlformats.org/drawingml/2006/table">
            <a:tbl>
              <a:tblPr firstRow="1" bandRow="1">
                <a:tableStyleId>{5940675A-B579-460E-94D1-54222C63F5DA}</a:tableStyleId>
              </a:tblPr>
              <a:tblGrid>
                <a:gridCol w="3891118">
                  <a:extLst>
                    <a:ext uri="{9D8B030D-6E8A-4147-A177-3AD203B41FA5}">
                      <a16:colId xmlns:a16="http://schemas.microsoft.com/office/drawing/2014/main" val="20000"/>
                    </a:ext>
                  </a:extLst>
                </a:gridCol>
                <a:gridCol w="1106104">
                  <a:extLst>
                    <a:ext uri="{9D8B030D-6E8A-4147-A177-3AD203B41FA5}">
                      <a16:colId xmlns:a16="http://schemas.microsoft.com/office/drawing/2014/main" val="20007"/>
                    </a:ext>
                  </a:extLst>
                </a:gridCol>
                <a:gridCol w="1106104">
                  <a:extLst>
                    <a:ext uri="{9D8B030D-6E8A-4147-A177-3AD203B41FA5}">
                      <a16:colId xmlns:a16="http://schemas.microsoft.com/office/drawing/2014/main" val="20008"/>
                    </a:ext>
                  </a:extLst>
                </a:gridCol>
                <a:gridCol w="1106104">
                  <a:extLst>
                    <a:ext uri="{9D8B030D-6E8A-4147-A177-3AD203B41FA5}">
                      <a16:colId xmlns:a16="http://schemas.microsoft.com/office/drawing/2014/main" val="20009"/>
                    </a:ext>
                  </a:extLst>
                </a:gridCol>
                <a:gridCol w="1106104">
                  <a:extLst>
                    <a:ext uri="{9D8B030D-6E8A-4147-A177-3AD203B41FA5}">
                      <a16:colId xmlns:a16="http://schemas.microsoft.com/office/drawing/2014/main" val="20010"/>
                    </a:ext>
                  </a:extLst>
                </a:gridCol>
                <a:gridCol w="1284639">
                  <a:extLst>
                    <a:ext uri="{9D8B030D-6E8A-4147-A177-3AD203B41FA5}">
                      <a16:colId xmlns:a16="http://schemas.microsoft.com/office/drawing/2014/main" val="20011"/>
                    </a:ext>
                  </a:extLst>
                </a:gridCol>
                <a:gridCol w="927569">
                  <a:extLst>
                    <a:ext uri="{9D8B030D-6E8A-4147-A177-3AD203B41FA5}">
                      <a16:colId xmlns:a16="http://schemas.microsoft.com/office/drawing/2014/main" val="103262854"/>
                    </a:ext>
                  </a:extLst>
                </a:gridCol>
                <a:gridCol w="1106104">
                  <a:extLst>
                    <a:ext uri="{9D8B030D-6E8A-4147-A177-3AD203B41FA5}">
                      <a16:colId xmlns:a16="http://schemas.microsoft.com/office/drawing/2014/main" val="1217869188"/>
                    </a:ext>
                  </a:extLst>
                </a:gridCol>
              </a:tblGrid>
              <a:tr h="2910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767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Exams and tests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mental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4"/>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School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5"/>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Problems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physical health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Money problems/family finances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8"/>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Family problems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Relationships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Things I see/hear on the news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18767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85000"/>
                              <a:lumOff val="15000"/>
                            </a:schemeClr>
                          </a:solidFill>
                          <a:effectLst/>
                          <a:latin typeface="Calibri" panose="020F0502020204030204" pitchFamily="34" charset="0"/>
                        </a:rPr>
                        <a:t>Your friends being bullied</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Crime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17916565"/>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Adult relationships in the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Drugs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57223201"/>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24284272"/>
                  </a:ext>
                </a:extLst>
              </a:tr>
              <a:tr h="187670">
                <a:tc>
                  <a:txBody>
                    <a:bodyPr/>
                    <a:lstStyle/>
                    <a:p>
                      <a:pPr algn="l" fontAlgn="b"/>
                      <a:r>
                        <a:rPr lang="en-GB" sz="1100" b="0" i="0" u="none" strike="noStrike" dirty="0">
                          <a:solidFill>
                            <a:schemeClr val="tx1">
                              <a:lumMod val="85000"/>
                              <a:lumOff val="15000"/>
                            </a:schemeClr>
                          </a:solidFill>
                          <a:effectLst/>
                          <a:latin typeface="Calibri" panose="020F0502020204030204" pitchFamily="34" charset="0"/>
                        </a:rPr>
                        <a:t>I don't worry about anything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3912513420"/>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26628" cy="900000"/>
          </a:xfrm>
        </p:spPr>
        <p:txBody>
          <a:bodyPr vert="horz" lIns="91440" tIns="45720" rIns="91440" bIns="45720" rtlCol="0" anchor="t" anchorCtr="0">
            <a:noAutofit/>
          </a:bodyPr>
          <a:lstStyle/>
          <a:p>
            <a:r>
              <a:rPr lang="en-GB" sz="1600" dirty="0"/>
              <a:t>When faced with a problem that </a:t>
            </a:r>
            <a:r>
              <a:rPr lang="en-US" sz="1600" dirty="0"/>
              <a:t>worries them or makes them feel stressed</a:t>
            </a:r>
            <a:r>
              <a:rPr lang="en-GB" sz="1600" dirty="0"/>
              <a:t>, just under half of pupils choose to keep busy by themselves (49%) and 43% will rest or sleep more, a figure which has increased this year. 14% say they would adopt one or more harmful or potentially addictive behaviours, which overall has decreased on previous years.</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1916704848"/>
              </p:ext>
            </p:extLst>
          </p:nvPr>
        </p:nvGraphicFramePr>
        <p:xfrm>
          <a:off x="183600" y="1261100"/>
          <a:ext cx="10801071" cy="51052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have a problem that worries you or makes you feel stressed, what do you normally do about it?</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
        <p:nvSpPr>
          <p:cNvPr id="3" name="Right Brace 2"/>
          <p:cNvSpPr/>
          <p:nvPr/>
        </p:nvSpPr>
        <p:spPr>
          <a:xfrm>
            <a:off x="6703517" y="3678789"/>
            <a:ext cx="812672" cy="1169436"/>
          </a:xfrm>
          <a:prstGeom prst="rightBrace">
            <a:avLst>
              <a:gd name="adj1" fmla="val 8333"/>
              <a:gd name="adj2" fmla="val 58959"/>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GB" dirty="0"/>
          </a:p>
        </p:txBody>
      </p:sp>
      <p:sp>
        <p:nvSpPr>
          <p:cNvPr id="4" name="TextBox 3"/>
          <p:cNvSpPr txBox="1"/>
          <p:nvPr/>
        </p:nvSpPr>
        <p:spPr>
          <a:xfrm>
            <a:off x="7636298" y="4486053"/>
            <a:ext cx="368773" cy="153888"/>
          </a:xfrm>
          <a:prstGeom prst="rect">
            <a:avLst/>
          </a:prstGeom>
          <a:solidFill>
            <a:schemeClr val="accent1"/>
          </a:solidFill>
        </p:spPr>
        <p:txBody>
          <a:bodyPr wrap="square" lIns="0" tIns="0" rIns="0" bIns="0" rtlCol="0">
            <a:spAutoFit/>
          </a:bodyPr>
          <a:lstStyle/>
          <a:p>
            <a:pPr algn="ctr"/>
            <a:r>
              <a:rPr lang="en-GB" sz="1000" dirty="0">
                <a:solidFill>
                  <a:schemeClr val="bg1"/>
                </a:solidFill>
              </a:rPr>
              <a:t>14%</a:t>
            </a:r>
          </a:p>
        </p:txBody>
      </p:sp>
      <p:sp>
        <p:nvSpPr>
          <p:cNvPr id="9" name="TextBox 8">
            <a:extLst>
              <a:ext uri="{FF2B5EF4-FFF2-40B4-BE49-F238E27FC236}">
                <a16:creationId xmlns:a16="http://schemas.microsoft.com/office/drawing/2014/main" id="{3D11A464-F033-4630-957E-B4C2E1A63194}"/>
              </a:ext>
            </a:extLst>
          </p:cNvPr>
          <p:cNvSpPr txBox="1"/>
          <p:nvPr/>
        </p:nvSpPr>
        <p:spPr>
          <a:xfrm>
            <a:off x="7636301" y="4073183"/>
            <a:ext cx="368773" cy="153888"/>
          </a:xfrm>
          <a:prstGeom prst="rect">
            <a:avLst/>
          </a:prstGeom>
          <a:solidFill>
            <a:srgbClr val="002060"/>
          </a:solidFill>
        </p:spPr>
        <p:txBody>
          <a:bodyPr wrap="square" lIns="0" tIns="0" rIns="0" bIns="0" rtlCol="0">
            <a:spAutoFit/>
          </a:bodyPr>
          <a:lstStyle/>
          <a:p>
            <a:pPr algn="ctr"/>
            <a:r>
              <a:rPr lang="en-GB" sz="1000" dirty="0">
                <a:solidFill>
                  <a:schemeClr val="bg1"/>
                </a:solidFill>
              </a:rPr>
              <a:t>15%</a:t>
            </a:r>
          </a:p>
        </p:txBody>
      </p:sp>
      <p:sp>
        <p:nvSpPr>
          <p:cNvPr id="11" name="TextBox 10">
            <a:extLst>
              <a:ext uri="{FF2B5EF4-FFF2-40B4-BE49-F238E27FC236}">
                <a16:creationId xmlns:a16="http://schemas.microsoft.com/office/drawing/2014/main" id="{4E8FEF4E-26AE-4CC6-BCD1-1AF0A69417D4}"/>
              </a:ext>
            </a:extLst>
          </p:cNvPr>
          <p:cNvSpPr txBox="1"/>
          <p:nvPr/>
        </p:nvSpPr>
        <p:spPr>
          <a:xfrm>
            <a:off x="7636299" y="4279618"/>
            <a:ext cx="368773" cy="153888"/>
          </a:xfrm>
          <a:prstGeom prst="rect">
            <a:avLst/>
          </a:prstGeom>
          <a:solidFill>
            <a:srgbClr val="008E91"/>
          </a:solidFill>
        </p:spPr>
        <p:txBody>
          <a:bodyPr wrap="square" lIns="0" tIns="0" rIns="0" bIns="0" rtlCol="0">
            <a:spAutoFit/>
          </a:bodyPr>
          <a:lstStyle/>
          <a:p>
            <a:pPr algn="ctr"/>
            <a:r>
              <a:rPr lang="en-GB" sz="1000" dirty="0">
                <a:solidFill>
                  <a:schemeClr val="bg1"/>
                </a:solidFill>
              </a:rPr>
              <a:t>16%</a:t>
            </a:r>
          </a:p>
        </p:txBody>
      </p:sp>
    </p:spTree>
    <p:extLst>
      <p:ext uri="{BB962C8B-B14F-4D97-AF65-F5344CB8AC3E}">
        <p14:creationId xmlns:p14="http://schemas.microsoft.com/office/powerpoint/2010/main" val="1969129071"/>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chorCtr="0">
            <a:noAutofit/>
          </a:bodyPr>
          <a:lstStyle/>
          <a:p>
            <a:r>
              <a:rPr lang="en-GB" sz="1600" dirty="0"/>
              <a:t>When faced with a problem, girls are more likely than boys to keep themselves busy (54% and 44% respectively) and to eat or drink more than boys (31% v. 17%). They are also more likely to adopt potentially harmful behaviours compared to boys (16% v. 10%). Year 10s are more likely to find addictive or potentially harmful solutions (17%) compared to Year 8s (12%).</a:t>
            </a:r>
            <a:br>
              <a:rPr lang="en-GB" sz="1600" dirty="0"/>
            </a:br>
            <a:r>
              <a:rPr lang="en-GB" sz="1600" dirty="0"/>
              <a:t> </a:t>
            </a:r>
            <a:br>
              <a:rPr lang="en-GB" sz="1600" dirty="0"/>
            </a:br>
            <a:br>
              <a:rPr lang="en-GB" sz="1600" dirty="0"/>
            </a:br>
            <a:br>
              <a:rPr lang="en-GB" sz="1600" dirty="0"/>
            </a:br>
            <a:br>
              <a:rPr lang="en-GB" sz="1600" dirty="0"/>
            </a:br>
            <a:endParaRPr lang="en-GB" sz="1600" dirty="0"/>
          </a:p>
        </p:txBody>
      </p:sp>
      <p:sp>
        <p:nvSpPr>
          <p:cNvPr id="7" name="TextBox 6"/>
          <p:cNvSpPr txBox="1"/>
          <p:nvPr/>
        </p:nvSpPr>
        <p:spPr>
          <a:xfrm>
            <a:off x="183019" y="6522289"/>
            <a:ext cx="711251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When you have a problem that worries you or makes you feel stressed, what do you normally do about it?</a:t>
            </a:r>
          </a:p>
        </p:txBody>
      </p:sp>
      <p:graphicFrame>
        <p:nvGraphicFramePr>
          <p:cNvPr id="6" name="Table 5"/>
          <p:cNvGraphicFramePr>
            <a:graphicFrameLocks noGrp="1"/>
          </p:cNvGraphicFramePr>
          <p:nvPr>
            <p:extLst>
              <p:ext uri="{D42A27DB-BD31-4B8C-83A1-F6EECF244321}">
                <p14:modId xmlns:p14="http://schemas.microsoft.com/office/powerpoint/2010/main" val="2454880304"/>
              </p:ext>
            </p:extLst>
          </p:nvPr>
        </p:nvGraphicFramePr>
        <p:xfrm>
          <a:off x="360000" y="1196150"/>
          <a:ext cx="11633843" cy="4584862"/>
        </p:xfrm>
        <a:graphic>
          <a:graphicData uri="http://schemas.openxmlformats.org/drawingml/2006/table">
            <a:tbl>
              <a:tblPr firstRow="1" bandRow="1">
                <a:tableStyleId>{5940675A-B579-460E-94D1-54222C63F5DA}</a:tableStyleId>
              </a:tblPr>
              <a:tblGrid>
                <a:gridCol w="4706821">
                  <a:extLst>
                    <a:ext uri="{9D8B030D-6E8A-4147-A177-3AD203B41FA5}">
                      <a16:colId xmlns:a16="http://schemas.microsoft.com/office/drawing/2014/main" val="20000"/>
                    </a:ext>
                  </a:extLst>
                </a:gridCol>
                <a:gridCol w="1271092">
                  <a:extLst>
                    <a:ext uri="{9D8B030D-6E8A-4147-A177-3AD203B41FA5}">
                      <a16:colId xmlns:a16="http://schemas.microsoft.com/office/drawing/2014/main" val="20001"/>
                    </a:ext>
                  </a:extLst>
                </a:gridCol>
                <a:gridCol w="1131186">
                  <a:extLst>
                    <a:ext uri="{9D8B030D-6E8A-4147-A177-3AD203B41FA5}">
                      <a16:colId xmlns:a16="http://schemas.microsoft.com/office/drawing/2014/main" val="20002"/>
                    </a:ext>
                  </a:extLst>
                </a:gridCol>
                <a:gridCol w="1131186">
                  <a:extLst>
                    <a:ext uri="{9D8B030D-6E8A-4147-A177-3AD203B41FA5}">
                      <a16:colId xmlns:a16="http://schemas.microsoft.com/office/drawing/2014/main" val="20003"/>
                    </a:ext>
                  </a:extLst>
                </a:gridCol>
                <a:gridCol w="1131186">
                  <a:extLst>
                    <a:ext uri="{9D8B030D-6E8A-4147-A177-3AD203B41FA5}">
                      <a16:colId xmlns:a16="http://schemas.microsoft.com/office/drawing/2014/main" val="20004"/>
                    </a:ext>
                  </a:extLst>
                </a:gridCol>
                <a:gridCol w="1131186">
                  <a:extLst>
                    <a:ext uri="{9D8B030D-6E8A-4147-A177-3AD203B41FA5}">
                      <a16:colId xmlns:a16="http://schemas.microsoft.com/office/drawing/2014/main" val="20005"/>
                    </a:ext>
                  </a:extLst>
                </a:gridCol>
                <a:gridCol w="1131186">
                  <a:extLst>
                    <a:ext uri="{9D8B030D-6E8A-4147-A177-3AD203B41FA5}">
                      <a16:colId xmlns:a16="http://schemas.microsoft.com/office/drawing/2014/main" val="20006"/>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Keep busy by yourself (read, listen to music, go online, watch TV,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Rest or sleep more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Keep busy socialising (e.g. go out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Talk to someone you know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Do some exercise (play sport, run, cycle, gym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Eat or drink more (e.g. sweets, chocolate)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Cut or hurt myself to ‘Do something to hurt myself’*</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Have a drink of something alcoholic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Smoke cigarettes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94833">
                <a:tc>
                  <a:txBody>
                    <a:bodyPr/>
                    <a:lstStyle/>
                    <a:p>
                      <a:pPr algn="l" fontAlgn="b"/>
                      <a:r>
                        <a:rPr lang="en-GB" sz="1200" b="1" i="1" u="none" strike="noStrike" dirty="0">
                          <a:solidFill>
                            <a:schemeClr val="tx1">
                              <a:lumMod val="85000"/>
                              <a:lumOff val="15000"/>
                            </a:schemeClr>
                          </a:solidFill>
                          <a:effectLst/>
                          <a:latin typeface="Calibri" panose="020F0502020204030204" pitchFamily="34" charset="0"/>
                        </a:rPr>
                        <a:t>* Net: Explicitly harmful or potentially addictive solutions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Seek help with the problem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Do nothing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4239473013"/>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Overall, SEN and LGBTQ pupils (both 29%) are more likely to engage in harmful/addictive behaviours to alleviate their worries than other cohorts. </a:t>
            </a:r>
          </a:p>
        </p:txBody>
      </p:sp>
      <p:sp>
        <p:nvSpPr>
          <p:cNvPr id="7" name="TextBox 6"/>
          <p:cNvSpPr txBox="1"/>
          <p:nvPr/>
        </p:nvSpPr>
        <p:spPr>
          <a:xfrm>
            <a:off x="183019" y="6522289"/>
            <a:ext cx="7112516"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When you have a problem that worries you or makes you feel stressed, what do you normally do about it?</a:t>
            </a:r>
            <a:r>
              <a:rPr lang="en-GB" dirty="0">
                <a:latin typeface="Calibri" panose="020F0502020204030204" pitchFamily="34" charset="0"/>
                <a:cs typeface="DINPro" panose="020B0504020101020102" pitchFamily="34" charset="0"/>
              </a:rPr>
              <a:t>  </a:t>
            </a:r>
            <a:r>
              <a:rPr lang="en-GB" dirty="0"/>
              <a:t> </a:t>
            </a:r>
          </a:p>
        </p:txBody>
      </p:sp>
      <p:graphicFrame>
        <p:nvGraphicFramePr>
          <p:cNvPr id="6" name="Table 5"/>
          <p:cNvGraphicFramePr>
            <a:graphicFrameLocks noGrp="1"/>
          </p:cNvGraphicFramePr>
          <p:nvPr>
            <p:extLst>
              <p:ext uri="{D42A27DB-BD31-4B8C-83A1-F6EECF244321}">
                <p14:modId xmlns:p14="http://schemas.microsoft.com/office/powerpoint/2010/main" val="2583353769"/>
              </p:ext>
            </p:extLst>
          </p:nvPr>
        </p:nvGraphicFramePr>
        <p:xfrm>
          <a:off x="183019" y="825462"/>
          <a:ext cx="11633842" cy="4749389"/>
        </p:xfrm>
        <a:graphic>
          <a:graphicData uri="http://schemas.openxmlformats.org/drawingml/2006/table">
            <a:tbl>
              <a:tblPr firstRow="1" bandRow="1">
                <a:tableStyleId>{5940675A-B579-460E-94D1-54222C63F5DA}</a:tableStyleId>
              </a:tblPr>
              <a:tblGrid>
                <a:gridCol w="4337259">
                  <a:extLst>
                    <a:ext uri="{9D8B030D-6E8A-4147-A177-3AD203B41FA5}">
                      <a16:colId xmlns:a16="http://schemas.microsoft.com/office/drawing/2014/main" val="20000"/>
                    </a:ext>
                  </a:extLst>
                </a:gridCol>
                <a:gridCol w="1042369">
                  <a:extLst>
                    <a:ext uri="{9D8B030D-6E8A-4147-A177-3AD203B41FA5}">
                      <a16:colId xmlns:a16="http://schemas.microsoft.com/office/drawing/2014/main" val="20007"/>
                    </a:ext>
                  </a:extLst>
                </a:gridCol>
                <a:gridCol w="1042369">
                  <a:extLst>
                    <a:ext uri="{9D8B030D-6E8A-4147-A177-3AD203B41FA5}">
                      <a16:colId xmlns:a16="http://schemas.microsoft.com/office/drawing/2014/main" val="20008"/>
                    </a:ext>
                  </a:extLst>
                </a:gridCol>
                <a:gridCol w="1042369">
                  <a:extLst>
                    <a:ext uri="{9D8B030D-6E8A-4147-A177-3AD203B41FA5}">
                      <a16:colId xmlns:a16="http://schemas.microsoft.com/office/drawing/2014/main" val="20009"/>
                    </a:ext>
                  </a:extLst>
                </a:gridCol>
                <a:gridCol w="1042369">
                  <a:extLst>
                    <a:ext uri="{9D8B030D-6E8A-4147-A177-3AD203B41FA5}">
                      <a16:colId xmlns:a16="http://schemas.microsoft.com/office/drawing/2014/main" val="20010"/>
                    </a:ext>
                  </a:extLst>
                </a:gridCol>
                <a:gridCol w="1253236">
                  <a:extLst>
                    <a:ext uri="{9D8B030D-6E8A-4147-A177-3AD203B41FA5}">
                      <a16:colId xmlns:a16="http://schemas.microsoft.com/office/drawing/2014/main" val="20011"/>
                    </a:ext>
                  </a:extLst>
                </a:gridCol>
                <a:gridCol w="831502">
                  <a:extLst>
                    <a:ext uri="{9D8B030D-6E8A-4147-A177-3AD203B41FA5}">
                      <a16:colId xmlns:a16="http://schemas.microsoft.com/office/drawing/2014/main" val="3345539737"/>
                    </a:ext>
                  </a:extLst>
                </a:gridCol>
                <a:gridCol w="1042369">
                  <a:extLst>
                    <a:ext uri="{9D8B030D-6E8A-4147-A177-3AD203B41FA5}">
                      <a16:colId xmlns:a16="http://schemas.microsoft.com/office/drawing/2014/main" val="3619725965"/>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Keep busy by yourself (read, listen to music, go online, watch TV, work)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Rest or sleep more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Keep busy socialising (e.g. go out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Talk to someone you know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Do some exercise (play sport, run, cycle, gym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Eat or drink more (e.g. sweets, chocolate)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Cut or hurt myself to ‘Do something to hurt myself’*</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Have a drink of something alcoholic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9483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85000"/>
                              <a:lumOff val="15000"/>
                            </a:schemeClr>
                          </a:solidFill>
                          <a:effectLst/>
                          <a:latin typeface="Calibri" panose="020F0502020204030204" pitchFamily="34" charset="0"/>
                        </a:rPr>
                        <a:t>Smoke cigarettes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94833">
                <a:tc>
                  <a:txBody>
                    <a:bodyPr/>
                    <a:lstStyle/>
                    <a:p>
                      <a:pPr algn="l" fontAlgn="b"/>
                      <a:r>
                        <a:rPr lang="en-GB" sz="1200" b="1" i="1" u="none" strike="noStrike" dirty="0">
                          <a:solidFill>
                            <a:schemeClr val="tx1">
                              <a:lumMod val="85000"/>
                              <a:lumOff val="15000"/>
                            </a:schemeClr>
                          </a:solidFill>
                          <a:effectLst/>
                          <a:latin typeface="Calibri" panose="020F0502020204030204" pitchFamily="34" charset="0"/>
                        </a:rPr>
                        <a:t>* Net: Explicitly harmful or potentially addictive solutions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1"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Seek help with the problem 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Other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3"/>
                  </a:ext>
                </a:extLst>
              </a:tr>
              <a:tr h="294833">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Do nothing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bl>
          </a:graphicData>
        </a:graphic>
      </p:graphicFrame>
      <p:sp>
        <p:nvSpPr>
          <p:cNvPr id="9" name="Rectangle 8"/>
          <p:cNvSpPr/>
          <p:nvPr/>
        </p:nvSpPr>
        <p:spPr>
          <a:xfrm>
            <a:off x="9946640" y="6368627"/>
            <a:ext cx="1686560" cy="49292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Emotional wellbeing</a:t>
            </a:r>
          </a:p>
        </p:txBody>
      </p:sp>
    </p:spTree>
    <p:extLst>
      <p:ext uri="{BB962C8B-B14F-4D97-AF65-F5344CB8AC3E}">
        <p14:creationId xmlns:p14="http://schemas.microsoft.com/office/powerpoint/2010/main" val="149513487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(8)</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A98A"/>
                </a:solidFill>
              </a:rPr>
              <a:t>Healthy eating </a:t>
            </a:r>
          </a:p>
          <a:p>
            <a:pPr>
              <a:lnSpc>
                <a:spcPct val="100000"/>
              </a:lnSpc>
              <a:spcBef>
                <a:spcPts val="600"/>
              </a:spcBef>
              <a:spcAft>
                <a:spcPts val="600"/>
              </a:spcAft>
            </a:pPr>
            <a:r>
              <a:rPr lang="en-GB" sz="1400" dirty="0">
                <a:solidFill>
                  <a:srgbClr val="404040"/>
                </a:solidFill>
              </a:rPr>
              <a:t>30% of pupils say they normally have nothing to eat or drink at breakfast time with an additional 16% only having a drink. Cereal/Porridge remains the most popular breakfast choice (29%). </a:t>
            </a:r>
          </a:p>
          <a:p>
            <a:pPr>
              <a:lnSpc>
                <a:spcPct val="100000"/>
              </a:lnSpc>
              <a:spcBef>
                <a:spcPts val="600"/>
              </a:spcBef>
              <a:spcAft>
                <a:spcPts val="600"/>
              </a:spcAft>
            </a:pPr>
            <a:r>
              <a:rPr lang="en-GB" sz="1400" dirty="0">
                <a:solidFill>
                  <a:srgbClr val="404040"/>
                </a:solidFill>
              </a:rPr>
              <a:t>For lunch, 17% receive free school meals and 36% are provided with a packed lunch. 13% say they do not have any lunch.</a:t>
            </a:r>
          </a:p>
          <a:p>
            <a:pPr>
              <a:lnSpc>
                <a:spcPct val="100000"/>
              </a:lnSpc>
              <a:spcBef>
                <a:spcPts val="600"/>
              </a:spcBef>
              <a:spcAft>
                <a:spcPts val="600"/>
              </a:spcAft>
            </a:pPr>
            <a:r>
              <a:rPr lang="en-GB" sz="1400" dirty="0">
                <a:solidFill>
                  <a:srgbClr val="404040"/>
                </a:solidFill>
              </a:rPr>
              <a:t>For the 30% who have nothing for breakfast and the 16% who only have a drink, 71% say that not being hungry is the main reason for this.</a:t>
            </a:r>
          </a:p>
          <a:p>
            <a:pPr>
              <a:lnSpc>
                <a:spcPct val="100000"/>
              </a:lnSpc>
              <a:spcBef>
                <a:spcPts val="600"/>
              </a:spcBef>
              <a:spcAft>
                <a:spcPts val="600"/>
              </a:spcAft>
            </a:pPr>
            <a:r>
              <a:rPr lang="en-GB" sz="1400" dirty="0">
                <a:solidFill>
                  <a:srgbClr val="404040"/>
                </a:solidFill>
              </a:rPr>
              <a:t>For the 13% of pupils that choose not to have any lunch, 63% say that not being hungry is the main reason for this.</a:t>
            </a:r>
          </a:p>
          <a:p>
            <a:pPr>
              <a:lnSpc>
                <a:spcPct val="100000"/>
              </a:lnSpc>
              <a:spcBef>
                <a:spcPts val="600"/>
              </a:spcBef>
              <a:spcAft>
                <a:spcPts val="600"/>
              </a:spcAft>
            </a:pPr>
            <a:r>
              <a:rPr lang="en-US" sz="1400" dirty="0">
                <a:solidFill>
                  <a:srgbClr val="404040"/>
                </a:solidFill>
              </a:rPr>
              <a:t>The majority of pupils (80%) say they are able to eat with their friends and are able to choose what they want to eat (56%) however this has steadily declined over the last few years.</a:t>
            </a:r>
          </a:p>
          <a:p>
            <a:pPr>
              <a:lnSpc>
                <a:spcPct val="100000"/>
              </a:lnSpc>
              <a:spcBef>
                <a:spcPts val="600"/>
              </a:spcBef>
              <a:spcAft>
                <a:spcPts val="600"/>
              </a:spcAft>
            </a:pPr>
            <a:r>
              <a:rPr lang="en-GB" sz="1400" dirty="0">
                <a:solidFill>
                  <a:srgbClr val="404040"/>
                </a:solidFill>
              </a:rPr>
              <a:t>Only 14% of pupils will go food shopping with their parents/carers and over half (57%) are able to choose/ask for the food they would like when food shopping.</a:t>
            </a:r>
          </a:p>
          <a:p>
            <a:pPr>
              <a:lnSpc>
                <a:spcPct val="100000"/>
              </a:lnSpc>
              <a:spcBef>
                <a:spcPts val="600"/>
              </a:spcBef>
              <a:spcAft>
                <a:spcPts val="600"/>
              </a:spcAft>
            </a:pPr>
            <a:r>
              <a:rPr lang="en-US" sz="1400" dirty="0">
                <a:solidFill>
                  <a:srgbClr val="404040"/>
                </a:solidFill>
              </a:rPr>
              <a:t>69% of pupils state that meals are eaten with members of their household/family and this is lower than the last 2 years. </a:t>
            </a:r>
          </a:p>
          <a:p>
            <a:pPr>
              <a:lnSpc>
                <a:spcPct val="100000"/>
              </a:lnSpc>
              <a:spcBef>
                <a:spcPts val="600"/>
              </a:spcBef>
              <a:spcAft>
                <a:spcPts val="600"/>
              </a:spcAft>
            </a:pPr>
            <a:r>
              <a:rPr lang="en-GB" sz="1400" dirty="0">
                <a:solidFill>
                  <a:srgbClr val="404040"/>
                </a:solidFill>
              </a:rPr>
              <a:t>For the 58% that say there are rules associated with food/mealtimes, not using devices whilst eating is the most popular rule among secondary pupils (35% say this).</a:t>
            </a:r>
          </a:p>
          <a:p>
            <a:pPr>
              <a:lnSpc>
                <a:spcPct val="100000"/>
              </a:lnSpc>
              <a:spcBef>
                <a:spcPts val="600"/>
              </a:spcBef>
              <a:spcAft>
                <a:spcPts val="600"/>
              </a:spcAft>
            </a:pPr>
            <a:r>
              <a:rPr lang="en-US" sz="1400" dirty="0">
                <a:solidFill>
                  <a:srgbClr val="404040"/>
                </a:solidFill>
              </a:rPr>
              <a:t>The majority of pupils are drinking milk/water frequently. Two thirds (64%) are eating fruits and vegetables everyday/most days and 37% are drinking fruit juice or smoothies everyday/most days. 23% of pupils will be having a take away at least 2-3 days a week, over half of all pupils are having snacks and sweets everyday/most days (57%).</a:t>
            </a:r>
            <a:endParaRPr lang="en-GB" sz="1400" dirty="0">
              <a:solidFill>
                <a:srgbClr val="404040"/>
              </a:solidFill>
            </a:endParaRPr>
          </a:p>
        </p:txBody>
      </p:sp>
    </p:spTree>
    <p:extLst>
      <p:ext uri="{BB962C8B-B14F-4D97-AF65-F5344CB8AC3E}">
        <p14:creationId xmlns:p14="http://schemas.microsoft.com/office/powerpoint/2010/main" val="972813646"/>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19999"/>
            <a:ext cx="9556268" cy="2313257"/>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mn-lt"/>
              </a:rPr>
              <a:t>Staying safe:</a:t>
            </a:r>
          </a:p>
          <a:p>
            <a:r>
              <a:rPr lang="en-GB" dirty="0">
                <a:latin typeface="+mn-lt"/>
                <a:cs typeface="DINPro" panose="020B0504020101020102" pitchFamily="34" charset="0"/>
              </a:rPr>
              <a:t>Feelings of safety in the community, experiences with alcohol, cigarettes, drugs, gambling and betting activities, behaviour and support.</a:t>
            </a:r>
          </a:p>
          <a:p>
            <a:endParaRPr lang="en-GB" dirty="0">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1958082945"/>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24282" cy="900000"/>
          </a:xfrm>
        </p:spPr>
        <p:txBody>
          <a:bodyPr vert="horz" lIns="91440" tIns="45720" rIns="91440" bIns="45720" rtlCol="0" anchor="t" anchorCtr="0">
            <a:normAutofit/>
          </a:bodyPr>
          <a:lstStyle/>
          <a:p>
            <a:r>
              <a:rPr lang="en-GB" sz="1600" dirty="0"/>
              <a:t>The majority of pupils feel safe at home (93%) with SEN the least likely group to say they feel safe (81%).</a:t>
            </a: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Typically, are you able to feel safe when you are at home?</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2" name="Table 11"/>
          <p:cNvGraphicFramePr>
            <a:graphicFrameLocks noGrp="1"/>
          </p:cNvGraphicFramePr>
          <p:nvPr>
            <p:extLst>
              <p:ext uri="{D42A27DB-BD31-4B8C-83A1-F6EECF244321}">
                <p14:modId xmlns:p14="http://schemas.microsoft.com/office/powerpoint/2010/main" val="2144693038"/>
              </p:ext>
            </p:extLst>
          </p:nvPr>
        </p:nvGraphicFramePr>
        <p:xfrm>
          <a:off x="4791194" y="1149539"/>
          <a:ext cx="6842013" cy="1976268"/>
        </p:xfrm>
        <a:graphic>
          <a:graphicData uri="http://schemas.openxmlformats.org/drawingml/2006/table">
            <a:tbl>
              <a:tblPr firstRow="1" bandRow="1">
                <a:tableStyleId>{5940675A-B579-460E-94D1-54222C63F5DA}</a:tableStyleId>
              </a:tblPr>
              <a:tblGrid>
                <a:gridCol w="1901249">
                  <a:extLst>
                    <a:ext uri="{9D8B030D-6E8A-4147-A177-3AD203B41FA5}">
                      <a16:colId xmlns:a16="http://schemas.microsoft.com/office/drawing/2014/main" val="20000"/>
                    </a:ext>
                  </a:extLst>
                </a:gridCol>
                <a:gridCol w="942322">
                  <a:extLst>
                    <a:ext uri="{9D8B030D-6E8A-4147-A177-3AD203B41FA5}">
                      <a16:colId xmlns:a16="http://schemas.microsoft.com/office/drawing/2014/main" val="20001"/>
                    </a:ext>
                  </a:extLst>
                </a:gridCol>
                <a:gridCol w="704602">
                  <a:extLst>
                    <a:ext uri="{9D8B030D-6E8A-4147-A177-3AD203B41FA5}">
                      <a16:colId xmlns:a16="http://schemas.microsoft.com/office/drawing/2014/main" val="20002"/>
                    </a:ext>
                  </a:extLst>
                </a:gridCol>
                <a:gridCol w="823460">
                  <a:extLst>
                    <a:ext uri="{9D8B030D-6E8A-4147-A177-3AD203B41FA5}">
                      <a16:colId xmlns:a16="http://schemas.microsoft.com/office/drawing/2014/main" val="20003"/>
                    </a:ext>
                  </a:extLst>
                </a:gridCol>
                <a:gridCol w="823460">
                  <a:extLst>
                    <a:ext uri="{9D8B030D-6E8A-4147-A177-3AD203B41FA5}">
                      <a16:colId xmlns:a16="http://schemas.microsoft.com/office/drawing/2014/main" val="20004"/>
                    </a:ext>
                  </a:extLst>
                </a:gridCol>
                <a:gridCol w="823460">
                  <a:extLst>
                    <a:ext uri="{9D8B030D-6E8A-4147-A177-3AD203B41FA5}">
                      <a16:colId xmlns:a16="http://schemas.microsoft.com/office/drawing/2014/main" val="20005"/>
                    </a:ext>
                  </a:extLst>
                </a:gridCol>
                <a:gridCol w="823460">
                  <a:extLst>
                    <a:ext uri="{9D8B030D-6E8A-4147-A177-3AD203B41FA5}">
                      <a16:colId xmlns:a16="http://schemas.microsoft.com/office/drawing/2014/main" val="20006"/>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a:t>
                      </a:r>
                      <a:r>
                        <a:rPr lang="en-GB" sz="1200" baseline="0" dirty="0">
                          <a:solidFill>
                            <a:schemeClr val="tx1">
                              <a:lumMod val="75000"/>
                              <a:lumOff val="25000"/>
                            </a:schemeClr>
                          </a:solidFill>
                        </a:rPr>
                        <a:t> don’t want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Table 8">
            <a:extLst>
              <a:ext uri="{FF2B5EF4-FFF2-40B4-BE49-F238E27FC236}">
                <a16:creationId xmlns:a16="http://schemas.microsoft.com/office/drawing/2014/main" id="{BB5CB651-290C-433C-A193-B708C4691112}"/>
              </a:ext>
            </a:extLst>
          </p:cNvPr>
          <p:cNvGraphicFramePr>
            <a:graphicFrameLocks noGrp="1"/>
          </p:cNvGraphicFramePr>
          <p:nvPr>
            <p:extLst>
              <p:ext uri="{D42A27DB-BD31-4B8C-83A1-F6EECF244321}">
                <p14:modId xmlns:p14="http://schemas.microsoft.com/office/powerpoint/2010/main" val="3642414836"/>
              </p:ext>
            </p:extLst>
          </p:nvPr>
        </p:nvGraphicFramePr>
        <p:xfrm>
          <a:off x="4800039" y="3334459"/>
          <a:ext cx="6842008" cy="2159148"/>
        </p:xfrm>
        <a:graphic>
          <a:graphicData uri="http://schemas.openxmlformats.org/drawingml/2006/table">
            <a:tbl>
              <a:tblPr firstRow="1" bandRow="1">
                <a:tableStyleId>{5940675A-B579-460E-94D1-54222C63F5DA}</a:tableStyleId>
              </a:tblPr>
              <a:tblGrid>
                <a:gridCol w="1697008">
                  <a:extLst>
                    <a:ext uri="{9D8B030D-6E8A-4147-A177-3AD203B41FA5}">
                      <a16:colId xmlns:a16="http://schemas.microsoft.com/office/drawing/2014/main" val="20000"/>
                    </a:ext>
                  </a:extLst>
                </a:gridCol>
                <a:gridCol w="681966">
                  <a:extLst>
                    <a:ext uri="{9D8B030D-6E8A-4147-A177-3AD203B41FA5}">
                      <a16:colId xmlns:a16="http://schemas.microsoft.com/office/drawing/2014/main" val="20001"/>
                    </a:ext>
                  </a:extLst>
                </a:gridCol>
                <a:gridCol w="788034">
                  <a:extLst>
                    <a:ext uri="{9D8B030D-6E8A-4147-A177-3AD203B41FA5}">
                      <a16:colId xmlns:a16="http://schemas.microsoft.com/office/drawing/2014/main" val="20002"/>
                    </a:ext>
                  </a:extLst>
                </a:gridCol>
                <a:gridCol w="735000">
                  <a:extLst>
                    <a:ext uri="{9D8B030D-6E8A-4147-A177-3AD203B41FA5}">
                      <a16:colId xmlns:a16="http://schemas.microsoft.com/office/drawing/2014/main" val="20003"/>
                    </a:ext>
                  </a:extLst>
                </a:gridCol>
                <a:gridCol w="879698">
                  <a:extLst>
                    <a:ext uri="{9D8B030D-6E8A-4147-A177-3AD203B41FA5}">
                      <a16:colId xmlns:a16="http://schemas.microsoft.com/office/drawing/2014/main" val="20004"/>
                    </a:ext>
                  </a:extLst>
                </a:gridCol>
                <a:gridCol w="761135">
                  <a:extLst>
                    <a:ext uri="{9D8B030D-6E8A-4147-A177-3AD203B41FA5}">
                      <a16:colId xmlns:a16="http://schemas.microsoft.com/office/drawing/2014/main" val="20005"/>
                    </a:ext>
                  </a:extLst>
                </a:gridCol>
                <a:gridCol w="564167">
                  <a:extLst>
                    <a:ext uri="{9D8B030D-6E8A-4147-A177-3AD203B41FA5}">
                      <a16:colId xmlns:a16="http://schemas.microsoft.com/office/drawing/2014/main" val="20006"/>
                    </a:ext>
                  </a:extLst>
                </a:gridCol>
                <a:gridCol w="735000">
                  <a:extLst>
                    <a:ext uri="{9D8B030D-6E8A-4147-A177-3AD203B41FA5}">
                      <a16:colId xmlns:a16="http://schemas.microsoft.com/office/drawing/2014/main" val="2258324453"/>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a:t>
                      </a:r>
                      <a:r>
                        <a:rPr lang="en-GB" sz="1200" baseline="0" dirty="0">
                          <a:solidFill>
                            <a:schemeClr val="tx1">
                              <a:lumMod val="75000"/>
                              <a:lumOff val="25000"/>
                            </a:schemeClr>
                          </a:solidFill>
                        </a:rPr>
                        <a:t> don’t want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590F4E37-A767-4628-8B3C-B3DFA288DC2C}"/>
              </a:ext>
            </a:extLst>
          </p:cNvPr>
          <p:cNvGraphicFramePr/>
          <p:nvPr>
            <p:extLst>
              <p:ext uri="{D42A27DB-BD31-4B8C-83A1-F6EECF244321}">
                <p14:modId xmlns:p14="http://schemas.microsoft.com/office/powerpoint/2010/main" val="1897122777"/>
              </p:ext>
            </p:extLst>
          </p:nvPr>
        </p:nvGraphicFramePr>
        <p:xfrm>
          <a:off x="180000" y="1080000"/>
          <a:ext cx="4457806" cy="43510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7849836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219600" y="180000"/>
            <a:ext cx="11677548" cy="900000"/>
          </a:xfrm>
        </p:spPr>
        <p:txBody>
          <a:bodyPr vert="horz" lIns="91440" tIns="45720" rIns="91440" bIns="45720" rtlCol="0" anchor="t" anchorCtr="0">
            <a:normAutofit/>
          </a:bodyPr>
          <a:lstStyle/>
          <a:p>
            <a:r>
              <a:rPr lang="en-GB" sz="1600" dirty="0"/>
              <a:t>85% of pupils are able to ‘hang out’ in safe places at home or near home. For LGBTQ this decreases to 69%. </a:t>
            </a:r>
          </a:p>
        </p:txBody>
      </p:sp>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Are you able to ‘hang out’ in nice, safe places at home or near home? </a:t>
            </a:r>
          </a:p>
          <a:p>
            <a:r>
              <a:rPr lang="en-GB" sz="1000" i="1" dirty="0">
                <a:solidFill>
                  <a:srgbClr val="002060"/>
                </a:solidFill>
                <a:latin typeface="Calibri" panose="020F0502020204030204" pitchFamily="34" charset="0"/>
              </a:rPr>
              <a:t>Base: All valid respondents, 2021 n=429, 2022 n=834, 2023 n=1,057</a:t>
            </a:r>
          </a:p>
        </p:txBody>
      </p:sp>
      <p:sp>
        <p:nvSpPr>
          <p:cNvPr id="9" name="Rectangle 8"/>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3" name="Table 12"/>
          <p:cNvGraphicFramePr>
            <a:graphicFrameLocks noGrp="1"/>
          </p:cNvGraphicFramePr>
          <p:nvPr>
            <p:extLst>
              <p:ext uri="{D42A27DB-BD31-4B8C-83A1-F6EECF244321}">
                <p14:modId xmlns:p14="http://schemas.microsoft.com/office/powerpoint/2010/main" val="651226619"/>
              </p:ext>
            </p:extLst>
          </p:nvPr>
        </p:nvGraphicFramePr>
        <p:xfrm>
          <a:off x="4970314" y="1174589"/>
          <a:ext cx="6662886" cy="1948067"/>
        </p:xfrm>
        <a:graphic>
          <a:graphicData uri="http://schemas.openxmlformats.org/drawingml/2006/table">
            <a:tbl>
              <a:tblPr firstRow="1" bandRow="1">
                <a:tableStyleId>{5940675A-B579-460E-94D1-54222C63F5DA}</a:tableStyleId>
              </a:tblPr>
              <a:tblGrid>
                <a:gridCol w="1851476">
                  <a:extLst>
                    <a:ext uri="{9D8B030D-6E8A-4147-A177-3AD203B41FA5}">
                      <a16:colId xmlns:a16="http://schemas.microsoft.com/office/drawing/2014/main" val="20000"/>
                    </a:ext>
                  </a:extLst>
                </a:gridCol>
                <a:gridCol w="917651">
                  <a:extLst>
                    <a:ext uri="{9D8B030D-6E8A-4147-A177-3AD203B41FA5}">
                      <a16:colId xmlns:a16="http://schemas.microsoft.com/office/drawing/2014/main" val="20001"/>
                    </a:ext>
                  </a:extLst>
                </a:gridCol>
                <a:gridCol w="686155">
                  <a:extLst>
                    <a:ext uri="{9D8B030D-6E8A-4147-A177-3AD203B41FA5}">
                      <a16:colId xmlns:a16="http://schemas.microsoft.com/office/drawing/2014/main" val="20002"/>
                    </a:ext>
                  </a:extLst>
                </a:gridCol>
                <a:gridCol w="801901">
                  <a:extLst>
                    <a:ext uri="{9D8B030D-6E8A-4147-A177-3AD203B41FA5}">
                      <a16:colId xmlns:a16="http://schemas.microsoft.com/office/drawing/2014/main" val="20003"/>
                    </a:ext>
                  </a:extLst>
                </a:gridCol>
                <a:gridCol w="801901">
                  <a:extLst>
                    <a:ext uri="{9D8B030D-6E8A-4147-A177-3AD203B41FA5}">
                      <a16:colId xmlns:a16="http://schemas.microsoft.com/office/drawing/2014/main" val="20004"/>
                    </a:ext>
                  </a:extLst>
                </a:gridCol>
                <a:gridCol w="801901">
                  <a:extLst>
                    <a:ext uri="{9D8B030D-6E8A-4147-A177-3AD203B41FA5}">
                      <a16:colId xmlns:a16="http://schemas.microsoft.com/office/drawing/2014/main" val="20005"/>
                    </a:ext>
                  </a:extLst>
                </a:gridCol>
                <a:gridCol w="801901">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6715">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a:t>
                      </a:r>
                      <a:r>
                        <a:rPr lang="en-GB" sz="1200" baseline="0" dirty="0">
                          <a:solidFill>
                            <a:schemeClr val="tx1">
                              <a:lumMod val="75000"/>
                              <a:lumOff val="25000"/>
                            </a:schemeClr>
                          </a:solidFill>
                        </a:rPr>
                        <a:t> don’t want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29B2E8A-5C32-42D6-AF53-668862AE0941}"/>
              </a:ext>
            </a:extLst>
          </p:cNvPr>
          <p:cNvGraphicFramePr>
            <a:graphicFrameLocks noGrp="1"/>
          </p:cNvGraphicFramePr>
          <p:nvPr>
            <p:extLst>
              <p:ext uri="{D42A27DB-BD31-4B8C-83A1-F6EECF244321}">
                <p14:modId xmlns:p14="http://schemas.microsoft.com/office/powerpoint/2010/main" val="3998684679"/>
              </p:ext>
            </p:extLst>
          </p:nvPr>
        </p:nvGraphicFramePr>
        <p:xfrm>
          <a:off x="4970314" y="3410553"/>
          <a:ext cx="6662888" cy="2159148"/>
        </p:xfrm>
        <a:graphic>
          <a:graphicData uri="http://schemas.openxmlformats.org/drawingml/2006/table">
            <a:tbl>
              <a:tblPr firstRow="1" bandRow="1">
                <a:tableStyleId>{5940675A-B579-460E-94D1-54222C63F5DA}</a:tableStyleId>
              </a:tblPr>
              <a:tblGrid>
                <a:gridCol w="1652582">
                  <a:extLst>
                    <a:ext uri="{9D8B030D-6E8A-4147-A177-3AD203B41FA5}">
                      <a16:colId xmlns:a16="http://schemas.microsoft.com/office/drawing/2014/main" val="20000"/>
                    </a:ext>
                  </a:extLst>
                </a:gridCol>
                <a:gridCol w="643666">
                  <a:extLst>
                    <a:ext uri="{9D8B030D-6E8A-4147-A177-3AD203B41FA5}">
                      <a16:colId xmlns:a16="http://schemas.microsoft.com/office/drawing/2014/main" val="20001"/>
                    </a:ext>
                  </a:extLst>
                </a:gridCol>
                <a:gridCol w="787850">
                  <a:extLst>
                    <a:ext uri="{9D8B030D-6E8A-4147-A177-3AD203B41FA5}">
                      <a16:colId xmlns:a16="http://schemas.microsoft.com/office/drawing/2014/main" val="20002"/>
                    </a:ext>
                  </a:extLst>
                </a:gridCol>
                <a:gridCol w="715758">
                  <a:extLst>
                    <a:ext uri="{9D8B030D-6E8A-4147-A177-3AD203B41FA5}">
                      <a16:colId xmlns:a16="http://schemas.microsoft.com/office/drawing/2014/main" val="20003"/>
                    </a:ext>
                  </a:extLst>
                </a:gridCol>
                <a:gridCol w="811575">
                  <a:extLst>
                    <a:ext uri="{9D8B030D-6E8A-4147-A177-3AD203B41FA5}">
                      <a16:colId xmlns:a16="http://schemas.microsoft.com/office/drawing/2014/main" val="20004"/>
                    </a:ext>
                  </a:extLst>
                </a:gridCol>
                <a:gridCol w="761135">
                  <a:extLst>
                    <a:ext uri="{9D8B030D-6E8A-4147-A177-3AD203B41FA5}">
                      <a16:colId xmlns:a16="http://schemas.microsoft.com/office/drawing/2014/main" val="20005"/>
                    </a:ext>
                  </a:extLst>
                </a:gridCol>
                <a:gridCol w="574564">
                  <a:extLst>
                    <a:ext uri="{9D8B030D-6E8A-4147-A177-3AD203B41FA5}">
                      <a16:colId xmlns:a16="http://schemas.microsoft.com/office/drawing/2014/main" val="20006"/>
                    </a:ext>
                  </a:extLst>
                </a:gridCol>
                <a:gridCol w="715758">
                  <a:extLst>
                    <a:ext uri="{9D8B030D-6E8A-4147-A177-3AD203B41FA5}">
                      <a16:colId xmlns:a16="http://schemas.microsoft.com/office/drawing/2014/main" val="419137126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59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a:t>
                      </a:r>
                      <a:r>
                        <a:rPr lang="en-GB" sz="1200" baseline="0" dirty="0">
                          <a:solidFill>
                            <a:schemeClr val="tx1">
                              <a:lumMod val="75000"/>
                              <a:lumOff val="25000"/>
                            </a:schemeClr>
                          </a:solidFill>
                        </a:rPr>
                        <a:t> don’t want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38E9B648-0802-44E2-A6C1-A32235780203}"/>
              </a:ext>
            </a:extLst>
          </p:cNvPr>
          <p:cNvGraphicFramePr/>
          <p:nvPr>
            <p:extLst>
              <p:ext uri="{D42A27DB-BD31-4B8C-83A1-F6EECF244321}">
                <p14:modId xmlns:p14="http://schemas.microsoft.com/office/powerpoint/2010/main" val="2665225184"/>
              </p:ext>
            </p:extLst>
          </p:nvPr>
        </p:nvGraphicFramePr>
        <p:xfrm>
          <a:off x="180000" y="1080000"/>
          <a:ext cx="4457806" cy="435107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7547763"/>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dirty="0"/>
              <a:t>28% have seen a knife being used to fight or as a threat and 12% have either themselves, or know someone who has, carried a knife for protection. </a:t>
            </a:r>
          </a:p>
        </p:txBody>
      </p:sp>
      <p:sp>
        <p:nvSpPr>
          <p:cNvPr id="6" name="TextBox 5"/>
          <p:cNvSpPr txBox="1"/>
          <p:nvPr/>
        </p:nvSpPr>
        <p:spPr>
          <a:xfrm>
            <a:off x="183019" y="6145200"/>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seen anyone in your local area use knives to fight or threaten anyone?</a:t>
            </a:r>
          </a:p>
          <a:p>
            <a:r>
              <a:rPr lang="en-GB" sz="1000" dirty="0">
                <a:solidFill>
                  <a:srgbClr val="002060"/>
                </a:solidFill>
                <a:latin typeface="Calibri" panose="020F0502020204030204" pitchFamily="34" charset="0"/>
              </a:rPr>
              <a:t>Q: Have you or someone you know ever carried a knife outside of your house for the purpose of protection?</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10" name="Chart 9"/>
          <p:cNvGraphicFramePr/>
          <p:nvPr>
            <p:extLst>
              <p:ext uri="{D42A27DB-BD31-4B8C-83A1-F6EECF244321}">
                <p14:modId xmlns:p14="http://schemas.microsoft.com/office/powerpoint/2010/main" val="3476711461"/>
              </p:ext>
            </p:extLst>
          </p:nvPr>
        </p:nvGraphicFramePr>
        <p:xfrm>
          <a:off x="183600" y="835199"/>
          <a:ext cx="5549140" cy="338202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1927622354"/>
              </p:ext>
            </p:extLst>
          </p:nvPr>
        </p:nvGraphicFramePr>
        <p:xfrm>
          <a:off x="5732739" y="835199"/>
          <a:ext cx="5900461" cy="3382027"/>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1690035269"/>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dirty="0"/>
              <a:t>Young carers are the group most likely to have seen a knife (43%) and to know someone who carries a knife for protection (21%). </a:t>
            </a:r>
          </a:p>
        </p:txBody>
      </p:sp>
      <p:sp>
        <p:nvSpPr>
          <p:cNvPr id="6" name="TextBox 5"/>
          <p:cNvSpPr txBox="1"/>
          <p:nvPr/>
        </p:nvSpPr>
        <p:spPr>
          <a:xfrm>
            <a:off x="183020" y="5837424"/>
            <a:ext cx="4158162"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seen anyone in your local area use knives to fight or threaten anyone?</a:t>
            </a:r>
          </a:p>
          <a:p>
            <a:r>
              <a:rPr lang="en-GB" sz="1000" dirty="0">
                <a:solidFill>
                  <a:srgbClr val="002060"/>
                </a:solidFill>
                <a:latin typeface="Calibri" panose="020F0502020204030204" pitchFamily="34" charset="0"/>
              </a:rPr>
              <a:t>Q: Have you or someone you know ever carried a knife outside of your house for the purpose of protection?</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10" name="Chart 9"/>
          <p:cNvGraphicFramePr/>
          <p:nvPr>
            <p:extLst>
              <p:ext uri="{D42A27DB-BD31-4B8C-83A1-F6EECF244321}">
                <p14:modId xmlns:p14="http://schemas.microsoft.com/office/powerpoint/2010/main" val="3552033858"/>
              </p:ext>
            </p:extLst>
          </p:nvPr>
        </p:nvGraphicFramePr>
        <p:xfrm>
          <a:off x="-114304" y="1145114"/>
          <a:ext cx="5070788" cy="3137226"/>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9" name="Table 8">
            <a:extLst>
              <a:ext uri="{FF2B5EF4-FFF2-40B4-BE49-F238E27FC236}">
                <a16:creationId xmlns:a16="http://schemas.microsoft.com/office/drawing/2014/main" id="{49BD754C-0504-480C-B1C9-055C00B8405D}"/>
              </a:ext>
            </a:extLst>
          </p:cNvPr>
          <p:cNvGraphicFramePr>
            <a:graphicFrameLocks noGrp="1"/>
          </p:cNvGraphicFramePr>
          <p:nvPr>
            <p:extLst>
              <p:ext uri="{D42A27DB-BD31-4B8C-83A1-F6EECF244321}">
                <p14:modId xmlns:p14="http://schemas.microsoft.com/office/powerpoint/2010/main" val="3666796547"/>
              </p:ext>
            </p:extLst>
          </p:nvPr>
        </p:nvGraphicFramePr>
        <p:xfrm>
          <a:off x="4531057" y="675078"/>
          <a:ext cx="7102142" cy="2651760"/>
        </p:xfrm>
        <a:graphic>
          <a:graphicData uri="http://schemas.openxmlformats.org/drawingml/2006/table">
            <a:tbl>
              <a:tblPr firstRow="1" bandRow="1">
                <a:tableStyleId>{5940675A-B579-460E-94D1-54222C63F5DA}</a:tableStyleId>
              </a:tblPr>
              <a:tblGrid>
                <a:gridCol w="1973536">
                  <a:extLst>
                    <a:ext uri="{9D8B030D-6E8A-4147-A177-3AD203B41FA5}">
                      <a16:colId xmlns:a16="http://schemas.microsoft.com/office/drawing/2014/main" val="20000"/>
                    </a:ext>
                  </a:extLst>
                </a:gridCol>
                <a:gridCol w="978148">
                  <a:extLst>
                    <a:ext uri="{9D8B030D-6E8A-4147-A177-3AD203B41FA5}">
                      <a16:colId xmlns:a16="http://schemas.microsoft.com/office/drawing/2014/main" val="20001"/>
                    </a:ext>
                  </a:extLst>
                </a:gridCol>
                <a:gridCol w="731390">
                  <a:extLst>
                    <a:ext uri="{9D8B030D-6E8A-4147-A177-3AD203B41FA5}">
                      <a16:colId xmlns:a16="http://schemas.microsoft.com/office/drawing/2014/main" val="20002"/>
                    </a:ext>
                  </a:extLst>
                </a:gridCol>
                <a:gridCol w="854767">
                  <a:extLst>
                    <a:ext uri="{9D8B030D-6E8A-4147-A177-3AD203B41FA5}">
                      <a16:colId xmlns:a16="http://schemas.microsoft.com/office/drawing/2014/main" val="20003"/>
                    </a:ext>
                  </a:extLst>
                </a:gridCol>
                <a:gridCol w="854767">
                  <a:extLst>
                    <a:ext uri="{9D8B030D-6E8A-4147-A177-3AD203B41FA5}">
                      <a16:colId xmlns:a16="http://schemas.microsoft.com/office/drawing/2014/main" val="20004"/>
                    </a:ext>
                  </a:extLst>
                </a:gridCol>
                <a:gridCol w="854767">
                  <a:extLst>
                    <a:ext uri="{9D8B030D-6E8A-4147-A177-3AD203B41FA5}">
                      <a16:colId xmlns:a16="http://schemas.microsoft.com/office/drawing/2014/main" val="20005"/>
                    </a:ext>
                  </a:extLst>
                </a:gridCol>
                <a:gridCol w="854767">
                  <a:extLst>
                    <a:ext uri="{9D8B030D-6E8A-4147-A177-3AD203B41FA5}">
                      <a16:colId xmlns:a16="http://schemas.microsoft.com/office/drawing/2014/main" val="20006"/>
                    </a:ext>
                  </a:extLst>
                </a:gridCol>
              </a:tblGrid>
              <a:tr h="425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3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5556">
                <a:tc>
                  <a:txBody>
                    <a:bodyPr/>
                    <a:lstStyle/>
                    <a:p>
                      <a:r>
                        <a:rPr lang="en-GB" sz="1200" dirty="0">
                          <a:solidFill>
                            <a:schemeClr val="tx1">
                              <a:lumMod val="75000"/>
                              <a:lumOff val="25000"/>
                            </a:schemeClr>
                          </a:solidFill>
                        </a:rPr>
                        <a:t>Yes – Seen knives used as a threat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95778">
                <a:tc>
                  <a:txBody>
                    <a:bodyPr/>
                    <a:lstStyle/>
                    <a:p>
                      <a:r>
                        <a:rPr lang="en-GB" sz="1200" dirty="0">
                          <a:solidFill>
                            <a:schemeClr val="tx1">
                              <a:lumMod val="75000"/>
                              <a:lumOff val="25000"/>
                            </a:schemeClr>
                          </a:solidFill>
                        </a:rPr>
                        <a:t>Yes – Carried/Know someone who carries knife for protection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7660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Seen a knife</a:t>
                      </a:r>
                      <a:r>
                        <a:rPr lang="en-GB" sz="1200" baseline="0" dirty="0">
                          <a:solidFill>
                            <a:schemeClr val="tx1">
                              <a:lumMod val="75000"/>
                              <a:lumOff val="25000"/>
                            </a:schemeClr>
                          </a:solidFill>
                        </a:rPr>
                        <a:t> used </a:t>
                      </a:r>
                      <a:r>
                        <a:rPr lang="en-GB" sz="1200" u="sng" baseline="0" dirty="0">
                          <a:solidFill>
                            <a:schemeClr val="tx1">
                              <a:lumMod val="75000"/>
                              <a:lumOff val="25000"/>
                            </a:schemeClr>
                          </a:solidFill>
                        </a:rPr>
                        <a:t>and</a:t>
                      </a:r>
                      <a:r>
                        <a:rPr lang="en-GB" sz="1200" baseline="0" dirty="0">
                          <a:solidFill>
                            <a:schemeClr val="tx1">
                              <a:lumMod val="75000"/>
                              <a:lumOff val="25000"/>
                            </a:schemeClr>
                          </a:solidFill>
                        </a:rPr>
                        <a:t> have carried or know someone who has carried a knife </a:t>
                      </a:r>
                      <a:endParaRPr lang="en-GB" sz="1200" dirty="0">
                        <a:solidFill>
                          <a:schemeClr val="tx1">
                            <a:lumMod val="75000"/>
                            <a:lumOff val="25000"/>
                          </a:schemeClr>
                        </a:solidFill>
                      </a:endParaRPr>
                    </a:p>
                    <a:p>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Table 11">
            <a:extLst>
              <a:ext uri="{FF2B5EF4-FFF2-40B4-BE49-F238E27FC236}">
                <a16:creationId xmlns:a16="http://schemas.microsoft.com/office/drawing/2014/main" id="{ABE5993F-157C-49C9-A397-99D1C671AD83}"/>
              </a:ext>
            </a:extLst>
          </p:cNvPr>
          <p:cNvGraphicFramePr>
            <a:graphicFrameLocks noGrp="1"/>
          </p:cNvGraphicFramePr>
          <p:nvPr>
            <p:extLst>
              <p:ext uri="{D42A27DB-BD31-4B8C-83A1-F6EECF244321}">
                <p14:modId xmlns:p14="http://schemas.microsoft.com/office/powerpoint/2010/main" val="2098325919"/>
              </p:ext>
            </p:extLst>
          </p:nvPr>
        </p:nvGraphicFramePr>
        <p:xfrm>
          <a:off x="4531057" y="3391952"/>
          <a:ext cx="7102142" cy="2834640"/>
        </p:xfrm>
        <a:graphic>
          <a:graphicData uri="http://schemas.openxmlformats.org/drawingml/2006/table">
            <a:tbl>
              <a:tblPr firstRow="1" bandRow="1">
                <a:tableStyleId>{5940675A-B579-460E-94D1-54222C63F5DA}</a:tableStyleId>
              </a:tblPr>
              <a:tblGrid>
                <a:gridCol w="1761529">
                  <a:extLst>
                    <a:ext uri="{9D8B030D-6E8A-4147-A177-3AD203B41FA5}">
                      <a16:colId xmlns:a16="http://schemas.microsoft.com/office/drawing/2014/main" val="20000"/>
                    </a:ext>
                  </a:extLst>
                </a:gridCol>
                <a:gridCol w="686100">
                  <a:extLst>
                    <a:ext uri="{9D8B030D-6E8A-4147-A177-3AD203B41FA5}">
                      <a16:colId xmlns:a16="http://schemas.microsoft.com/office/drawing/2014/main" val="20001"/>
                    </a:ext>
                  </a:extLst>
                </a:gridCol>
                <a:gridCol w="839789">
                  <a:extLst>
                    <a:ext uri="{9D8B030D-6E8A-4147-A177-3AD203B41FA5}">
                      <a16:colId xmlns:a16="http://schemas.microsoft.com/office/drawing/2014/main" val="20002"/>
                    </a:ext>
                  </a:extLst>
                </a:gridCol>
                <a:gridCol w="762945">
                  <a:extLst>
                    <a:ext uri="{9D8B030D-6E8A-4147-A177-3AD203B41FA5}">
                      <a16:colId xmlns:a16="http://schemas.microsoft.com/office/drawing/2014/main" val="20003"/>
                    </a:ext>
                  </a:extLst>
                </a:gridCol>
                <a:gridCol w="865078">
                  <a:extLst>
                    <a:ext uri="{9D8B030D-6E8A-4147-A177-3AD203B41FA5}">
                      <a16:colId xmlns:a16="http://schemas.microsoft.com/office/drawing/2014/main" val="20004"/>
                    </a:ext>
                  </a:extLst>
                </a:gridCol>
                <a:gridCol w="764302">
                  <a:extLst>
                    <a:ext uri="{9D8B030D-6E8A-4147-A177-3AD203B41FA5}">
                      <a16:colId xmlns:a16="http://schemas.microsoft.com/office/drawing/2014/main" val="20005"/>
                    </a:ext>
                  </a:extLst>
                </a:gridCol>
                <a:gridCol w="659454">
                  <a:extLst>
                    <a:ext uri="{9D8B030D-6E8A-4147-A177-3AD203B41FA5}">
                      <a16:colId xmlns:a16="http://schemas.microsoft.com/office/drawing/2014/main" val="20006"/>
                    </a:ext>
                  </a:extLst>
                </a:gridCol>
                <a:gridCol w="762945">
                  <a:extLst>
                    <a:ext uri="{9D8B030D-6E8A-4147-A177-3AD203B41FA5}">
                      <a16:colId xmlns:a16="http://schemas.microsoft.com/office/drawing/2014/main" val="419137126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59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 Seen knives used as a threat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Yes – Carried/Know someone who carries knife for protection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Seen a knife</a:t>
                      </a:r>
                      <a:r>
                        <a:rPr lang="en-GB" sz="1200" baseline="0" dirty="0">
                          <a:solidFill>
                            <a:schemeClr val="tx1">
                              <a:lumMod val="75000"/>
                              <a:lumOff val="25000"/>
                            </a:schemeClr>
                          </a:solidFill>
                        </a:rPr>
                        <a:t> used </a:t>
                      </a:r>
                      <a:r>
                        <a:rPr lang="en-GB" sz="1200" u="sng" baseline="0" dirty="0">
                          <a:solidFill>
                            <a:schemeClr val="tx1">
                              <a:lumMod val="75000"/>
                              <a:lumOff val="25000"/>
                            </a:schemeClr>
                          </a:solidFill>
                        </a:rPr>
                        <a:t>and</a:t>
                      </a:r>
                      <a:r>
                        <a:rPr lang="en-GB" sz="1200" baseline="0" dirty="0">
                          <a:solidFill>
                            <a:schemeClr val="tx1">
                              <a:lumMod val="75000"/>
                              <a:lumOff val="25000"/>
                            </a:schemeClr>
                          </a:solidFill>
                        </a:rPr>
                        <a:t> have carried or know someone who has carried a knife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903005238"/>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730814" cy="900000"/>
          </a:xfrm>
        </p:spPr>
        <p:txBody>
          <a:bodyPr vert="horz" lIns="91440" tIns="45720" rIns="91440" bIns="45720" rtlCol="0" anchor="t" anchorCtr="0">
            <a:normAutofit/>
          </a:bodyPr>
          <a:lstStyle/>
          <a:p>
            <a:r>
              <a:rPr lang="en-GB" sz="1600" dirty="0"/>
              <a:t>Generally, pupils feel safe at home and during the day but feel significantly less safe going out after dark, and when in Doncaster town centre. LGBTQ pupils are the least likely to feel safe at school (56%) and feel safe going to and from school (63%).</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3456731409"/>
              </p:ext>
            </p:extLst>
          </p:nvPr>
        </p:nvGraphicFramePr>
        <p:xfrm>
          <a:off x="183600" y="835200"/>
          <a:ext cx="5525036" cy="3947814"/>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do you rate the following in the area where you live?</a:t>
            </a:r>
          </a:p>
          <a:p>
            <a:r>
              <a:rPr lang="en-GB" sz="1000" i="1" dirty="0">
                <a:solidFill>
                  <a:srgbClr val="002060"/>
                </a:solidFill>
                <a:latin typeface="Calibri" panose="020F0502020204030204" pitchFamily="34" charset="0"/>
              </a:rPr>
              <a:t>Base: All valid respondents, n=1,057</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r>
              <a:rPr lang="en-GB" sz="1000" b="1" dirty="0"/>
              <a:t> </a:t>
            </a:r>
            <a:r>
              <a:rPr lang="en-GB" sz="1000" dirty="0"/>
              <a:t>/ </a:t>
            </a:r>
            <a:r>
              <a:rPr lang="en-GB" sz="1000" b="1" dirty="0"/>
              <a:t>CYPP</a:t>
            </a:r>
          </a:p>
        </p:txBody>
      </p:sp>
      <p:graphicFrame>
        <p:nvGraphicFramePr>
          <p:cNvPr id="9" name="Table 8"/>
          <p:cNvGraphicFramePr>
            <a:graphicFrameLocks noGrp="1"/>
          </p:cNvGraphicFramePr>
          <p:nvPr>
            <p:extLst>
              <p:ext uri="{D42A27DB-BD31-4B8C-83A1-F6EECF244321}">
                <p14:modId xmlns:p14="http://schemas.microsoft.com/office/powerpoint/2010/main" val="2817752539"/>
              </p:ext>
            </p:extLst>
          </p:nvPr>
        </p:nvGraphicFramePr>
        <p:xfrm>
          <a:off x="5628549" y="769631"/>
          <a:ext cx="6282269" cy="2575312"/>
        </p:xfrm>
        <a:graphic>
          <a:graphicData uri="http://schemas.openxmlformats.org/drawingml/2006/table">
            <a:tbl>
              <a:tblPr firstRow="1" bandRow="1">
                <a:tableStyleId>{5940675A-B579-460E-94D1-54222C63F5DA}</a:tableStyleId>
              </a:tblPr>
              <a:tblGrid>
                <a:gridCol w="1511553">
                  <a:extLst>
                    <a:ext uri="{9D8B030D-6E8A-4147-A177-3AD203B41FA5}">
                      <a16:colId xmlns:a16="http://schemas.microsoft.com/office/drawing/2014/main" val="20000"/>
                    </a:ext>
                  </a:extLst>
                </a:gridCol>
                <a:gridCol w="940341">
                  <a:extLst>
                    <a:ext uri="{9D8B030D-6E8A-4147-A177-3AD203B41FA5}">
                      <a16:colId xmlns:a16="http://schemas.microsoft.com/office/drawing/2014/main" val="20001"/>
                    </a:ext>
                  </a:extLst>
                </a:gridCol>
                <a:gridCol w="766075">
                  <a:extLst>
                    <a:ext uri="{9D8B030D-6E8A-4147-A177-3AD203B41FA5}">
                      <a16:colId xmlns:a16="http://schemas.microsoft.com/office/drawing/2014/main" val="20002"/>
                    </a:ext>
                  </a:extLst>
                </a:gridCol>
                <a:gridCol w="766075">
                  <a:extLst>
                    <a:ext uri="{9D8B030D-6E8A-4147-A177-3AD203B41FA5}">
                      <a16:colId xmlns:a16="http://schemas.microsoft.com/office/drawing/2014/main" val="20003"/>
                    </a:ext>
                  </a:extLst>
                </a:gridCol>
                <a:gridCol w="766075">
                  <a:extLst>
                    <a:ext uri="{9D8B030D-6E8A-4147-A177-3AD203B41FA5}">
                      <a16:colId xmlns:a16="http://schemas.microsoft.com/office/drawing/2014/main" val="20004"/>
                    </a:ext>
                  </a:extLst>
                </a:gridCol>
                <a:gridCol w="766075">
                  <a:extLst>
                    <a:ext uri="{9D8B030D-6E8A-4147-A177-3AD203B41FA5}">
                      <a16:colId xmlns:a16="http://schemas.microsoft.com/office/drawing/2014/main" val="20005"/>
                    </a:ext>
                  </a:extLst>
                </a:gridCol>
                <a:gridCol w="766075">
                  <a:extLst>
                    <a:ext uri="{9D8B030D-6E8A-4147-A177-3AD203B41FA5}">
                      <a16:colId xmlns:a16="http://schemas.microsoft.com/office/drawing/2014/main" val="20006"/>
                    </a:ext>
                  </a:extLst>
                </a:gridCol>
              </a:tblGrid>
              <a:tr h="41567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i="1" dirty="0">
                          <a:solidFill>
                            <a:schemeClr val="tx1">
                              <a:lumMod val="75000"/>
                              <a:lumOff val="25000"/>
                            </a:schemeClr>
                          </a:solidFill>
                        </a:rPr>
                        <a:t>2023 Survey</a:t>
                      </a:r>
                    </a:p>
                    <a:p>
                      <a:endParaRPr lang="en-GB" sz="105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403">
                <a:tc>
                  <a:txBody>
                    <a:bodyPr/>
                    <a:lstStyle/>
                    <a:p>
                      <a:r>
                        <a:rPr lang="en-GB" sz="105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8992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out after dark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8992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out during the day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37511">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8992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to and from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8992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in Doncaster town centre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11" name="TextBox 10"/>
          <p:cNvSpPr txBox="1"/>
          <p:nvPr/>
        </p:nvSpPr>
        <p:spPr>
          <a:xfrm>
            <a:off x="5628549" y="6210742"/>
            <a:ext cx="3590322"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feel like this ‘Safe’ or ‘Very safe’</a:t>
            </a:r>
          </a:p>
        </p:txBody>
      </p:sp>
      <p:graphicFrame>
        <p:nvGraphicFramePr>
          <p:cNvPr id="10" name="Table 9">
            <a:extLst>
              <a:ext uri="{FF2B5EF4-FFF2-40B4-BE49-F238E27FC236}">
                <a16:creationId xmlns:a16="http://schemas.microsoft.com/office/drawing/2014/main" id="{C3B31DD4-5442-4929-8F9B-F8C431C3CDCD}"/>
              </a:ext>
            </a:extLst>
          </p:cNvPr>
          <p:cNvGraphicFramePr>
            <a:graphicFrameLocks noGrp="1"/>
          </p:cNvGraphicFramePr>
          <p:nvPr>
            <p:extLst>
              <p:ext uri="{D42A27DB-BD31-4B8C-83A1-F6EECF244321}">
                <p14:modId xmlns:p14="http://schemas.microsoft.com/office/powerpoint/2010/main" val="2547315451"/>
              </p:ext>
            </p:extLst>
          </p:nvPr>
        </p:nvGraphicFramePr>
        <p:xfrm>
          <a:off x="5628549" y="3410512"/>
          <a:ext cx="6282269" cy="2734661"/>
        </p:xfrm>
        <a:graphic>
          <a:graphicData uri="http://schemas.openxmlformats.org/drawingml/2006/table">
            <a:tbl>
              <a:tblPr firstRow="1" bandRow="1">
                <a:tableStyleId>{5940675A-B579-460E-94D1-54222C63F5DA}</a:tableStyleId>
              </a:tblPr>
              <a:tblGrid>
                <a:gridCol w="1521282">
                  <a:extLst>
                    <a:ext uri="{9D8B030D-6E8A-4147-A177-3AD203B41FA5}">
                      <a16:colId xmlns:a16="http://schemas.microsoft.com/office/drawing/2014/main" val="20000"/>
                    </a:ext>
                  </a:extLst>
                </a:gridCol>
                <a:gridCol w="593387">
                  <a:extLst>
                    <a:ext uri="{9D8B030D-6E8A-4147-A177-3AD203B41FA5}">
                      <a16:colId xmlns:a16="http://schemas.microsoft.com/office/drawing/2014/main" val="20001"/>
                    </a:ext>
                  </a:extLst>
                </a:gridCol>
                <a:gridCol w="787940">
                  <a:extLst>
                    <a:ext uri="{9D8B030D-6E8A-4147-A177-3AD203B41FA5}">
                      <a16:colId xmlns:a16="http://schemas.microsoft.com/office/drawing/2014/main" val="20002"/>
                    </a:ext>
                  </a:extLst>
                </a:gridCol>
                <a:gridCol w="638549">
                  <a:extLst>
                    <a:ext uri="{9D8B030D-6E8A-4147-A177-3AD203B41FA5}">
                      <a16:colId xmlns:a16="http://schemas.microsoft.com/office/drawing/2014/main" val="20003"/>
                    </a:ext>
                  </a:extLst>
                </a:gridCol>
                <a:gridCol w="791417">
                  <a:extLst>
                    <a:ext uri="{9D8B030D-6E8A-4147-A177-3AD203B41FA5}">
                      <a16:colId xmlns:a16="http://schemas.microsoft.com/office/drawing/2014/main" val="20004"/>
                    </a:ext>
                  </a:extLst>
                </a:gridCol>
                <a:gridCol w="737357">
                  <a:extLst>
                    <a:ext uri="{9D8B030D-6E8A-4147-A177-3AD203B41FA5}">
                      <a16:colId xmlns:a16="http://schemas.microsoft.com/office/drawing/2014/main" val="20005"/>
                    </a:ext>
                  </a:extLst>
                </a:gridCol>
                <a:gridCol w="595333">
                  <a:extLst>
                    <a:ext uri="{9D8B030D-6E8A-4147-A177-3AD203B41FA5}">
                      <a16:colId xmlns:a16="http://schemas.microsoft.com/office/drawing/2014/main" val="20006"/>
                    </a:ext>
                  </a:extLst>
                </a:gridCol>
                <a:gridCol w="617004">
                  <a:extLst>
                    <a:ext uri="{9D8B030D-6E8A-4147-A177-3AD203B41FA5}">
                      <a16:colId xmlns:a16="http://schemas.microsoft.com/office/drawing/2014/main" val="3880067429"/>
                    </a:ext>
                  </a:extLst>
                </a:gridCol>
              </a:tblGrid>
              <a:tr h="42496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50" i="1" dirty="0">
                          <a:solidFill>
                            <a:schemeClr val="tx1">
                              <a:lumMod val="75000"/>
                              <a:lumOff val="25000"/>
                            </a:schemeClr>
                          </a:solidFill>
                        </a:rPr>
                        <a:t>2023 Survey</a:t>
                      </a:r>
                    </a:p>
                    <a:p>
                      <a:endParaRPr lang="en-GB" sz="105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Ethnicity:</a:t>
                      </a:r>
                      <a:r>
                        <a:rPr lang="en-GB" sz="1050" b="1" baseline="0" dirty="0">
                          <a:solidFill>
                            <a:schemeClr val="tx1">
                              <a:lumMod val="75000"/>
                              <a:lumOff val="25000"/>
                            </a:schemeClr>
                          </a:solidFill>
                        </a:rPr>
                        <a:t> </a:t>
                      </a:r>
                      <a:r>
                        <a:rPr lang="en-GB" sz="105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981">
                <a:tc>
                  <a:txBody>
                    <a:bodyPr/>
                    <a:lstStyle/>
                    <a:p>
                      <a:r>
                        <a:rPr lang="en-GB" sz="105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5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864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out after dark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9864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out during the day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2823">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864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when going to and from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8644">
                <a:tc>
                  <a:txBody>
                    <a:bodyPr/>
                    <a:lstStyle/>
                    <a:p>
                      <a:pPr algn="l" fontAlgn="b"/>
                      <a:r>
                        <a:rPr lang="en-GB" sz="1050" b="0" i="0" u="none" strike="noStrike" dirty="0">
                          <a:solidFill>
                            <a:schemeClr val="tx1">
                              <a:lumMod val="85000"/>
                              <a:lumOff val="15000"/>
                            </a:schemeClr>
                          </a:solidFill>
                          <a:effectLst/>
                          <a:latin typeface="Calibri" panose="020F0502020204030204" pitchFamily="34" charset="0"/>
                        </a:rPr>
                        <a:t>Your safety in Doncaster town centre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050" b="0" i="0" u="none" strike="noStrike" dirty="0">
                          <a:solidFill>
                            <a:schemeClr val="tx1">
                              <a:lumMod val="85000"/>
                              <a:lumOff val="1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108807910"/>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72% of pupils believe at least some of their peers have consumed alcohol in the last week. Perceptions shift widely from Year 8 to Year 10; whereas 18% of Year 8 pupils presume most/all of their peers have consumed alcohol in the last week, the figure more than doubles to 41% amongst Year 10s. Girls are more likely to presume that most/all of their peers are consuming alcohol than boys are (33% and 25% respectively).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had a drink containing alcohol that was more than just a sip in the last 7 days?</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6" name="Chart 5"/>
          <p:cNvGraphicFramePr/>
          <p:nvPr>
            <p:extLst>
              <p:ext uri="{D42A27DB-BD31-4B8C-83A1-F6EECF244321}">
                <p14:modId xmlns:p14="http://schemas.microsoft.com/office/powerpoint/2010/main" val="1152808529"/>
              </p:ext>
            </p:extLst>
          </p:nvPr>
        </p:nvGraphicFramePr>
        <p:xfrm>
          <a:off x="749159" y="129009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164724450"/>
              </p:ext>
            </p:extLst>
          </p:nvPr>
        </p:nvGraphicFramePr>
        <p:xfrm>
          <a:off x="5592842" y="1290090"/>
          <a:ext cx="6040358" cy="2216725"/>
        </p:xfrm>
        <a:graphic>
          <a:graphicData uri="http://schemas.openxmlformats.org/drawingml/2006/table">
            <a:tbl>
              <a:tblPr firstRow="1" bandRow="1">
                <a:tableStyleId>{5940675A-B579-460E-94D1-54222C63F5DA}</a:tableStyleId>
              </a:tblPr>
              <a:tblGrid>
                <a:gridCol w="1333243">
                  <a:extLst>
                    <a:ext uri="{9D8B030D-6E8A-4147-A177-3AD203B41FA5}">
                      <a16:colId xmlns:a16="http://schemas.microsoft.com/office/drawing/2014/main" val="20000"/>
                    </a:ext>
                  </a:extLst>
                </a:gridCol>
                <a:gridCol w="1063799">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205663386"/>
              </p:ext>
            </p:extLst>
          </p:nvPr>
        </p:nvGraphicFramePr>
        <p:xfrm>
          <a:off x="183600" y="1195200"/>
          <a:ext cx="5063895" cy="36290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7">
            <a:extLst>
              <a:ext uri="{FF2B5EF4-FFF2-40B4-BE49-F238E27FC236}">
                <a16:creationId xmlns:a16="http://schemas.microsoft.com/office/drawing/2014/main" id="{02C6423F-64D7-4596-A68F-48AFB955A107}"/>
              </a:ext>
            </a:extLst>
          </p:cNvPr>
          <p:cNvGraphicFramePr>
            <a:graphicFrameLocks noGrp="1"/>
          </p:cNvGraphicFramePr>
          <p:nvPr>
            <p:extLst>
              <p:ext uri="{D42A27DB-BD31-4B8C-83A1-F6EECF244321}">
                <p14:modId xmlns:p14="http://schemas.microsoft.com/office/powerpoint/2010/main" val="4129523616"/>
              </p:ext>
            </p:extLst>
          </p:nvPr>
        </p:nvGraphicFramePr>
        <p:xfrm>
          <a:off x="5592842" y="3716905"/>
          <a:ext cx="6040360" cy="2519482"/>
        </p:xfrm>
        <a:graphic>
          <a:graphicData uri="http://schemas.openxmlformats.org/drawingml/2006/table">
            <a:tbl>
              <a:tblPr firstRow="1" bandRow="1">
                <a:tableStyleId>{5940675A-B579-460E-94D1-54222C63F5DA}</a:tableStyleId>
              </a:tblPr>
              <a:tblGrid>
                <a:gridCol w="1179987">
                  <a:extLst>
                    <a:ext uri="{9D8B030D-6E8A-4147-A177-3AD203B41FA5}">
                      <a16:colId xmlns:a16="http://schemas.microsoft.com/office/drawing/2014/main" val="20000"/>
                    </a:ext>
                  </a:extLst>
                </a:gridCol>
                <a:gridCol w="647146">
                  <a:extLst>
                    <a:ext uri="{9D8B030D-6E8A-4147-A177-3AD203B41FA5}">
                      <a16:colId xmlns:a16="http://schemas.microsoft.com/office/drawing/2014/main" val="20001"/>
                    </a:ext>
                  </a:extLst>
                </a:gridCol>
                <a:gridCol w="800100">
                  <a:extLst>
                    <a:ext uri="{9D8B030D-6E8A-4147-A177-3AD203B41FA5}">
                      <a16:colId xmlns:a16="http://schemas.microsoft.com/office/drawing/2014/main" val="20002"/>
                    </a:ext>
                  </a:extLst>
                </a:gridCol>
                <a:gridCol w="635771">
                  <a:extLst>
                    <a:ext uri="{9D8B030D-6E8A-4147-A177-3AD203B41FA5}">
                      <a16:colId xmlns:a16="http://schemas.microsoft.com/office/drawing/2014/main" val="20003"/>
                    </a:ext>
                  </a:extLst>
                </a:gridCol>
                <a:gridCol w="783454">
                  <a:extLst>
                    <a:ext uri="{9D8B030D-6E8A-4147-A177-3AD203B41FA5}">
                      <a16:colId xmlns:a16="http://schemas.microsoft.com/office/drawing/2014/main" val="20004"/>
                    </a:ext>
                  </a:extLst>
                </a:gridCol>
                <a:gridCol w="764540">
                  <a:extLst>
                    <a:ext uri="{9D8B030D-6E8A-4147-A177-3AD203B41FA5}">
                      <a16:colId xmlns:a16="http://schemas.microsoft.com/office/drawing/2014/main" val="20005"/>
                    </a:ext>
                  </a:extLst>
                </a:gridCol>
                <a:gridCol w="535023">
                  <a:extLst>
                    <a:ext uri="{9D8B030D-6E8A-4147-A177-3AD203B41FA5}">
                      <a16:colId xmlns:a16="http://schemas.microsoft.com/office/drawing/2014/main" val="20006"/>
                    </a:ext>
                  </a:extLst>
                </a:gridCol>
                <a:gridCol w="694339">
                  <a:extLst>
                    <a:ext uri="{9D8B030D-6E8A-4147-A177-3AD203B41FA5}">
                      <a16:colId xmlns:a16="http://schemas.microsoft.com/office/drawing/2014/main" val="3441926831"/>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9" name="Rectangle 8">
            <a:extLst>
              <a:ext uri="{FF2B5EF4-FFF2-40B4-BE49-F238E27FC236}">
                <a16:creationId xmlns:a16="http://schemas.microsoft.com/office/drawing/2014/main" id="{214AD22D-F10A-4F18-959E-D4D8DB948C40}"/>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601218931"/>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19600" y="180000"/>
            <a:ext cx="11721936" cy="900000"/>
          </a:xfrm>
        </p:spPr>
        <p:txBody>
          <a:bodyPr vert="horz" lIns="91440" tIns="45720" rIns="91440" bIns="45720" rtlCol="0" anchor="t" anchorCtr="0">
            <a:normAutofit/>
          </a:bodyPr>
          <a:lstStyle/>
          <a:p>
            <a:r>
              <a:rPr lang="en-GB" sz="1600" dirty="0"/>
              <a:t>Perceptions of peers being ‘drunk’ varies from Year 8 to Year 10. 76% of Year 10 pupils presume most/all or at least some of their peers have been drunk in the last week, but ‘only’ 46% of Year 8s think this is the case. Girls are more likely to think their peers have been drunk than boys (66% and 54% respectively). </a:t>
            </a:r>
            <a:endParaRPr lang="en-GB" sz="1600" dirty="0">
              <a:highlight>
                <a:srgbClr val="FFFF00"/>
              </a:highlight>
            </a:endParaRP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from your school do you believe have been drunk at least once in the last 7 days?</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869195980"/>
              </p:ext>
            </p:extLst>
          </p:nvPr>
        </p:nvGraphicFramePr>
        <p:xfrm>
          <a:off x="5592842" y="128880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2" name="Chart 11"/>
          <p:cNvGraphicFramePr/>
          <p:nvPr>
            <p:extLst>
              <p:ext uri="{D42A27DB-BD31-4B8C-83A1-F6EECF244321}">
                <p14:modId xmlns:p14="http://schemas.microsoft.com/office/powerpoint/2010/main" val="1392702098"/>
              </p:ext>
            </p:extLst>
          </p:nvPr>
        </p:nvGraphicFramePr>
        <p:xfrm>
          <a:off x="183600" y="1195199"/>
          <a:ext cx="5063895" cy="38417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Table 10">
            <a:extLst>
              <a:ext uri="{FF2B5EF4-FFF2-40B4-BE49-F238E27FC236}">
                <a16:creationId xmlns:a16="http://schemas.microsoft.com/office/drawing/2014/main" id="{E30DE0D2-5A2F-4B43-8C2C-103F3CDE969B}"/>
              </a:ext>
            </a:extLst>
          </p:cNvPr>
          <p:cNvGraphicFramePr>
            <a:graphicFrameLocks noGrp="1"/>
          </p:cNvGraphicFramePr>
          <p:nvPr>
            <p:extLst>
              <p:ext uri="{D42A27DB-BD31-4B8C-83A1-F6EECF244321}">
                <p14:modId xmlns:p14="http://schemas.microsoft.com/office/powerpoint/2010/main" val="2828013179"/>
              </p:ext>
            </p:extLst>
          </p:nvPr>
        </p:nvGraphicFramePr>
        <p:xfrm>
          <a:off x="5592842" y="3737585"/>
          <a:ext cx="6040358" cy="2519482"/>
        </p:xfrm>
        <a:graphic>
          <a:graphicData uri="http://schemas.openxmlformats.org/drawingml/2006/table">
            <a:tbl>
              <a:tblPr firstRow="1" bandRow="1">
                <a:tableStyleId>{5940675A-B579-460E-94D1-54222C63F5DA}</a:tableStyleId>
              </a:tblPr>
              <a:tblGrid>
                <a:gridCol w="1103233">
                  <a:extLst>
                    <a:ext uri="{9D8B030D-6E8A-4147-A177-3AD203B41FA5}">
                      <a16:colId xmlns:a16="http://schemas.microsoft.com/office/drawing/2014/main" val="20000"/>
                    </a:ext>
                  </a:extLst>
                </a:gridCol>
                <a:gridCol w="647700">
                  <a:extLst>
                    <a:ext uri="{9D8B030D-6E8A-4147-A177-3AD203B41FA5}">
                      <a16:colId xmlns:a16="http://schemas.microsoft.com/office/drawing/2014/main" val="20001"/>
                    </a:ext>
                  </a:extLst>
                </a:gridCol>
                <a:gridCol w="781050">
                  <a:extLst>
                    <a:ext uri="{9D8B030D-6E8A-4147-A177-3AD203B41FA5}">
                      <a16:colId xmlns:a16="http://schemas.microsoft.com/office/drawing/2014/main" val="20002"/>
                    </a:ext>
                  </a:extLst>
                </a:gridCol>
                <a:gridCol w="628650">
                  <a:extLst>
                    <a:ext uri="{9D8B030D-6E8A-4147-A177-3AD203B41FA5}">
                      <a16:colId xmlns:a16="http://schemas.microsoft.com/office/drawing/2014/main" val="20003"/>
                    </a:ext>
                  </a:extLst>
                </a:gridCol>
                <a:gridCol w="828675">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75591">
                  <a:extLst>
                    <a:ext uri="{9D8B030D-6E8A-4147-A177-3AD203B41FA5}">
                      <a16:colId xmlns:a16="http://schemas.microsoft.com/office/drawing/2014/main" val="20006"/>
                    </a:ext>
                  </a:extLst>
                </a:gridCol>
                <a:gridCol w="724889">
                  <a:extLst>
                    <a:ext uri="{9D8B030D-6E8A-4147-A177-3AD203B41FA5}">
                      <a16:colId xmlns:a16="http://schemas.microsoft.com/office/drawing/2014/main" val="4138183397"/>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681469235"/>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1090000"/>
          </a:xfrm>
        </p:spPr>
        <p:txBody>
          <a:bodyPr vert="horz" lIns="91440" tIns="45720" rIns="91440" bIns="45720" rtlCol="0" anchor="t" anchorCtr="0">
            <a:noAutofit/>
          </a:bodyPr>
          <a:lstStyle/>
          <a:p>
            <a:r>
              <a:rPr lang="en-GB" sz="1600" dirty="0"/>
              <a:t>Although 30% of pupils believe that nearly all or most of their peers have consumed alcohol in the last week, in reality only 14% have actually done so. Alcohol consumption amongst pupils has decreased since previous years. SEN are most likely to have drunk alcohol in the last week.</a:t>
            </a:r>
          </a:p>
        </p:txBody>
      </p:sp>
      <p:sp>
        <p:nvSpPr>
          <p:cNvPr id="10" name="TextBox 9"/>
          <p:cNvSpPr txBox="1"/>
          <p:nvPr/>
        </p:nvSpPr>
        <p:spPr>
          <a:xfrm>
            <a:off x="180000" y="6447166"/>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had a drink containing alcohol in the last 7 days, that was more than just a sip?</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8" name="Table 7"/>
          <p:cNvGraphicFramePr>
            <a:graphicFrameLocks noGrp="1"/>
          </p:cNvGraphicFramePr>
          <p:nvPr>
            <p:extLst>
              <p:ext uri="{D42A27DB-BD31-4B8C-83A1-F6EECF244321}">
                <p14:modId xmlns:p14="http://schemas.microsoft.com/office/powerpoint/2010/main" val="262956413"/>
              </p:ext>
            </p:extLst>
          </p:nvPr>
        </p:nvGraphicFramePr>
        <p:xfrm>
          <a:off x="4164150" y="1024838"/>
          <a:ext cx="7469050" cy="2404161"/>
        </p:xfrm>
        <a:graphic>
          <a:graphicData uri="http://schemas.openxmlformats.org/drawingml/2006/table">
            <a:tbl>
              <a:tblPr firstRow="1" bandRow="1">
                <a:tableStyleId>{5940675A-B579-460E-94D1-54222C63F5DA}</a:tableStyleId>
              </a:tblPr>
              <a:tblGrid>
                <a:gridCol w="1958263">
                  <a:extLst>
                    <a:ext uri="{9D8B030D-6E8A-4147-A177-3AD203B41FA5}">
                      <a16:colId xmlns:a16="http://schemas.microsoft.com/office/drawing/2014/main" val="20000"/>
                    </a:ext>
                  </a:extLst>
                </a:gridCol>
                <a:gridCol w="1070838">
                  <a:extLst>
                    <a:ext uri="{9D8B030D-6E8A-4147-A177-3AD203B41FA5}">
                      <a16:colId xmlns:a16="http://schemas.microsoft.com/office/drawing/2014/main" val="20001"/>
                    </a:ext>
                  </a:extLst>
                </a:gridCol>
                <a:gridCol w="906747">
                  <a:extLst>
                    <a:ext uri="{9D8B030D-6E8A-4147-A177-3AD203B41FA5}">
                      <a16:colId xmlns:a16="http://schemas.microsoft.com/office/drawing/2014/main" val="20002"/>
                    </a:ext>
                  </a:extLst>
                </a:gridCol>
                <a:gridCol w="825420">
                  <a:extLst>
                    <a:ext uri="{9D8B030D-6E8A-4147-A177-3AD203B41FA5}">
                      <a16:colId xmlns:a16="http://schemas.microsoft.com/office/drawing/2014/main" val="20003"/>
                    </a:ext>
                  </a:extLst>
                </a:gridCol>
                <a:gridCol w="951392">
                  <a:extLst>
                    <a:ext uri="{9D8B030D-6E8A-4147-A177-3AD203B41FA5}">
                      <a16:colId xmlns:a16="http://schemas.microsoft.com/office/drawing/2014/main" val="20004"/>
                    </a:ext>
                  </a:extLst>
                </a:gridCol>
                <a:gridCol w="931834">
                  <a:extLst>
                    <a:ext uri="{9D8B030D-6E8A-4147-A177-3AD203B41FA5}">
                      <a16:colId xmlns:a16="http://schemas.microsoft.com/office/drawing/2014/main" val="20005"/>
                    </a:ext>
                  </a:extLst>
                </a:gridCol>
                <a:gridCol w="824556">
                  <a:extLst>
                    <a:ext uri="{9D8B030D-6E8A-4147-A177-3AD203B41FA5}">
                      <a16:colId xmlns:a16="http://schemas.microsoft.com/office/drawing/2014/main" val="20006"/>
                    </a:ext>
                  </a:extLst>
                </a:gridCol>
              </a:tblGrid>
              <a:tr h="29665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4472">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14346">
                <a:tc>
                  <a:txBody>
                    <a:bodyPr/>
                    <a:lstStyle/>
                    <a:p>
                      <a:r>
                        <a:rPr lang="en-GB" sz="1100" dirty="0">
                          <a:solidFill>
                            <a:schemeClr val="tx1">
                              <a:lumMod val="75000"/>
                              <a:lumOff val="25000"/>
                            </a:schemeClr>
                          </a:solidFill>
                        </a:rPr>
                        <a:t>Yes, I have had a drink in the last week that was more than a sip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614346">
                <a:tc>
                  <a:txBody>
                    <a:bodyPr/>
                    <a:lstStyle/>
                    <a:p>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drunk alcohol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61434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been drunk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7" name="Table 6">
            <a:extLst>
              <a:ext uri="{FF2B5EF4-FFF2-40B4-BE49-F238E27FC236}">
                <a16:creationId xmlns:a16="http://schemas.microsoft.com/office/drawing/2014/main" id="{03100606-279F-41DB-A322-6F8324869C3E}"/>
              </a:ext>
            </a:extLst>
          </p:cNvPr>
          <p:cNvGraphicFramePr>
            <a:graphicFrameLocks noGrp="1"/>
          </p:cNvGraphicFramePr>
          <p:nvPr>
            <p:extLst>
              <p:ext uri="{D42A27DB-BD31-4B8C-83A1-F6EECF244321}">
                <p14:modId xmlns:p14="http://schemas.microsoft.com/office/powerpoint/2010/main" val="3421307068"/>
              </p:ext>
            </p:extLst>
          </p:nvPr>
        </p:nvGraphicFramePr>
        <p:xfrm>
          <a:off x="4164150" y="3536964"/>
          <a:ext cx="7469050" cy="2645160"/>
        </p:xfrm>
        <a:graphic>
          <a:graphicData uri="http://schemas.openxmlformats.org/drawingml/2006/table">
            <a:tbl>
              <a:tblPr firstRow="1" bandRow="1">
                <a:tableStyleId>{5940675A-B579-460E-94D1-54222C63F5DA}</a:tableStyleId>
              </a:tblPr>
              <a:tblGrid>
                <a:gridCol w="1998525">
                  <a:extLst>
                    <a:ext uri="{9D8B030D-6E8A-4147-A177-3AD203B41FA5}">
                      <a16:colId xmlns:a16="http://schemas.microsoft.com/office/drawing/2014/main" val="20000"/>
                    </a:ext>
                  </a:extLst>
                </a:gridCol>
                <a:gridCol w="729421">
                  <a:extLst>
                    <a:ext uri="{9D8B030D-6E8A-4147-A177-3AD203B41FA5}">
                      <a16:colId xmlns:a16="http://schemas.microsoft.com/office/drawing/2014/main" val="20001"/>
                    </a:ext>
                  </a:extLst>
                </a:gridCol>
                <a:gridCol w="816598">
                  <a:extLst>
                    <a:ext uri="{9D8B030D-6E8A-4147-A177-3AD203B41FA5}">
                      <a16:colId xmlns:a16="http://schemas.microsoft.com/office/drawing/2014/main" val="20002"/>
                    </a:ext>
                  </a:extLst>
                </a:gridCol>
                <a:gridCol w="743356">
                  <a:extLst>
                    <a:ext uri="{9D8B030D-6E8A-4147-A177-3AD203B41FA5}">
                      <a16:colId xmlns:a16="http://schemas.microsoft.com/office/drawing/2014/main" val="20003"/>
                    </a:ext>
                  </a:extLst>
                </a:gridCol>
                <a:gridCol w="780727">
                  <a:extLst>
                    <a:ext uri="{9D8B030D-6E8A-4147-A177-3AD203B41FA5}">
                      <a16:colId xmlns:a16="http://schemas.microsoft.com/office/drawing/2014/main" val="20004"/>
                    </a:ext>
                  </a:extLst>
                </a:gridCol>
                <a:gridCol w="958788">
                  <a:extLst>
                    <a:ext uri="{9D8B030D-6E8A-4147-A177-3AD203B41FA5}">
                      <a16:colId xmlns:a16="http://schemas.microsoft.com/office/drawing/2014/main" val="20005"/>
                    </a:ext>
                  </a:extLst>
                </a:gridCol>
                <a:gridCol w="816746">
                  <a:extLst>
                    <a:ext uri="{9D8B030D-6E8A-4147-A177-3AD203B41FA5}">
                      <a16:colId xmlns:a16="http://schemas.microsoft.com/office/drawing/2014/main" val="20006"/>
                    </a:ext>
                  </a:extLst>
                </a:gridCol>
                <a:gridCol w="624889">
                  <a:extLst>
                    <a:ext uri="{9D8B030D-6E8A-4147-A177-3AD203B41FA5}">
                      <a16:colId xmlns:a16="http://schemas.microsoft.com/office/drawing/2014/main" val="3118277842"/>
                    </a:ext>
                  </a:extLst>
                </a:gridCol>
              </a:tblGrid>
              <a:tr h="5784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851">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580383">
                <a:tc>
                  <a:txBody>
                    <a:bodyPr/>
                    <a:lstStyle/>
                    <a:p>
                      <a:r>
                        <a:rPr lang="en-GB" sz="1100" dirty="0">
                          <a:solidFill>
                            <a:schemeClr val="tx1">
                              <a:lumMod val="75000"/>
                              <a:lumOff val="25000"/>
                            </a:schemeClr>
                          </a:solidFill>
                        </a:rPr>
                        <a:t>Yes, I have had a drink in the last week that was more than a sip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80383">
                <a:tc>
                  <a:txBody>
                    <a:bodyPr/>
                    <a:lstStyle/>
                    <a:p>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drunk alcohol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803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Believe that nearly all/most of my peers</a:t>
                      </a:r>
                      <a:r>
                        <a:rPr lang="en-GB" sz="1100" baseline="0" dirty="0">
                          <a:solidFill>
                            <a:schemeClr val="tx1">
                              <a:lumMod val="75000"/>
                              <a:lumOff val="25000"/>
                            </a:schemeClr>
                          </a:solidFill>
                        </a:rPr>
                        <a:t> have been drunk in the last week</a:t>
                      </a:r>
                      <a:endParaRPr lang="en-GB" sz="11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Chart 8">
            <a:extLst>
              <a:ext uri="{FF2B5EF4-FFF2-40B4-BE49-F238E27FC236}">
                <a16:creationId xmlns:a16="http://schemas.microsoft.com/office/drawing/2014/main" id="{746D3299-2522-4417-A117-98159630634C}"/>
              </a:ext>
            </a:extLst>
          </p:cNvPr>
          <p:cNvGraphicFramePr/>
          <p:nvPr>
            <p:extLst>
              <p:ext uri="{D42A27DB-BD31-4B8C-83A1-F6EECF244321}">
                <p14:modId xmlns:p14="http://schemas.microsoft.com/office/powerpoint/2010/main" val="2921722102"/>
              </p:ext>
            </p:extLst>
          </p:nvPr>
        </p:nvGraphicFramePr>
        <p:xfrm>
          <a:off x="134441" y="1324186"/>
          <a:ext cx="3980550" cy="348803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986487486"/>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On average, of the 14% who say they have had an alcoholic drink in the past 7 days, pre-mixed drinks such as WKD and VK are the most popular and have increased since last year, followed by spirits and cider. </a:t>
            </a:r>
          </a:p>
        </p:txBody>
      </p:sp>
      <p:sp>
        <p:nvSpPr>
          <p:cNvPr id="10" name="TextBox 9"/>
          <p:cNvSpPr txBox="1"/>
          <p:nvPr/>
        </p:nvSpPr>
        <p:spPr>
          <a:xfrm>
            <a:off x="180000" y="6422179"/>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During the last 7 days, which of the following types of alcoholic drink did you have, if any? (Do not count 'alcohol free' beer/lager or canned shandy etc.)</a:t>
            </a:r>
          </a:p>
          <a:p>
            <a:r>
              <a:rPr lang="en-GB" sz="1000" i="1" dirty="0">
                <a:solidFill>
                  <a:srgbClr val="002060"/>
                </a:solidFill>
                <a:latin typeface="Calibri" panose="020F0502020204030204" pitchFamily="34" charset="0"/>
              </a:rPr>
              <a:t>Base: All those having consumed alcohol, 2021 n=95, 2022 n=193, 2023 n=149</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1" name="Chart 10"/>
          <p:cNvGraphicFramePr/>
          <p:nvPr>
            <p:extLst>
              <p:ext uri="{D42A27DB-BD31-4B8C-83A1-F6EECF244321}">
                <p14:modId xmlns:p14="http://schemas.microsoft.com/office/powerpoint/2010/main" val="2840844370"/>
              </p:ext>
            </p:extLst>
          </p:nvPr>
        </p:nvGraphicFramePr>
        <p:xfrm>
          <a:off x="183599" y="835200"/>
          <a:ext cx="8293973" cy="494549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25755853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75600"/>
            <a:ext cx="9900000" cy="900000"/>
          </a:xfrm>
        </p:spPr>
        <p:txBody>
          <a:bodyPr vert="horz" lIns="91440" tIns="45720" rIns="91440" bIns="45720" rtlCol="0" anchor="ctr">
            <a:normAutofit/>
          </a:bodyPr>
          <a:lstStyle/>
          <a:p>
            <a:r>
              <a:rPr lang="en-GB" sz="2400" dirty="0"/>
              <a:t>Executive Summary (9)</a:t>
            </a:r>
          </a:p>
        </p:txBody>
      </p:sp>
      <p:sp>
        <p:nvSpPr>
          <p:cNvPr id="3" name="Content Placeholder 2"/>
          <p:cNvSpPr>
            <a:spLocks noGrp="1"/>
          </p:cNvSpPr>
          <p:nvPr>
            <p:ph idx="1"/>
          </p:nvPr>
        </p:nvSpPr>
        <p:spPr>
          <a:xfrm>
            <a:off x="183019" y="408480"/>
            <a:ext cx="10569776" cy="5958056"/>
          </a:xfrm>
        </p:spPr>
        <p:txBody>
          <a:bodyPr>
            <a:noAutofit/>
          </a:bodyPr>
          <a:lstStyle/>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lumMod val="75000"/>
                    <a:lumOff val="25000"/>
                  </a:schemeClr>
                </a:solidFill>
              </a:rPr>
              <a:t>Pupils predominantly feel able to keep themselves ‘warm and comfortable’ at home (96%). </a:t>
            </a:r>
          </a:p>
          <a:p>
            <a:pPr>
              <a:lnSpc>
                <a:spcPct val="100000"/>
              </a:lnSpc>
              <a:spcBef>
                <a:spcPts val="600"/>
              </a:spcBef>
              <a:spcAft>
                <a:spcPts val="600"/>
              </a:spcAft>
            </a:pPr>
            <a:r>
              <a:rPr lang="en-US" sz="1400" dirty="0">
                <a:solidFill>
                  <a:schemeClr val="tx1">
                    <a:lumMod val="75000"/>
                    <a:lumOff val="25000"/>
                  </a:schemeClr>
                </a:solidFill>
              </a:rPr>
              <a:t>Good oral hygiene is apparent amongst 79% of pupils (decreased from 81% last year). Girls are more likely to brush their teeth twice a day than boy (86% v. 74% amongst Boys). 62% of all pupils have been to the dentist in the last 12 months, again girls are more diligent than boys (66% v. 61%) and those from an ethnic minority background are the least likely to have been to the dentist in the last year.</a:t>
            </a:r>
          </a:p>
          <a:p>
            <a:pPr>
              <a:lnSpc>
                <a:spcPct val="100000"/>
              </a:lnSpc>
              <a:spcBef>
                <a:spcPts val="600"/>
              </a:spcBef>
              <a:spcAft>
                <a:spcPts val="600"/>
              </a:spcAft>
            </a:pPr>
            <a:r>
              <a:rPr lang="en-US" sz="1400" dirty="0">
                <a:solidFill>
                  <a:schemeClr val="tx1">
                    <a:lumMod val="75000"/>
                    <a:lumOff val="25000"/>
                  </a:schemeClr>
                </a:solidFill>
              </a:rPr>
              <a:t>43% of all pupils remember being measured when they were at primary school. Of those that can remember, the majority at 37%, said they were neither happy nor unhappy about it. 27% felt unhappy about it. Both Year 10 and Girls remember being weighed the most with girls feeling much more unhappy than boys. </a:t>
            </a:r>
          </a:p>
          <a:p>
            <a:pPr marL="0" indent="0">
              <a:lnSpc>
                <a:spcPct val="100000"/>
              </a:lnSpc>
              <a:spcBef>
                <a:spcPts val="600"/>
              </a:spcBef>
              <a:spcAft>
                <a:spcPts val="600"/>
              </a:spcAft>
              <a:buNone/>
            </a:pPr>
            <a:r>
              <a:rPr lang="en-GB" sz="1600" b="1" dirty="0">
                <a:solidFill>
                  <a:srgbClr val="F2851F"/>
                </a:solidFill>
              </a:rPr>
              <a:t>Physical activity</a:t>
            </a:r>
          </a:p>
          <a:p>
            <a:pPr>
              <a:lnSpc>
                <a:spcPct val="100000"/>
              </a:lnSpc>
              <a:spcBef>
                <a:spcPts val="600"/>
              </a:spcBef>
              <a:spcAft>
                <a:spcPts val="500"/>
              </a:spcAft>
            </a:pPr>
            <a:r>
              <a:rPr lang="en-US" sz="1400" dirty="0">
                <a:solidFill>
                  <a:schemeClr val="tx1">
                    <a:lumMod val="75000"/>
                    <a:lumOff val="25000"/>
                  </a:schemeClr>
                </a:solidFill>
              </a:rPr>
              <a:t>39% of pupils walk to school and just over a third will travel by car. Those who walk to school is higher amongst Year 10s and FSM pupils (42% and 44% respectively). </a:t>
            </a:r>
          </a:p>
          <a:p>
            <a:pPr>
              <a:lnSpc>
                <a:spcPct val="100000"/>
              </a:lnSpc>
              <a:spcBef>
                <a:spcPts val="600"/>
              </a:spcBef>
              <a:spcAft>
                <a:spcPts val="500"/>
              </a:spcAft>
            </a:pPr>
            <a:r>
              <a:rPr lang="en-GB" sz="1400" dirty="0">
                <a:solidFill>
                  <a:schemeClr val="tx1">
                    <a:lumMod val="75000"/>
                    <a:lumOff val="25000"/>
                  </a:schemeClr>
                </a:solidFill>
              </a:rPr>
              <a:t>The majority of pupils (96%) had at least one day of physical activity over the past 7 days and on average they do 4.4 days. </a:t>
            </a:r>
          </a:p>
          <a:p>
            <a:pPr>
              <a:lnSpc>
                <a:spcPct val="100000"/>
              </a:lnSpc>
              <a:spcBef>
                <a:spcPts val="600"/>
              </a:spcBef>
              <a:spcAft>
                <a:spcPts val="500"/>
              </a:spcAft>
            </a:pPr>
            <a:r>
              <a:rPr lang="en-GB" sz="1400" dirty="0">
                <a:solidFill>
                  <a:schemeClr val="tx1">
                    <a:lumMod val="75000"/>
                    <a:lumOff val="25000"/>
                  </a:schemeClr>
                </a:solidFill>
              </a:rPr>
              <a:t>Pupils are most likely to participate in physical activity with friends during school (53%) and least likely to participate in school clubs (17%). </a:t>
            </a:r>
          </a:p>
          <a:p>
            <a:pPr>
              <a:lnSpc>
                <a:spcPct val="100000"/>
              </a:lnSpc>
              <a:spcBef>
                <a:spcPts val="600"/>
              </a:spcBef>
              <a:spcAft>
                <a:spcPts val="500"/>
              </a:spcAft>
            </a:pPr>
            <a:r>
              <a:rPr lang="en-US" sz="1400" dirty="0">
                <a:solidFill>
                  <a:schemeClr val="tx1">
                    <a:lumMod val="75000"/>
                    <a:lumOff val="25000"/>
                  </a:schemeClr>
                </a:solidFill>
              </a:rPr>
              <a:t>85% of pupils exercise for at least 30 minutes per day. In comparison to 2022, exercising for more than 1 hour has slightly decreased, and exercising for 30 minutes to an hour has slightly increased.</a:t>
            </a:r>
          </a:p>
          <a:p>
            <a:pPr>
              <a:lnSpc>
                <a:spcPct val="100000"/>
              </a:lnSpc>
              <a:spcBef>
                <a:spcPts val="600"/>
              </a:spcBef>
              <a:spcAft>
                <a:spcPts val="500"/>
              </a:spcAft>
            </a:pPr>
            <a:r>
              <a:rPr lang="en-US" sz="1400" dirty="0">
                <a:solidFill>
                  <a:schemeClr val="tx1">
                    <a:lumMod val="75000"/>
                    <a:lumOff val="25000"/>
                  </a:schemeClr>
                </a:solidFill>
              </a:rPr>
              <a:t>57% of pupils say doing physical activity normally makes them breathe faster or get hot and tired, a figure that has steadily declined over the last few years. Young carers are more likely to say that physical activity makes them hot and tired than any other cohort (71%).</a:t>
            </a:r>
          </a:p>
          <a:p>
            <a:pPr>
              <a:lnSpc>
                <a:spcPct val="100000"/>
              </a:lnSpc>
              <a:spcBef>
                <a:spcPts val="600"/>
              </a:spcBef>
              <a:spcAft>
                <a:spcPts val="500"/>
              </a:spcAft>
            </a:pPr>
            <a:r>
              <a:rPr lang="en-US" sz="1400" dirty="0">
                <a:solidFill>
                  <a:schemeClr val="tx1">
                    <a:lumMod val="75000"/>
                    <a:lumOff val="25000"/>
                  </a:schemeClr>
                </a:solidFill>
              </a:rPr>
              <a:t>67% of pupils have a positive attitude to physical activity. LGBTQ and young carers are much less likely to enjoy physical activity. Boys have a much more positive attitude to physical activity than any other group.</a:t>
            </a:r>
          </a:p>
          <a:p>
            <a:pPr>
              <a:lnSpc>
                <a:spcPct val="100000"/>
              </a:lnSpc>
              <a:spcBef>
                <a:spcPts val="600"/>
              </a:spcBef>
              <a:spcAft>
                <a:spcPts val="500"/>
              </a:spcAft>
            </a:pPr>
            <a:r>
              <a:rPr lang="en-US" sz="1400" dirty="0">
                <a:solidFill>
                  <a:schemeClr val="tx1">
                    <a:lumMod val="75000"/>
                    <a:lumOff val="25000"/>
                  </a:schemeClr>
                </a:solidFill>
              </a:rPr>
              <a:t>54% of those not undertaking physical activity say they just prefer to do other things, a 6% decrease on last year. Over the last few years, pupils are more likely to dislike being out in bad/cold weather as well as changing into different clothes and being competitive. </a:t>
            </a:r>
            <a:endParaRPr lang="en-GB" sz="1400" dirty="0">
              <a:solidFill>
                <a:srgbClr val="404040"/>
              </a:solidFill>
            </a:endParaRPr>
          </a:p>
        </p:txBody>
      </p:sp>
    </p:spTree>
    <p:extLst>
      <p:ext uri="{BB962C8B-B14F-4D97-AF65-F5344CB8AC3E}">
        <p14:creationId xmlns:p14="http://schemas.microsoft.com/office/powerpoint/2010/main" val="1895351341"/>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Year 10s are more likely to consume most drinks than Year 8s. Girls are more likely to consume pre-mixed drinks than boys, whereas beer or lager is more popular for boys. Port/martini/sherry is overall the least popular drink, followed closely by wine.</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027338622"/>
              </p:ext>
            </p:extLst>
          </p:nvPr>
        </p:nvGraphicFramePr>
        <p:xfrm>
          <a:off x="360000" y="961200"/>
          <a:ext cx="11721939" cy="2764800"/>
        </p:xfrm>
        <a:graphic>
          <a:graphicData uri="http://schemas.openxmlformats.org/drawingml/2006/table">
            <a:tbl>
              <a:tblPr firstRow="1" bandRow="1">
                <a:tableStyleId>{5940675A-B579-460E-94D1-54222C63F5DA}</a:tableStyleId>
              </a:tblPr>
              <a:tblGrid>
                <a:gridCol w="3608847">
                  <a:extLst>
                    <a:ext uri="{9D8B030D-6E8A-4147-A177-3AD203B41FA5}">
                      <a16:colId xmlns:a16="http://schemas.microsoft.com/office/drawing/2014/main" val="20000"/>
                    </a:ext>
                  </a:extLst>
                </a:gridCol>
                <a:gridCol w="1352182">
                  <a:extLst>
                    <a:ext uri="{9D8B030D-6E8A-4147-A177-3AD203B41FA5}">
                      <a16:colId xmlns:a16="http://schemas.microsoft.com/office/drawing/2014/main" val="20001"/>
                    </a:ext>
                  </a:extLst>
                </a:gridCol>
                <a:gridCol w="1352182">
                  <a:extLst>
                    <a:ext uri="{9D8B030D-6E8A-4147-A177-3AD203B41FA5}">
                      <a16:colId xmlns:a16="http://schemas.microsoft.com/office/drawing/2014/main" val="20002"/>
                    </a:ext>
                  </a:extLst>
                </a:gridCol>
                <a:gridCol w="1352182">
                  <a:extLst>
                    <a:ext uri="{9D8B030D-6E8A-4147-A177-3AD203B41FA5}">
                      <a16:colId xmlns:a16="http://schemas.microsoft.com/office/drawing/2014/main" val="20003"/>
                    </a:ext>
                  </a:extLst>
                </a:gridCol>
                <a:gridCol w="1352182">
                  <a:extLst>
                    <a:ext uri="{9D8B030D-6E8A-4147-A177-3AD203B41FA5}">
                      <a16:colId xmlns:a16="http://schemas.microsoft.com/office/drawing/2014/main" val="20004"/>
                    </a:ext>
                  </a:extLst>
                </a:gridCol>
                <a:gridCol w="1352182">
                  <a:extLst>
                    <a:ext uri="{9D8B030D-6E8A-4147-A177-3AD203B41FA5}">
                      <a16:colId xmlns:a16="http://schemas.microsoft.com/office/drawing/2014/main" val="20005"/>
                    </a:ext>
                  </a:extLst>
                </a:gridCol>
                <a:gridCol w="1352182">
                  <a:extLst>
                    <a:ext uri="{9D8B030D-6E8A-4147-A177-3AD203B41FA5}">
                      <a16:colId xmlns:a16="http://schemas.microsoft.com/office/drawing/2014/main" val="2834631770"/>
                    </a:ext>
                  </a:extLst>
                </a:gridCol>
              </a:tblGrid>
              <a:tr h="2454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5475">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Pre-mixed drinks (e.g. WKD, VK)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Spirits (e.g. vodka, whisky, rum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3481302773"/>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Cider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solidFill>
                  </a:tcPr>
                </a:tc>
                <a:extLst>
                  <a:ext uri="{0D108BD9-81ED-4DB2-BD59-A6C34878D82A}">
                    <a16:rowId xmlns:a16="http://schemas.microsoft.com/office/drawing/2014/main" val="4004292127"/>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Beer or lager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Shooters/shots/jelly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Wine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Port, martini, sherry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4547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Other alcoholic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0000" y="6379200"/>
            <a:ext cx="10227733" cy="246221"/>
          </a:xfrm>
          <a:prstGeom prst="rect">
            <a:avLst/>
          </a:prstGeom>
          <a:noFill/>
        </p:spPr>
        <p:txBody>
          <a:bodyPr wrap="square" rtlCol="0" anchor="b" anchorCtr="0">
            <a:spAutoFit/>
          </a:bodyPr>
          <a:lstStyle>
            <a:defPPr>
              <a:defRPr lang="en-US"/>
            </a:defPPr>
            <a:lvl1pPr>
              <a:defRPr sz="1000">
                <a:solidFill>
                  <a:srgbClr val="002060"/>
                </a:solidFill>
                <a:latin typeface="Calibri" panose="020F0502020204030204" pitchFamily="34" charset="0"/>
              </a:defRPr>
            </a:lvl1pPr>
          </a:lstStyle>
          <a:p>
            <a:r>
              <a:rPr lang="en-GB" dirty="0"/>
              <a:t>Q: During the last 7 days, which of the following types of alcoholic drink did you have, if any? (Do not count 'alcohol free' beer/lager or canned shandy etc.)</a:t>
            </a:r>
          </a:p>
        </p:txBody>
      </p:sp>
    </p:spTree>
    <p:extLst>
      <p:ext uri="{BB962C8B-B14F-4D97-AF65-F5344CB8AC3E}">
        <p14:creationId xmlns:p14="http://schemas.microsoft.com/office/powerpoint/2010/main" val="256480213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All cohorts claim to have consumed a wide variety of alcohol with at least 20% consuming most drinks. However, it is difficult to make significant conclusions on alcohol consumption trends from these results, as half of all cohorts have low base samples.</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extBox 7"/>
          <p:cNvSpPr txBox="1"/>
          <p:nvPr/>
        </p:nvSpPr>
        <p:spPr>
          <a:xfrm>
            <a:off x="180000" y="6379200"/>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During the last 7 days, which of the following types of alcoholic drink did you have, if any? (Do not count 'alcohol free' beer/lager or canned shandy etc.)</a:t>
            </a:r>
          </a:p>
        </p:txBody>
      </p:sp>
      <p:graphicFrame>
        <p:nvGraphicFramePr>
          <p:cNvPr id="9" name="Table 8">
            <a:extLst>
              <a:ext uri="{FF2B5EF4-FFF2-40B4-BE49-F238E27FC236}">
                <a16:creationId xmlns:a16="http://schemas.microsoft.com/office/drawing/2014/main" id="{7CCB1A70-336F-4F06-BB29-658320F7FA88}"/>
              </a:ext>
            </a:extLst>
          </p:cNvPr>
          <p:cNvGraphicFramePr>
            <a:graphicFrameLocks noGrp="1"/>
          </p:cNvGraphicFramePr>
          <p:nvPr>
            <p:extLst>
              <p:ext uri="{D42A27DB-BD31-4B8C-83A1-F6EECF244321}">
                <p14:modId xmlns:p14="http://schemas.microsoft.com/office/powerpoint/2010/main" val="956676542"/>
              </p:ext>
            </p:extLst>
          </p:nvPr>
        </p:nvGraphicFramePr>
        <p:xfrm>
          <a:off x="360000" y="961200"/>
          <a:ext cx="11721942" cy="2945520"/>
        </p:xfrm>
        <a:graphic>
          <a:graphicData uri="http://schemas.openxmlformats.org/drawingml/2006/table">
            <a:tbl>
              <a:tblPr firstRow="1" bandRow="1">
                <a:tableStyleId>{5940675A-B579-460E-94D1-54222C63F5DA}</a:tableStyleId>
              </a:tblPr>
              <a:tblGrid>
                <a:gridCol w="3235604">
                  <a:extLst>
                    <a:ext uri="{9D8B030D-6E8A-4147-A177-3AD203B41FA5}">
                      <a16:colId xmlns:a16="http://schemas.microsoft.com/office/drawing/2014/main" val="20000"/>
                    </a:ext>
                  </a:extLst>
                </a:gridCol>
                <a:gridCol w="1212334">
                  <a:extLst>
                    <a:ext uri="{9D8B030D-6E8A-4147-A177-3AD203B41FA5}">
                      <a16:colId xmlns:a16="http://schemas.microsoft.com/office/drawing/2014/main" val="20006"/>
                    </a:ext>
                  </a:extLst>
                </a:gridCol>
                <a:gridCol w="1212334">
                  <a:extLst>
                    <a:ext uri="{9D8B030D-6E8A-4147-A177-3AD203B41FA5}">
                      <a16:colId xmlns:a16="http://schemas.microsoft.com/office/drawing/2014/main" val="3001054263"/>
                    </a:ext>
                  </a:extLst>
                </a:gridCol>
                <a:gridCol w="1212334">
                  <a:extLst>
                    <a:ext uri="{9D8B030D-6E8A-4147-A177-3AD203B41FA5}">
                      <a16:colId xmlns:a16="http://schemas.microsoft.com/office/drawing/2014/main" val="3830173111"/>
                    </a:ext>
                  </a:extLst>
                </a:gridCol>
                <a:gridCol w="1212334">
                  <a:extLst>
                    <a:ext uri="{9D8B030D-6E8A-4147-A177-3AD203B41FA5}">
                      <a16:colId xmlns:a16="http://schemas.microsoft.com/office/drawing/2014/main" val="3279414869"/>
                    </a:ext>
                  </a:extLst>
                </a:gridCol>
                <a:gridCol w="1212334">
                  <a:extLst>
                    <a:ext uri="{9D8B030D-6E8A-4147-A177-3AD203B41FA5}">
                      <a16:colId xmlns:a16="http://schemas.microsoft.com/office/drawing/2014/main" val="2227172681"/>
                    </a:ext>
                  </a:extLst>
                </a:gridCol>
                <a:gridCol w="1212334">
                  <a:extLst>
                    <a:ext uri="{9D8B030D-6E8A-4147-A177-3AD203B41FA5}">
                      <a16:colId xmlns:a16="http://schemas.microsoft.com/office/drawing/2014/main" val="129554800"/>
                    </a:ext>
                  </a:extLst>
                </a:gridCol>
                <a:gridCol w="1212334">
                  <a:extLst>
                    <a:ext uri="{9D8B030D-6E8A-4147-A177-3AD203B41FA5}">
                      <a16:colId xmlns:a16="http://schemas.microsoft.com/office/drawing/2014/main" val="3967265701"/>
                    </a:ext>
                  </a:extLst>
                </a:gridCol>
              </a:tblGrid>
              <a:tr h="210414">
                <a:tc>
                  <a:txBody>
                    <a:bodyPr/>
                    <a:lstStyle/>
                    <a:p>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10414">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Pre-mixed drinks (e.g. WKD, VK)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2"/>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Spirits (e.g. vodka, whisky, rum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320790838"/>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Cider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04292127"/>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Beer or lager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algn="ctr" fontAlgn="b"/>
                      <a:r>
                        <a:rPr lang="en-GB" sz="12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extLst>
                  <a:ext uri="{0D108BD9-81ED-4DB2-BD59-A6C34878D82A}">
                    <a16:rowId xmlns:a16="http://schemas.microsoft.com/office/drawing/2014/main" val="10003"/>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Shooters/shots/jelly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Wine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Port, martini, sherry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1041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Other alcoholic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2">
                        <a:lumMod val="9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Tree>
    <p:extLst>
      <p:ext uri="{BB962C8B-B14F-4D97-AF65-F5344CB8AC3E}">
        <p14:creationId xmlns:p14="http://schemas.microsoft.com/office/powerpoint/2010/main" val="121744856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282805115"/>
              </p:ext>
            </p:extLst>
          </p:nvPr>
        </p:nvGraphicFramePr>
        <p:xfrm>
          <a:off x="360000" y="961200"/>
          <a:ext cx="11449600" cy="4048197"/>
        </p:xfrm>
        <a:graphic>
          <a:graphicData uri="http://schemas.openxmlformats.org/drawingml/2006/table">
            <a:tbl>
              <a:tblPr firstRow="1" bandRow="1">
                <a:tableStyleId>{5940675A-B579-460E-94D1-54222C63F5DA}</a:tableStyleId>
              </a:tblPr>
              <a:tblGrid>
                <a:gridCol w="1787298">
                  <a:extLst>
                    <a:ext uri="{9D8B030D-6E8A-4147-A177-3AD203B41FA5}">
                      <a16:colId xmlns:a16="http://schemas.microsoft.com/office/drawing/2014/main" val="20000"/>
                    </a:ext>
                  </a:extLst>
                </a:gridCol>
                <a:gridCol w="754230">
                  <a:extLst>
                    <a:ext uri="{9D8B030D-6E8A-4147-A177-3AD203B41FA5}">
                      <a16:colId xmlns:a16="http://schemas.microsoft.com/office/drawing/2014/main" val="20001"/>
                    </a:ext>
                  </a:extLst>
                </a:gridCol>
                <a:gridCol w="1113509">
                  <a:extLst>
                    <a:ext uri="{9D8B030D-6E8A-4147-A177-3AD203B41FA5}">
                      <a16:colId xmlns:a16="http://schemas.microsoft.com/office/drawing/2014/main" val="20002"/>
                    </a:ext>
                  </a:extLst>
                </a:gridCol>
                <a:gridCol w="1113509">
                  <a:extLst>
                    <a:ext uri="{9D8B030D-6E8A-4147-A177-3AD203B41FA5}">
                      <a16:colId xmlns:a16="http://schemas.microsoft.com/office/drawing/2014/main" val="20003"/>
                    </a:ext>
                  </a:extLst>
                </a:gridCol>
                <a:gridCol w="1113509">
                  <a:extLst>
                    <a:ext uri="{9D8B030D-6E8A-4147-A177-3AD203B41FA5}">
                      <a16:colId xmlns:a16="http://schemas.microsoft.com/office/drawing/2014/main" val="20004"/>
                    </a:ext>
                  </a:extLst>
                </a:gridCol>
                <a:gridCol w="1113509">
                  <a:extLst>
                    <a:ext uri="{9D8B030D-6E8A-4147-A177-3AD203B41FA5}">
                      <a16:colId xmlns:a16="http://schemas.microsoft.com/office/drawing/2014/main" val="20005"/>
                    </a:ext>
                  </a:extLst>
                </a:gridCol>
                <a:gridCol w="1113509">
                  <a:extLst>
                    <a:ext uri="{9D8B030D-6E8A-4147-A177-3AD203B41FA5}">
                      <a16:colId xmlns:a16="http://schemas.microsoft.com/office/drawing/2014/main" val="20006"/>
                    </a:ext>
                  </a:extLst>
                </a:gridCol>
                <a:gridCol w="1113509">
                  <a:extLst>
                    <a:ext uri="{9D8B030D-6E8A-4147-A177-3AD203B41FA5}">
                      <a16:colId xmlns:a16="http://schemas.microsoft.com/office/drawing/2014/main" val="20007"/>
                    </a:ext>
                  </a:extLst>
                </a:gridCol>
                <a:gridCol w="1113509">
                  <a:extLst>
                    <a:ext uri="{9D8B030D-6E8A-4147-A177-3AD203B41FA5}">
                      <a16:colId xmlns:a16="http://schemas.microsoft.com/office/drawing/2014/main" val="20008"/>
                    </a:ext>
                  </a:extLst>
                </a:gridCol>
                <a:gridCol w="1113509">
                  <a:extLst>
                    <a:ext uri="{9D8B030D-6E8A-4147-A177-3AD203B41FA5}">
                      <a16:colId xmlns:a16="http://schemas.microsoft.com/office/drawing/2014/main" val="20009"/>
                    </a:ext>
                  </a:extLst>
                </a:gridCol>
              </a:tblGrid>
              <a:tr h="301590">
                <a:tc rowSpan="2"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rowSpan="2"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8">
                  <a:txBody>
                    <a:bodyPr/>
                    <a:lstStyle/>
                    <a:p>
                      <a:pPr algn="ctr" fontAlgn="b"/>
                      <a:r>
                        <a:rPr lang="en-GB" sz="1200" b="1" i="0" u="none" strike="noStrike" baseline="0" dirty="0">
                          <a:solidFill>
                            <a:schemeClr val="tx1">
                              <a:lumMod val="75000"/>
                              <a:lumOff val="25000"/>
                            </a:schemeClr>
                          </a:solidFill>
                          <a:effectLst/>
                          <a:latin typeface="Calibri" panose="020F0502020204030204" pitchFamily="34" charset="0"/>
                        </a:rPr>
                        <a:t>Alcohol consumed during the last 7 days</a:t>
                      </a:r>
                      <a:endParaRPr lang="en-GB" sz="1200" b="1"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90">
                <a:tc gridSpan="2" vMerge="1">
                  <a:txBody>
                    <a:bodyPr/>
                    <a:lstStyle/>
                    <a:p>
                      <a:endParaRPr lang="en-GB"/>
                    </a:p>
                  </a:txBody>
                  <a:tcPr/>
                </a:tc>
                <a:tc hMerge="1" v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Cider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Pre-mixed drinks (e.g. WKD, VK)</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Spirits (e.g. vodka, whisky, rum etc.)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Wine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Beer or lager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Shooters/shots/ jelly</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Port, martini, sherry etc.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Other alcoholic drinks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1590">
                <a:tc>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l"/>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15707">
                <a:tc rowSpan="8">
                  <a:txBody>
                    <a:bodyPr/>
                    <a:lstStyle/>
                    <a:p>
                      <a:pPr algn="l" fontAlgn="b"/>
                      <a:r>
                        <a:rPr lang="en-GB" sz="1200" b="1" i="0" u="none" strike="noStrike" dirty="0">
                          <a:solidFill>
                            <a:schemeClr val="tx1">
                              <a:lumMod val="75000"/>
                              <a:lumOff val="25000"/>
                            </a:schemeClr>
                          </a:solidFill>
                          <a:effectLst/>
                          <a:latin typeface="Calibri" panose="020F0502020204030204" pitchFamily="34" charset="0"/>
                        </a:rPr>
                        <a:t>Amount of drink of choice consumed </a:t>
                      </a:r>
                      <a:r>
                        <a:rPr lang="en-GB" sz="1200" b="1" i="0" u="none" strike="noStrike" baseline="0" dirty="0">
                          <a:solidFill>
                            <a:schemeClr val="tx1">
                              <a:lumMod val="75000"/>
                              <a:lumOff val="25000"/>
                            </a:schemeClr>
                          </a:solidFill>
                          <a:effectLst/>
                          <a:latin typeface="Calibri" panose="020F0502020204030204" pitchFamily="34" charset="0"/>
                        </a:rPr>
                        <a:t>in the last 7 days</a:t>
                      </a:r>
                      <a:r>
                        <a:rPr lang="en-GB" sz="1200" b="1" i="0" u="none" strike="noStrike" dirty="0">
                          <a:solidFill>
                            <a:schemeClr val="tx1">
                              <a:lumMod val="75000"/>
                              <a:lumOff val="25000"/>
                            </a:schemeClr>
                          </a:solidFill>
                          <a:effectLst/>
                          <a:latin typeface="Calibri" panose="020F0502020204030204" pitchFamily="34" charset="0"/>
                        </a:rPr>
                        <a:t>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3101">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15707">
                <a:tc vMerge="1">
                  <a:txBody>
                    <a:bodyPr/>
                    <a:lstStyle/>
                    <a:p>
                      <a:pPr algn="ctr" fontAlgn="b"/>
                      <a:endParaRPr lang="en-GB" sz="1100" b="0" i="0" u="none" strike="noStrike">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6 - 11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15707">
                <a:tc vMerge="1">
                  <a:txBody>
                    <a:bodyPr/>
                    <a:lstStyle/>
                    <a:p>
                      <a:pPr algn="ctr" fontAlgn="b"/>
                      <a:endParaRPr lang="en-GB" sz="11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12+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15707">
                <a:tc gridSpan="2">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Average number of drinks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l" fontAlgn="b"/>
                      <a:endParaRPr lang="en-GB" sz="1200" b="0" i="0" u="none" strike="noStrike" dirty="0">
                        <a:solidFill>
                          <a:schemeClr val="tx1">
                            <a:lumMod val="75000"/>
                            <a:lumOff val="2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lvl="0" algn="ctr" rtl="0" fontAlgn="b"/>
                      <a:r>
                        <a:rPr lang="en-GB" sz="1200" b="0" i="0" u="none" strike="noStrike" dirty="0">
                          <a:solidFill>
                            <a:srgbClr val="404040"/>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9763621"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During the last 7 days, which of the following types of alcoholic drink did you have, if any? (Do not count 'alcohol free' beer/lager or canned shandy etc.)</a:t>
            </a:r>
          </a:p>
        </p:txBody>
      </p:sp>
      <p:sp>
        <p:nvSpPr>
          <p:cNvPr id="9"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Those who have consumed alcohol over the last 7 days had, on average, 1 drink. However, there is a small proportion of pupils who drink excessively having had 12 or more drinks over the 7 day period prior to completing the survey. </a:t>
            </a:r>
          </a:p>
        </p:txBody>
      </p:sp>
    </p:spTree>
    <p:extLst>
      <p:ext uri="{BB962C8B-B14F-4D97-AF65-F5344CB8AC3E}">
        <p14:creationId xmlns:p14="http://schemas.microsoft.com/office/powerpoint/2010/main" val="1738414122"/>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For those pupils consuming alcohol, the home is the most likely place they will drink (66%), followed by ‘a friend or relation’s home’ (23%), however this has decreased from last year. Consuming alcohol at a party/nightclub has increased again, almost doubling year on year.</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Where did you drink alcohol during the last 7 days?</a:t>
            </a:r>
          </a:p>
          <a:p>
            <a:r>
              <a:rPr lang="en-GB" sz="1000" i="1" dirty="0">
                <a:solidFill>
                  <a:srgbClr val="002060"/>
                </a:solidFill>
                <a:latin typeface="Calibri" panose="020F0502020204030204" pitchFamily="34" charset="0"/>
              </a:rPr>
              <a:t>Base: All those having consumed alcohol, 2021 n=95, 2022 n=193, 2023 n=149</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1" name="Chart 10"/>
          <p:cNvGraphicFramePr/>
          <p:nvPr>
            <p:extLst>
              <p:ext uri="{D42A27DB-BD31-4B8C-83A1-F6EECF244321}">
                <p14:modId xmlns:p14="http://schemas.microsoft.com/office/powerpoint/2010/main" val="818395181"/>
              </p:ext>
            </p:extLst>
          </p:nvPr>
        </p:nvGraphicFramePr>
        <p:xfrm>
          <a:off x="183600" y="835200"/>
          <a:ext cx="7418319" cy="487448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845845530"/>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Girls are more likely to drink at a party or nightclub (16%) than boys (8%). Boys are more likely to drink at home (69% compared to 59% for girls).</a:t>
            </a:r>
            <a:br>
              <a:rPr lang="en-GB" sz="1600" dirty="0"/>
            </a:br>
            <a:endParaRPr lang="en-GB" sz="1600" dirty="0"/>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7" name="Table 6"/>
          <p:cNvGraphicFramePr>
            <a:graphicFrameLocks noGrp="1"/>
          </p:cNvGraphicFramePr>
          <p:nvPr>
            <p:extLst>
              <p:ext uri="{D42A27DB-BD31-4B8C-83A1-F6EECF244321}">
                <p14:modId xmlns:p14="http://schemas.microsoft.com/office/powerpoint/2010/main" val="3312943505"/>
              </p:ext>
            </p:extLst>
          </p:nvPr>
        </p:nvGraphicFramePr>
        <p:xfrm>
          <a:off x="360000" y="1056450"/>
          <a:ext cx="11718334" cy="2520774"/>
        </p:xfrm>
        <a:graphic>
          <a:graphicData uri="http://schemas.openxmlformats.org/drawingml/2006/table">
            <a:tbl>
              <a:tblPr firstRow="1" bandRow="1">
                <a:tableStyleId>{5940675A-B579-460E-94D1-54222C63F5DA}</a:tableStyleId>
              </a:tblPr>
              <a:tblGrid>
                <a:gridCol w="3607738">
                  <a:extLst>
                    <a:ext uri="{9D8B030D-6E8A-4147-A177-3AD203B41FA5}">
                      <a16:colId xmlns:a16="http://schemas.microsoft.com/office/drawing/2014/main" val="20000"/>
                    </a:ext>
                  </a:extLst>
                </a:gridCol>
                <a:gridCol w="1351766">
                  <a:extLst>
                    <a:ext uri="{9D8B030D-6E8A-4147-A177-3AD203B41FA5}">
                      <a16:colId xmlns:a16="http://schemas.microsoft.com/office/drawing/2014/main" val="20001"/>
                    </a:ext>
                  </a:extLst>
                </a:gridCol>
                <a:gridCol w="1351766">
                  <a:extLst>
                    <a:ext uri="{9D8B030D-6E8A-4147-A177-3AD203B41FA5}">
                      <a16:colId xmlns:a16="http://schemas.microsoft.com/office/drawing/2014/main" val="20002"/>
                    </a:ext>
                  </a:extLst>
                </a:gridCol>
                <a:gridCol w="1351766">
                  <a:extLst>
                    <a:ext uri="{9D8B030D-6E8A-4147-A177-3AD203B41FA5}">
                      <a16:colId xmlns:a16="http://schemas.microsoft.com/office/drawing/2014/main" val="20003"/>
                    </a:ext>
                  </a:extLst>
                </a:gridCol>
                <a:gridCol w="1351766">
                  <a:extLst>
                    <a:ext uri="{9D8B030D-6E8A-4147-A177-3AD203B41FA5}">
                      <a16:colId xmlns:a16="http://schemas.microsoft.com/office/drawing/2014/main" val="20004"/>
                    </a:ext>
                  </a:extLst>
                </a:gridCol>
                <a:gridCol w="1351766">
                  <a:extLst>
                    <a:ext uri="{9D8B030D-6E8A-4147-A177-3AD203B41FA5}">
                      <a16:colId xmlns:a16="http://schemas.microsoft.com/office/drawing/2014/main" val="20005"/>
                    </a:ext>
                  </a:extLst>
                </a:gridCol>
                <a:gridCol w="1351766">
                  <a:extLst>
                    <a:ext uri="{9D8B030D-6E8A-4147-A177-3AD203B41FA5}">
                      <a16:colId xmlns:a16="http://schemas.microsoft.com/office/drawing/2014/main" val="283463177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a friend's or relation's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At a party or nightclub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In a pub or a bar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Outside in a public place (street, park, bus shelter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Somewhere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Where did you drink alcohol during the last 7 days?</a:t>
            </a:r>
          </a:p>
        </p:txBody>
      </p:sp>
    </p:spTree>
    <p:extLst>
      <p:ext uri="{BB962C8B-B14F-4D97-AF65-F5344CB8AC3E}">
        <p14:creationId xmlns:p14="http://schemas.microsoft.com/office/powerpoint/2010/main" val="1085540597"/>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For all cohorts the most popular place to drink is at home. Significant conclusions on alcohol consumption trends from these results is difficult, as half of all cohorts have low base samples.</a:t>
            </a:r>
            <a:endParaRPr lang="en-GB" sz="1600" dirty="0">
              <a:highlight>
                <a:srgbClr val="FFFF00"/>
              </a:highlight>
            </a:endParaRP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7" name="Table 6"/>
          <p:cNvGraphicFramePr>
            <a:graphicFrameLocks noGrp="1"/>
          </p:cNvGraphicFramePr>
          <p:nvPr>
            <p:extLst>
              <p:ext uri="{D42A27DB-BD31-4B8C-83A1-F6EECF244321}">
                <p14:modId xmlns:p14="http://schemas.microsoft.com/office/powerpoint/2010/main" val="3857258257"/>
              </p:ext>
            </p:extLst>
          </p:nvPr>
        </p:nvGraphicFramePr>
        <p:xfrm>
          <a:off x="360000" y="1080000"/>
          <a:ext cx="11718345" cy="2886534"/>
        </p:xfrm>
        <a:graphic>
          <a:graphicData uri="http://schemas.openxmlformats.org/drawingml/2006/table">
            <a:tbl>
              <a:tblPr firstRow="1" bandRow="1">
                <a:tableStyleId>{5940675A-B579-460E-94D1-54222C63F5DA}</a:tableStyleId>
              </a:tblPr>
              <a:tblGrid>
                <a:gridCol w="3234611">
                  <a:extLst>
                    <a:ext uri="{9D8B030D-6E8A-4147-A177-3AD203B41FA5}">
                      <a16:colId xmlns:a16="http://schemas.microsoft.com/office/drawing/2014/main" val="20000"/>
                    </a:ext>
                  </a:extLst>
                </a:gridCol>
                <a:gridCol w="1211962">
                  <a:extLst>
                    <a:ext uri="{9D8B030D-6E8A-4147-A177-3AD203B41FA5}">
                      <a16:colId xmlns:a16="http://schemas.microsoft.com/office/drawing/2014/main" val="20006"/>
                    </a:ext>
                  </a:extLst>
                </a:gridCol>
                <a:gridCol w="1211962">
                  <a:extLst>
                    <a:ext uri="{9D8B030D-6E8A-4147-A177-3AD203B41FA5}">
                      <a16:colId xmlns:a16="http://schemas.microsoft.com/office/drawing/2014/main" val="3001054263"/>
                    </a:ext>
                  </a:extLst>
                </a:gridCol>
                <a:gridCol w="1211962">
                  <a:extLst>
                    <a:ext uri="{9D8B030D-6E8A-4147-A177-3AD203B41FA5}">
                      <a16:colId xmlns:a16="http://schemas.microsoft.com/office/drawing/2014/main" val="3830173111"/>
                    </a:ext>
                  </a:extLst>
                </a:gridCol>
                <a:gridCol w="1211962">
                  <a:extLst>
                    <a:ext uri="{9D8B030D-6E8A-4147-A177-3AD203B41FA5}">
                      <a16:colId xmlns:a16="http://schemas.microsoft.com/office/drawing/2014/main" val="3279414869"/>
                    </a:ext>
                  </a:extLst>
                </a:gridCol>
                <a:gridCol w="1211962">
                  <a:extLst>
                    <a:ext uri="{9D8B030D-6E8A-4147-A177-3AD203B41FA5}">
                      <a16:colId xmlns:a16="http://schemas.microsoft.com/office/drawing/2014/main" val="2227172681"/>
                    </a:ext>
                  </a:extLst>
                </a:gridCol>
                <a:gridCol w="1211962">
                  <a:extLst>
                    <a:ext uri="{9D8B030D-6E8A-4147-A177-3AD203B41FA5}">
                      <a16:colId xmlns:a16="http://schemas.microsoft.com/office/drawing/2014/main" val="1284610379"/>
                    </a:ext>
                  </a:extLst>
                </a:gridCol>
                <a:gridCol w="1211962">
                  <a:extLst>
                    <a:ext uri="{9D8B030D-6E8A-4147-A177-3AD203B41FA5}">
                      <a16:colId xmlns:a16="http://schemas.microsoft.com/office/drawing/2014/main" val="3441081722"/>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a friend's or relation's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At a party or nightclub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In a pub or a bar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Outside in a public place (street, park, bus shelter etc.)</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Somewhere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Where did you drink alcohol during the last 7 days?</a:t>
            </a:r>
          </a:p>
        </p:txBody>
      </p:sp>
    </p:spTree>
    <p:extLst>
      <p:ext uri="{BB962C8B-B14F-4D97-AF65-F5344CB8AC3E}">
        <p14:creationId xmlns:p14="http://schemas.microsoft.com/office/powerpoint/2010/main" val="331295977"/>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For 38% of those pupils consuming alcohol, the alcohol was provided by parents/carers, however this has significantly reduced from over the last few years with pupils buying it themselves increasing.</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obtained an alcoholic drink in any of these ways during the last 7 days?</a:t>
            </a:r>
          </a:p>
          <a:p>
            <a:r>
              <a:rPr lang="en-GB" sz="1000" i="1" dirty="0">
                <a:solidFill>
                  <a:srgbClr val="002060"/>
                </a:solidFill>
                <a:latin typeface="Calibri" panose="020F0502020204030204" pitchFamily="34" charset="0"/>
              </a:rPr>
              <a:t>Base: All those having consumed, 2021 n=95, 2022 n=193, 2023 n=149</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241154035"/>
              </p:ext>
            </p:extLst>
          </p:nvPr>
        </p:nvGraphicFramePr>
        <p:xfrm>
          <a:off x="183600" y="835200"/>
          <a:ext cx="9471844" cy="496008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273781838"/>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noChangeAspect="1"/>
          </p:cNvSpPr>
          <p:nvPr>
            <p:ph type="title"/>
          </p:nvPr>
        </p:nvSpPr>
        <p:spPr>
          <a:xfrm>
            <a:off x="179999" y="130839"/>
            <a:ext cx="11898341" cy="900000"/>
          </a:xfrm>
        </p:spPr>
        <p:txBody>
          <a:bodyPr vert="horz" lIns="91440" tIns="45720" rIns="91440" bIns="45720" rtlCol="0" anchor="t" anchorCtr="0">
            <a:noAutofit/>
          </a:bodyPr>
          <a:lstStyle/>
          <a:p>
            <a:r>
              <a:rPr lang="en-GB" sz="1600" dirty="0"/>
              <a:t>Girls are more likely to ask their parents/carers to buy them alcohol than boys (44% v. 32%). Boys are more likely than girls to obtain alcohol in other ways (33% compared to 22% for girls)</a:t>
            </a:r>
            <a:br>
              <a:rPr lang="en-GB" sz="1600" dirty="0"/>
            </a:br>
            <a:endParaRPr lang="en-GB" sz="1600" dirty="0"/>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944833856"/>
              </p:ext>
            </p:extLst>
          </p:nvPr>
        </p:nvGraphicFramePr>
        <p:xfrm>
          <a:off x="360000" y="961200"/>
          <a:ext cx="11718341" cy="3626694"/>
        </p:xfrm>
        <a:graphic>
          <a:graphicData uri="http://schemas.openxmlformats.org/drawingml/2006/table">
            <a:tbl>
              <a:tblPr firstRow="1" bandRow="1">
                <a:tableStyleId>{5940675A-B579-460E-94D1-54222C63F5DA}</a:tableStyleId>
              </a:tblPr>
              <a:tblGrid>
                <a:gridCol w="3633317">
                  <a:extLst>
                    <a:ext uri="{9D8B030D-6E8A-4147-A177-3AD203B41FA5}">
                      <a16:colId xmlns:a16="http://schemas.microsoft.com/office/drawing/2014/main" val="20000"/>
                    </a:ext>
                  </a:extLst>
                </a:gridCol>
                <a:gridCol w="1452332">
                  <a:extLst>
                    <a:ext uri="{9D8B030D-6E8A-4147-A177-3AD203B41FA5}">
                      <a16:colId xmlns:a16="http://schemas.microsoft.com/office/drawing/2014/main" val="20001"/>
                    </a:ext>
                  </a:extLst>
                </a:gridCol>
                <a:gridCol w="1242676">
                  <a:extLst>
                    <a:ext uri="{9D8B030D-6E8A-4147-A177-3AD203B41FA5}">
                      <a16:colId xmlns:a16="http://schemas.microsoft.com/office/drawing/2014/main" val="20002"/>
                    </a:ext>
                  </a:extLst>
                </a:gridCol>
                <a:gridCol w="1347504">
                  <a:extLst>
                    <a:ext uri="{9D8B030D-6E8A-4147-A177-3AD203B41FA5}">
                      <a16:colId xmlns:a16="http://schemas.microsoft.com/office/drawing/2014/main" val="20003"/>
                    </a:ext>
                  </a:extLst>
                </a:gridCol>
                <a:gridCol w="1347504">
                  <a:extLst>
                    <a:ext uri="{9D8B030D-6E8A-4147-A177-3AD203B41FA5}">
                      <a16:colId xmlns:a16="http://schemas.microsoft.com/office/drawing/2014/main" val="20004"/>
                    </a:ext>
                  </a:extLst>
                </a:gridCol>
                <a:gridCol w="1347504">
                  <a:extLst>
                    <a:ext uri="{9D8B030D-6E8A-4147-A177-3AD203B41FA5}">
                      <a16:colId xmlns:a16="http://schemas.microsoft.com/office/drawing/2014/main" val="20005"/>
                    </a:ext>
                  </a:extLst>
                </a:gridCol>
                <a:gridCol w="1347504">
                  <a:extLst>
                    <a:ext uri="{9D8B030D-6E8A-4147-A177-3AD203B41FA5}">
                      <a16:colId xmlns:a16="http://schemas.microsoft.com/office/drawing/2014/main" val="97912412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Parents/carers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Friends/family over 18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Take it from my parents/carers without them knowing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13130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Keep my own supply of alcohol 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an 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2568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Friends/family under 18 buy it, then give it to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 pub/nightclub</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 supermarket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I get adults outside shops to buy it for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93790941"/>
                  </a:ext>
                </a:extLst>
              </a:tr>
              <a:tr h="16479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Stolen from a supermarket/off-licence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obtain alcohol in other ways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obtained an alcoholic drink in any of these ways during the last 7 days?</a:t>
            </a:r>
          </a:p>
        </p:txBody>
      </p:sp>
    </p:spTree>
    <p:extLst>
      <p:ext uri="{BB962C8B-B14F-4D97-AF65-F5344CB8AC3E}">
        <p14:creationId xmlns:p14="http://schemas.microsoft.com/office/powerpoint/2010/main" val="3049075555"/>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30840"/>
            <a:ext cx="11721936" cy="900000"/>
          </a:xfrm>
        </p:spPr>
        <p:txBody>
          <a:bodyPr vert="horz" lIns="91440" tIns="45720" rIns="91440" bIns="45720" rtlCol="0" anchor="t" anchorCtr="0">
            <a:normAutofit/>
          </a:bodyPr>
          <a:lstStyle/>
          <a:p>
            <a:r>
              <a:rPr lang="en-GB" sz="1600" dirty="0"/>
              <a:t>Across most cohorts parents/carers are the most popular method for obtaining alcohol, the only exceptions being LGBTQ and SEN who prefer friends or relatives over 18 to buy alcohol for them, or to take it from their parents/carers without them knowing. Again, significant conclusions on alcohol consumption trends from these results is difficult, as half of all cohorts have low base samples.</a:t>
            </a:r>
            <a:endParaRPr lang="en-GB" sz="1600" dirty="0">
              <a:highlight>
                <a:srgbClr val="FFFF00"/>
              </a:highlight>
            </a:endParaRP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1628066061"/>
              </p:ext>
            </p:extLst>
          </p:nvPr>
        </p:nvGraphicFramePr>
        <p:xfrm>
          <a:off x="360000" y="961200"/>
          <a:ext cx="11718340" cy="3809574"/>
        </p:xfrm>
        <a:graphic>
          <a:graphicData uri="http://schemas.openxmlformats.org/drawingml/2006/table">
            <a:tbl>
              <a:tblPr firstRow="1" bandRow="1">
                <a:tableStyleId>{5940675A-B579-460E-94D1-54222C63F5DA}</a:tableStyleId>
              </a:tblPr>
              <a:tblGrid>
                <a:gridCol w="3592068">
                  <a:extLst>
                    <a:ext uri="{9D8B030D-6E8A-4147-A177-3AD203B41FA5}">
                      <a16:colId xmlns:a16="http://schemas.microsoft.com/office/drawing/2014/main" val="20000"/>
                    </a:ext>
                  </a:extLst>
                </a:gridCol>
                <a:gridCol w="1160896">
                  <a:extLst>
                    <a:ext uri="{9D8B030D-6E8A-4147-A177-3AD203B41FA5}">
                      <a16:colId xmlns:a16="http://schemas.microsoft.com/office/drawing/2014/main" val="20006"/>
                    </a:ext>
                  </a:extLst>
                </a:gridCol>
                <a:gridCol w="1160896">
                  <a:extLst>
                    <a:ext uri="{9D8B030D-6E8A-4147-A177-3AD203B41FA5}">
                      <a16:colId xmlns:a16="http://schemas.microsoft.com/office/drawing/2014/main" val="3079945066"/>
                    </a:ext>
                  </a:extLst>
                </a:gridCol>
                <a:gridCol w="1160896">
                  <a:extLst>
                    <a:ext uri="{9D8B030D-6E8A-4147-A177-3AD203B41FA5}">
                      <a16:colId xmlns:a16="http://schemas.microsoft.com/office/drawing/2014/main" val="2659430059"/>
                    </a:ext>
                  </a:extLst>
                </a:gridCol>
                <a:gridCol w="1078929">
                  <a:extLst>
                    <a:ext uri="{9D8B030D-6E8A-4147-A177-3AD203B41FA5}">
                      <a16:colId xmlns:a16="http://schemas.microsoft.com/office/drawing/2014/main" val="3033816928"/>
                    </a:ext>
                  </a:extLst>
                </a:gridCol>
                <a:gridCol w="1242863">
                  <a:extLst>
                    <a:ext uri="{9D8B030D-6E8A-4147-A177-3AD203B41FA5}">
                      <a16:colId xmlns:a16="http://schemas.microsoft.com/office/drawing/2014/main" val="1704366203"/>
                    </a:ext>
                  </a:extLst>
                </a:gridCol>
                <a:gridCol w="1160896">
                  <a:extLst>
                    <a:ext uri="{9D8B030D-6E8A-4147-A177-3AD203B41FA5}">
                      <a16:colId xmlns:a16="http://schemas.microsoft.com/office/drawing/2014/main" val="517130170"/>
                    </a:ext>
                  </a:extLst>
                </a:gridCol>
                <a:gridCol w="1160896">
                  <a:extLst>
                    <a:ext uri="{9D8B030D-6E8A-4147-A177-3AD203B41FA5}">
                      <a16:colId xmlns:a16="http://schemas.microsoft.com/office/drawing/2014/main" val="1298930472"/>
                    </a:ext>
                  </a:extLst>
                </a:gridCol>
              </a:tblGrid>
              <a:tr h="12163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Parents/carers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Friends/family over 18 buy it, then give it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Take it from my parents/carers without them knowing</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Keep my own supply of alcohol 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an 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Friends/family under 18 buy it, then give it to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 pub/nightclub</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Buy it myself from a supermarket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I get adults outside shops to buy it for me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93790941"/>
                  </a:ext>
                </a:extLst>
              </a:tr>
              <a:tr h="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Stolen from a supermarket/off-licence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obtain alcohol in other ways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obtained an alcoholic drink in any of these ways during the last 7 days?</a:t>
            </a:r>
          </a:p>
        </p:txBody>
      </p:sp>
    </p:spTree>
    <p:extLst>
      <p:ext uri="{BB962C8B-B14F-4D97-AF65-F5344CB8AC3E}">
        <p14:creationId xmlns:p14="http://schemas.microsoft.com/office/powerpoint/2010/main" val="2586829305"/>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3019" y="180000"/>
            <a:ext cx="11730814" cy="900000"/>
          </a:xfrm>
        </p:spPr>
        <p:txBody>
          <a:bodyPr vert="horz" lIns="91440" tIns="45720" rIns="91440" bIns="45720" rtlCol="0" anchor="t" anchorCtr="0">
            <a:normAutofit/>
          </a:bodyPr>
          <a:lstStyle/>
          <a:p>
            <a:r>
              <a:rPr lang="en-GB" sz="1600" dirty="0"/>
              <a:t>70% of pupils say their parents/carers drink alcohol. Of those, 24% noticed behavioural change.  </a:t>
            </a:r>
          </a:p>
        </p:txBody>
      </p:sp>
      <p:sp>
        <p:nvSpPr>
          <p:cNvPr id="6" name="TextBox 5"/>
          <p:cNvSpPr txBox="1"/>
          <p:nvPr/>
        </p:nvSpPr>
        <p:spPr>
          <a:xfrm>
            <a:off x="183019" y="6305340"/>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drink alcohol? This includes drinking at home, as well as going to pubs, clubs, having alcohol at restaurants or at the house of friends or family.</a:t>
            </a:r>
          </a:p>
          <a:p>
            <a:r>
              <a:rPr lang="en-GB" sz="1000" dirty="0">
                <a:solidFill>
                  <a:srgbClr val="002060"/>
                </a:solidFill>
                <a:latin typeface="Calibri" panose="020F0502020204030204" pitchFamily="34" charset="0"/>
              </a:rPr>
              <a:t>Q: When your parent/carer drinks alcohol do you notice any of these things happen…(Tick all that apply)</a:t>
            </a:r>
          </a:p>
          <a:p>
            <a:r>
              <a:rPr lang="en-GB" sz="1000" i="1" dirty="0">
                <a:solidFill>
                  <a:srgbClr val="002060"/>
                </a:solidFill>
                <a:latin typeface="Calibri" panose="020F0502020204030204" pitchFamily="34" charset="0"/>
              </a:rPr>
              <a:t>Base: All valid respondents, 2021 n= 427 / 307 respectively, 2022 n=834 / 592 respectively, 2023 n= 1,054 / 723 respectively.</a:t>
            </a:r>
          </a:p>
        </p:txBody>
      </p:sp>
      <p:graphicFrame>
        <p:nvGraphicFramePr>
          <p:cNvPr id="10" name="Chart 9"/>
          <p:cNvGraphicFramePr/>
          <p:nvPr>
            <p:extLst>
              <p:ext uri="{D42A27DB-BD31-4B8C-83A1-F6EECF244321}">
                <p14:modId xmlns:p14="http://schemas.microsoft.com/office/powerpoint/2010/main" val="3780981240"/>
              </p:ext>
            </p:extLst>
          </p:nvPr>
        </p:nvGraphicFramePr>
        <p:xfrm>
          <a:off x="183600" y="1143287"/>
          <a:ext cx="5360452" cy="429548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ext uri="{D42A27DB-BD31-4B8C-83A1-F6EECF244321}">
                <p14:modId xmlns:p14="http://schemas.microsoft.com/office/powerpoint/2010/main" val="2933007205"/>
              </p:ext>
            </p:extLst>
          </p:nvPr>
        </p:nvGraphicFramePr>
        <p:xfrm>
          <a:off x="5438775" y="1143287"/>
          <a:ext cx="6305550" cy="4295488"/>
        </p:xfrm>
        <a:graphic>
          <a:graphicData uri="http://schemas.openxmlformats.org/drawingml/2006/chart">
            <c:chart xmlns:c="http://schemas.openxmlformats.org/drawingml/2006/chart" xmlns:r="http://schemas.openxmlformats.org/officeDocument/2006/relationships" r:id="rId4"/>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sp>
        <p:nvSpPr>
          <p:cNvPr id="3" name="Rectangle: Rounded Corners 2">
            <a:extLst>
              <a:ext uri="{FF2B5EF4-FFF2-40B4-BE49-F238E27FC236}">
                <a16:creationId xmlns:a16="http://schemas.microsoft.com/office/drawing/2014/main" id="{4BED05EF-F1D5-4F71-9FE7-6E490719A1CD}"/>
              </a:ext>
            </a:extLst>
          </p:cNvPr>
          <p:cNvSpPr/>
          <p:nvPr/>
        </p:nvSpPr>
        <p:spPr>
          <a:xfrm>
            <a:off x="9698399" y="3669224"/>
            <a:ext cx="1424705" cy="900001"/>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100" dirty="0"/>
              <a:t>76% did not notice alcohol induced changes, compared to 71% last year.</a:t>
            </a:r>
          </a:p>
        </p:txBody>
      </p:sp>
    </p:spTree>
    <p:extLst>
      <p:ext uri="{BB962C8B-B14F-4D97-AF65-F5344CB8AC3E}">
        <p14:creationId xmlns:p14="http://schemas.microsoft.com/office/powerpoint/2010/main" val="190425901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(10)</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a:t>
            </a:r>
          </a:p>
          <a:p>
            <a:pPr>
              <a:lnSpc>
                <a:spcPct val="100000"/>
              </a:lnSpc>
              <a:spcBef>
                <a:spcPts val="600"/>
              </a:spcBef>
              <a:spcAft>
                <a:spcPts val="600"/>
              </a:spcAft>
            </a:pPr>
            <a:r>
              <a:rPr lang="en-GB" sz="1400" dirty="0">
                <a:solidFill>
                  <a:schemeClr val="tx1">
                    <a:lumMod val="75000"/>
                    <a:lumOff val="25000"/>
                  </a:schemeClr>
                </a:solidFill>
              </a:rPr>
              <a:t>78% of pupils feel they get love and support at home, dropping to 66% for SEN pupils and 59% for LGBTQ pupils. </a:t>
            </a:r>
          </a:p>
          <a:p>
            <a:pPr>
              <a:lnSpc>
                <a:spcPct val="100000"/>
              </a:lnSpc>
              <a:spcBef>
                <a:spcPts val="600"/>
              </a:spcBef>
              <a:spcAft>
                <a:spcPts val="600"/>
              </a:spcAft>
            </a:pPr>
            <a:r>
              <a:rPr lang="en-GB" sz="1400" dirty="0">
                <a:solidFill>
                  <a:schemeClr val="tx1">
                    <a:lumMod val="75000"/>
                    <a:lumOff val="25000"/>
                  </a:schemeClr>
                </a:solidFill>
              </a:rPr>
              <a:t>23% of pupils say they have been bullied in the last 12 months. Young carers (39%), SEN pupils (37%) and LGBTQ pupils (42%) are the most likely to have been bullied in the last 12 months. Boys, Year 10s and pupils from a white ethnic background are the groups least likely to have been bullied (19%, 20% and 22% respectively). </a:t>
            </a:r>
          </a:p>
          <a:p>
            <a:pPr>
              <a:lnSpc>
                <a:spcPct val="100000"/>
              </a:lnSpc>
              <a:spcBef>
                <a:spcPts val="600"/>
              </a:spcBef>
              <a:spcAft>
                <a:spcPts val="600"/>
              </a:spcAft>
            </a:pPr>
            <a:r>
              <a:rPr lang="en-GB" sz="1400" dirty="0">
                <a:solidFill>
                  <a:schemeClr val="tx1">
                    <a:lumMod val="75000"/>
                    <a:lumOff val="25000"/>
                  </a:schemeClr>
                </a:solidFill>
              </a:rPr>
              <a:t>15% of pupils say they have been bullied elsewhere in the past 12 months, the proportion is higher for young carers (31%), LGBTQ pupils (29%) and for SEN pupils (25%).</a:t>
            </a:r>
          </a:p>
          <a:p>
            <a:pPr>
              <a:lnSpc>
                <a:spcPct val="100000"/>
              </a:lnSpc>
              <a:spcBef>
                <a:spcPts val="600"/>
              </a:spcBef>
              <a:spcAft>
                <a:spcPts val="600"/>
              </a:spcAft>
            </a:pPr>
            <a:r>
              <a:rPr lang="en-US" sz="1400" dirty="0">
                <a:solidFill>
                  <a:schemeClr val="tx1">
                    <a:lumMod val="75000"/>
                    <a:lumOff val="25000"/>
                  </a:schemeClr>
                </a:solidFill>
              </a:rPr>
              <a:t>LGBTQ pupils are most likely to be bullied by a child they know (68%), ethnic minority groups are most likely to be bullied by a child they don’t know (33%). </a:t>
            </a:r>
            <a:r>
              <a:rPr lang="en-GB" sz="1400" dirty="0">
                <a:solidFill>
                  <a:schemeClr val="tx1">
                    <a:lumMod val="75000"/>
                    <a:lumOff val="25000"/>
                  </a:schemeClr>
                </a:solidFill>
              </a:rPr>
              <a:t> </a:t>
            </a:r>
          </a:p>
          <a:p>
            <a:pPr>
              <a:lnSpc>
                <a:spcPct val="100000"/>
              </a:lnSpc>
              <a:spcBef>
                <a:spcPts val="600"/>
              </a:spcBef>
              <a:spcAft>
                <a:spcPts val="600"/>
              </a:spcAft>
            </a:pPr>
            <a:r>
              <a:rPr lang="en-US" sz="1400" dirty="0">
                <a:solidFill>
                  <a:schemeClr val="tx1">
                    <a:lumMod val="75000"/>
                    <a:lumOff val="25000"/>
                  </a:schemeClr>
                </a:solidFill>
              </a:rPr>
              <a:t>51% of all pupils who say they have been picked on or bullied say it was because of the way they look and a further 36% say it was because of their size or weight. This suggests that physical appearance is still the main target for bullying however your size and weight has decreased a lot over the last few years, as has being LGBTQ+.</a:t>
            </a:r>
          </a:p>
          <a:p>
            <a:pPr>
              <a:lnSpc>
                <a:spcPct val="100000"/>
              </a:lnSpc>
              <a:spcBef>
                <a:spcPts val="600"/>
              </a:spcBef>
              <a:spcAft>
                <a:spcPts val="600"/>
              </a:spcAft>
            </a:pPr>
            <a:r>
              <a:rPr lang="en-GB" sz="1400" dirty="0">
                <a:solidFill>
                  <a:schemeClr val="tx1">
                    <a:lumMod val="75000"/>
                    <a:lumOff val="25000"/>
                  </a:schemeClr>
                </a:solidFill>
              </a:rPr>
              <a:t>Of those who have been bullied, 44% will confide in their parents/carers. 28% of pupils who have been bullied won’t tell anyone. </a:t>
            </a:r>
          </a:p>
          <a:p>
            <a:pPr>
              <a:lnSpc>
                <a:spcPct val="100000"/>
              </a:lnSpc>
              <a:spcBef>
                <a:spcPts val="600"/>
              </a:spcBef>
              <a:spcAft>
                <a:spcPts val="600"/>
              </a:spcAft>
            </a:pPr>
            <a:r>
              <a:rPr lang="en-GB" sz="1400" dirty="0">
                <a:solidFill>
                  <a:schemeClr val="tx1">
                    <a:lumMod val="75000"/>
                    <a:lumOff val="25000"/>
                  </a:schemeClr>
                </a:solidFill>
              </a:rPr>
              <a:t>32% of the pupils that told someone about being bullied, say the problem stopped after telling someone. This is a 2% decrease from 2022, but still 12% higher than 2021. Ethnic minority groups are more likely to say that the problem stopped after telling someone than any other group (38%).</a:t>
            </a:r>
          </a:p>
          <a:p>
            <a:pPr>
              <a:lnSpc>
                <a:spcPct val="100000"/>
              </a:lnSpc>
              <a:spcBef>
                <a:spcPts val="600"/>
              </a:spcBef>
              <a:spcAft>
                <a:spcPts val="600"/>
              </a:spcAft>
            </a:pPr>
            <a:r>
              <a:rPr lang="en-GB" sz="1400" dirty="0">
                <a:solidFill>
                  <a:schemeClr val="tx1">
                    <a:lumMod val="75000"/>
                    <a:lumOff val="25000"/>
                  </a:schemeClr>
                </a:solidFill>
              </a:rPr>
              <a:t>41% of pupils feel their school does not take bullying seriously, which increases to 50% of LGBTQ pupils that also feel this way. </a:t>
            </a:r>
          </a:p>
          <a:p>
            <a:pPr>
              <a:lnSpc>
                <a:spcPct val="100000"/>
              </a:lnSpc>
              <a:spcBef>
                <a:spcPts val="600"/>
              </a:spcBef>
              <a:spcAft>
                <a:spcPts val="600"/>
              </a:spcAft>
            </a:pPr>
            <a:r>
              <a:rPr lang="en-GB" sz="1400" dirty="0">
                <a:solidFill>
                  <a:schemeClr val="tx1">
                    <a:lumMod val="75000"/>
                    <a:lumOff val="25000"/>
                  </a:schemeClr>
                </a:solidFill>
              </a:rPr>
              <a:t>19% of pupils have deliberately hurt somebody in the last year, which has increased compared to previous years. The proportion of SEN pupils that say that they have hurt someone in the last 12 months (28%) is higher than any other cohort. </a:t>
            </a:r>
          </a:p>
        </p:txBody>
      </p:sp>
    </p:spTree>
    <p:extLst>
      <p:ext uri="{BB962C8B-B14F-4D97-AF65-F5344CB8AC3E}">
        <p14:creationId xmlns:p14="http://schemas.microsoft.com/office/powerpoint/2010/main" val="833199709"/>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itle 1"/>
          <p:cNvSpPr>
            <a:spLocks noGrp="1"/>
          </p:cNvSpPr>
          <p:nvPr>
            <p:ph type="title"/>
          </p:nvPr>
        </p:nvSpPr>
        <p:spPr>
          <a:xfrm>
            <a:off x="183019" y="121001"/>
            <a:ext cx="11725746" cy="1132985"/>
          </a:xfrm>
        </p:spPr>
        <p:txBody>
          <a:bodyPr vert="horz" lIns="91440" tIns="45720" rIns="91440" bIns="45720" rtlCol="0" anchor="t">
            <a:noAutofit/>
          </a:bodyPr>
          <a:lstStyle/>
          <a:p>
            <a:r>
              <a:rPr lang="en-GB" sz="1600" dirty="0"/>
              <a:t>Year 10 pupils notice more of all listed alcohol related behaviour than Year 8s. Young carers, more than any other cohort, noticed any of the listed behaviour changes or alcohol related behaviour in their parents/carers (49% compared to 24% overall).</a:t>
            </a:r>
          </a:p>
        </p:txBody>
      </p:sp>
      <p:sp>
        <p:nvSpPr>
          <p:cNvPr id="6" name="TextBox 5"/>
          <p:cNvSpPr txBox="1"/>
          <p:nvPr/>
        </p:nvSpPr>
        <p:spPr>
          <a:xfrm>
            <a:off x="354101" y="6447571"/>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drink alcohol? This includes drinking at home, as well as going to pubs, clubs, having alcohol at restaurants or at the house of friends or family.</a:t>
            </a:r>
          </a:p>
          <a:p>
            <a:r>
              <a:rPr lang="en-GB" sz="1000" dirty="0">
                <a:solidFill>
                  <a:srgbClr val="002060"/>
                </a:solidFill>
                <a:latin typeface="Calibri" panose="020F0502020204030204" pitchFamily="34" charset="0"/>
              </a:rPr>
              <a:t>Q: When your parent/carer drinks alcohol do you notice any of these things happen… (Tick all that apply)</a:t>
            </a:r>
          </a:p>
        </p:txBody>
      </p:sp>
      <p:graphicFrame>
        <p:nvGraphicFramePr>
          <p:cNvPr id="9" name="Table 8">
            <a:extLst>
              <a:ext uri="{FF2B5EF4-FFF2-40B4-BE49-F238E27FC236}">
                <a16:creationId xmlns:a16="http://schemas.microsoft.com/office/drawing/2014/main" id="{49F74257-7A25-49E1-911A-B69042829942}"/>
              </a:ext>
            </a:extLst>
          </p:cNvPr>
          <p:cNvGraphicFramePr>
            <a:graphicFrameLocks noGrp="1"/>
          </p:cNvGraphicFramePr>
          <p:nvPr>
            <p:extLst>
              <p:ext uri="{D42A27DB-BD31-4B8C-83A1-F6EECF244321}">
                <p14:modId xmlns:p14="http://schemas.microsoft.com/office/powerpoint/2010/main" val="1830891448"/>
              </p:ext>
            </p:extLst>
          </p:nvPr>
        </p:nvGraphicFramePr>
        <p:xfrm>
          <a:off x="360001" y="961200"/>
          <a:ext cx="10986428" cy="5252787"/>
        </p:xfrm>
        <a:graphic>
          <a:graphicData uri="http://schemas.openxmlformats.org/drawingml/2006/table">
            <a:tbl>
              <a:tblPr firstRow="1" bandRow="1">
                <a:tableStyleId>{5940675A-B579-460E-94D1-54222C63F5DA}</a:tableStyleId>
              </a:tblPr>
              <a:tblGrid>
                <a:gridCol w="2486771">
                  <a:extLst>
                    <a:ext uri="{9D8B030D-6E8A-4147-A177-3AD203B41FA5}">
                      <a16:colId xmlns:a16="http://schemas.microsoft.com/office/drawing/2014/main" val="20000"/>
                    </a:ext>
                  </a:extLst>
                </a:gridCol>
                <a:gridCol w="734935">
                  <a:extLst>
                    <a:ext uri="{9D8B030D-6E8A-4147-A177-3AD203B41FA5}">
                      <a16:colId xmlns:a16="http://schemas.microsoft.com/office/drawing/2014/main" val="20001"/>
                    </a:ext>
                  </a:extLst>
                </a:gridCol>
                <a:gridCol w="572702">
                  <a:extLst>
                    <a:ext uri="{9D8B030D-6E8A-4147-A177-3AD203B41FA5}">
                      <a16:colId xmlns:a16="http://schemas.microsoft.com/office/drawing/2014/main" val="20002"/>
                    </a:ext>
                  </a:extLst>
                </a:gridCol>
                <a:gridCol w="653820">
                  <a:extLst>
                    <a:ext uri="{9D8B030D-6E8A-4147-A177-3AD203B41FA5}">
                      <a16:colId xmlns:a16="http://schemas.microsoft.com/office/drawing/2014/main" val="20003"/>
                    </a:ext>
                  </a:extLst>
                </a:gridCol>
                <a:gridCol w="653820">
                  <a:extLst>
                    <a:ext uri="{9D8B030D-6E8A-4147-A177-3AD203B41FA5}">
                      <a16:colId xmlns:a16="http://schemas.microsoft.com/office/drawing/2014/main" val="20004"/>
                    </a:ext>
                  </a:extLst>
                </a:gridCol>
                <a:gridCol w="653820">
                  <a:extLst>
                    <a:ext uri="{9D8B030D-6E8A-4147-A177-3AD203B41FA5}">
                      <a16:colId xmlns:a16="http://schemas.microsoft.com/office/drawing/2014/main" val="20005"/>
                    </a:ext>
                  </a:extLst>
                </a:gridCol>
                <a:gridCol w="653820">
                  <a:extLst>
                    <a:ext uri="{9D8B030D-6E8A-4147-A177-3AD203B41FA5}">
                      <a16:colId xmlns:a16="http://schemas.microsoft.com/office/drawing/2014/main" val="20006"/>
                    </a:ext>
                  </a:extLst>
                </a:gridCol>
                <a:gridCol w="653820">
                  <a:extLst>
                    <a:ext uri="{9D8B030D-6E8A-4147-A177-3AD203B41FA5}">
                      <a16:colId xmlns:a16="http://schemas.microsoft.com/office/drawing/2014/main" val="20007"/>
                    </a:ext>
                  </a:extLst>
                </a:gridCol>
                <a:gridCol w="705527">
                  <a:extLst>
                    <a:ext uri="{9D8B030D-6E8A-4147-A177-3AD203B41FA5}">
                      <a16:colId xmlns:a16="http://schemas.microsoft.com/office/drawing/2014/main" val="20008"/>
                    </a:ext>
                  </a:extLst>
                </a:gridCol>
                <a:gridCol w="652940">
                  <a:extLst>
                    <a:ext uri="{9D8B030D-6E8A-4147-A177-3AD203B41FA5}">
                      <a16:colId xmlns:a16="http://schemas.microsoft.com/office/drawing/2014/main" val="20009"/>
                    </a:ext>
                  </a:extLst>
                </a:gridCol>
                <a:gridCol w="728643">
                  <a:extLst>
                    <a:ext uri="{9D8B030D-6E8A-4147-A177-3AD203B41FA5}">
                      <a16:colId xmlns:a16="http://schemas.microsoft.com/office/drawing/2014/main" val="20010"/>
                    </a:ext>
                  </a:extLst>
                </a:gridCol>
                <a:gridCol w="720501">
                  <a:extLst>
                    <a:ext uri="{9D8B030D-6E8A-4147-A177-3AD203B41FA5}">
                      <a16:colId xmlns:a16="http://schemas.microsoft.com/office/drawing/2014/main" val="897394360"/>
                    </a:ext>
                  </a:extLst>
                </a:gridCol>
                <a:gridCol w="461489">
                  <a:extLst>
                    <a:ext uri="{9D8B030D-6E8A-4147-A177-3AD203B41FA5}">
                      <a16:colId xmlns:a16="http://schemas.microsoft.com/office/drawing/2014/main" val="1134991649"/>
                    </a:ext>
                  </a:extLst>
                </a:gridCol>
                <a:gridCol w="653820">
                  <a:extLst>
                    <a:ext uri="{9D8B030D-6E8A-4147-A177-3AD203B41FA5}">
                      <a16:colId xmlns:a16="http://schemas.microsoft.com/office/drawing/2014/main" val="1443732241"/>
                    </a:ext>
                  </a:extLst>
                </a:gridCol>
              </a:tblGrid>
              <a:tr h="602779">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Ethnicity:</a:t>
                      </a:r>
                      <a:r>
                        <a:rPr lang="en-GB" sz="1000" b="1" baseline="0" dirty="0">
                          <a:solidFill>
                            <a:schemeClr val="tx1">
                              <a:lumMod val="75000"/>
                              <a:lumOff val="25000"/>
                            </a:schemeClr>
                          </a:solidFill>
                        </a:rPr>
                        <a:t> </a:t>
                      </a:r>
                      <a:r>
                        <a:rPr lang="en-GB" sz="10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Eng 2</a:t>
                      </a:r>
                      <a:r>
                        <a:rPr lang="en-GB" sz="1000" b="1" baseline="30000" dirty="0">
                          <a:solidFill>
                            <a:schemeClr val="tx1">
                              <a:lumMod val="75000"/>
                              <a:lumOff val="25000"/>
                            </a:schemeClr>
                          </a:solidFill>
                        </a:rPr>
                        <a:t>nd</a:t>
                      </a:r>
                      <a:r>
                        <a:rPr lang="en-GB" sz="10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334">
                <a:tc>
                  <a:txBody>
                    <a:bodyPr/>
                    <a:lstStyle/>
                    <a:p>
                      <a:r>
                        <a:rPr lang="en-GB" sz="10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1054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545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509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502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489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931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0556">
                <a:tc>
                  <a:txBody>
                    <a:bodyPr/>
                    <a:lstStyle/>
                    <a:p>
                      <a:pPr marL="0" algn="l" defTabSz="914400" rtl="0" eaLnBrk="1" latinLnBrk="0" hangingPunct="1"/>
                      <a:r>
                        <a:rPr lang="en-GB" sz="1000" kern="1200" dirty="0">
                          <a:solidFill>
                            <a:schemeClr val="tx1">
                              <a:lumMod val="75000"/>
                              <a:lumOff val="25000"/>
                            </a:schemeClr>
                          </a:solidFill>
                          <a:latin typeface="+mn-lt"/>
                          <a:ea typeface="+mn-ea"/>
                          <a:cs typeface="+mn-cs"/>
                        </a:rPr>
                        <a:t>Do your parents/carers drink alcohol? (% 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rtl="0" fontAlgn="ctr"/>
                      <a:r>
                        <a:rPr lang="en-GB" sz="1100" b="0" i="0" u="none" strike="noStrike" dirty="0">
                          <a:solidFill>
                            <a:srgbClr val="404040"/>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rtl="0" fontAlgn="ctr"/>
                      <a:r>
                        <a:rPr lang="en-GB" sz="1100" b="0" i="0" u="none" strike="noStrike" dirty="0">
                          <a:solidFill>
                            <a:srgbClr val="404040"/>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1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58334">
                <a:tc>
                  <a:txBody>
                    <a:bodyPr/>
                    <a:lstStyle/>
                    <a:p>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gridSpan="13">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GB" sz="1000" dirty="0">
                          <a:solidFill>
                            <a:schemeClr val="tx1">
                              <a:lumMod val="85000"/>
                              <a:lumOff val="15000"/>
                            </a:schemeClr>
                          </a:solidFill>
                        </a:rPr>
                        <a:t>Proportion of pupils answered ‘Yes’ then if Yes, ‘Do you notice any of these things happen?’</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rtl="0" fontAlgn="ctr"/>
                      <a:endParaRPr lang="en-GB" sz="1000" b="0" i="1" u="none" strike="noStrike" dirty="0">
                        <a:solidFill>
                          <a:srgbClr val="404040"/>
                        </a:solidFill>
                        <a:effectLst/>
                        <a:latin typeface="Calibri" panose="020F0502020204030204" pitchFamily="34" charset="0"/>
                      </a:endParaRP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hMerge="1">
                  <a:txBody>
                    <a:bodyPr/>
                    <a:lstStyle/>
                    <a:p>
                      <a:endParaRPr lang="en-GB"/>
                    </a:p>
                  </a:txBody>
                  <a:tcPr>
                    <a:lnL w="6350" cap="flat" cmpd="sng" algn="ctr">
                      <a:solidFill>
                        <a:schemeClr val="accent5">
                          <a:lumMod val="75000"/>
                        </a:schemeClr>
                      </a:solidFill>
                      <a:prstDash val="solid"/>
                      <a:round/>
                      <a:headEnd type="none" w="med" len="med"/>
                      <a:tailEnd type="none" w="med" len="med"/>
                    </a:lnL>
                    <a:lnT w="6350" cap="flat" cmpd="sng" algn="ctr">
                      <a:solidFill>
                        <a:schemeClr val="accent5">
                          <a:lumMod val="75000"/>
                        </a:schemeClr>
                      </a:solidFill>
                      <a:prstDash val="solid"/>
                      <a:round/>
                      <a:headEnd type="none" w="med" len="med"/>
                      <a:tailEnd type="none" w="med" len="med"/>
                    </a:lnT>
                  </a:tcPr>
                </a:tc>
                <a:tc hMerge="1">
                  <a:txBody>
                    <a:bodyPr/>
                    <a:lstStyle/>
                    <a:p>
                      <a:pPr algn="ctr"/>
                      <a:endParaRPr lang="en-GB" sz="10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2085859308"/>
                  </a:ext>
                </a:extLst>
              </a:tr>
              <a:tr h="258334">
                <a:tc>
                  <a:txBody>
                    <a:bodyPr/>
                    <a:lstStyle/>
                    <a:p>
                      <a:r>
                        <a:rPr lang="en-GB" sz="10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723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374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349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338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344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101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rtl="0" fontAlgn="ctr"/>
                      <a:r>
                        <a:rPr lang="en-GB" sz="1000" b="0" i="1" u="none" strike="noStrike" dirty="0">
                          <a:solidFill>
                            <a:srgbClr val="404040"/>
                          </a:solidFill>
                          <a:effectLst/>
                          <a:latin typeface="Calibri" panose="020F0502020204030204" pitchFamily="34" charset="0"/>
                        </a:rPr>
                        <a:t>89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663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109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3205259242"/>
                  </a:ext>
                </a:extLst>
              </a:tr>
              <a:tr h="258334">
                <a:tc>
                  <a:txBody>
                    <a:bodyPr/>
                    <a:lstStyle/>
                    <a:p>
                      <a:r>
                        <a:rPr lang="en-GB" sz="1000" dirty="0">
                          <a:solidFill>
                            <a:schemeClr val="tx1">
                              <a:lumMod val="75000"/>
                              <a:lumOff val="25000"/>
                            </a:schemeClr>
                          </a:solidFill>
                        </a:rPr>
                        <a:t>Their behaviour changes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258334">
                <a:tc>
                  <a:txBody>
                    <a:bodyPr/>
                    <a:lstStyle/>
                    <a:p>
                      <a:r>
                        <a:rPr lang="en-GB" sz="1000" dirty="0">
                          <a:solidFill>
                            <a:schemeClr val="tx1">
                              <a:lumMod val="75000"/>
                              <a:lumOff val="25000"/>
                            </a:schemeClr>
                          </a:solidFill>
                        </a:rPr>
                        <a:t>They drink a lot very quickly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141989304"/>
                  </a:ext>
                </a:extLst>
              </a:tr>
              <a:tr h="430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They shout at you or say things that upset you when they’re drunk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941758095"/>
                  </a:ext>
                </a:extLst>
              </a:tr>
              <a:tr h="430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They are not able to control how much they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569484728"/>
                  </a:ext>
                </a:extLst>
              </a:tr>
              <a:tr h="430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They are not able to stop drinking when they start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40199993"/>
                  </a:ext>
                </a:extLst>
              </a:tr>
              <a:tr h="430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They get aggressive or violent after drinking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61789546"/>
                  </a:ext>
                </a:extLst>
              </a:tr>
              <a:tr h="430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Drinking becomes more important to them than others things in their life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179279941"/>
                  </a:ext>
                </a:extLst>
              </a:tr>
              <a:tr h="25833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000" dirty="0">
                          <a:solidFill>
                            <a:schemeClr val="tx1">
                              <a:lumMod val="75000"/>
                              <a:lumOff val="25000"/>
                            </a:schemeClr>
                          </a:solidFill>
                        </a:rPr>
                        <a:t>You or your siblings aren’t looked after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3793883392"/>
                  </a:ext>
                </a:extLst>
              </a:tr>
              <a:tr h="258334">
                <a:tc>
                  <a:txBody>
                    <a:bodyPr/>
                    <a:lstStyle/>
                    <a:p>
                      <a:r>
                        <a:rPr lang="en-GB" sz="1000" dirty="0">
                          <a:solidFill>
                            <a:schemeClr val="tx1">
                              <a:lumMod val="75000"/>
                              <a:lumOff val="25000"/>
                            </a:schemeClr>
                          </a:solidFill>
                        </a:rPr>
                        <a:t>They try to keep their drinking a secret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071369407"/>
                  </a:ext>
                </a:extLst>
              </a:tr>
              <a:tr h="258334">
                <a:tc>
                  <a:txBody>
                    <a:bodyPr/>
                    <a:lstStyle/>
                    <a:p>
                      <a:r>
                        <a:rPr lang="en-GB" sz="10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514839722"/>
                  </a:ext>
                </a:extLst>
              </a:tr>
            </a:tbl>
          </a:graphicData>
        </a:graphic>
      </p:graphicFrame>
    </p:spTree>
    <p:extLst>
      <p:ext uri="{BB962C8B-B14F-4D97-AF65-F5344CB8AC3E}">
        <p14:creationId xmlns:p14="http://schemas.microsoft.com/office/powerpoint/2010/main" val="958285542"/>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Perceptions around cigarette use amongst peers shows a shift similar to alcohol consumption, with 64% overall believing some, most or all people of their age from their school have smoked a cigarette in the last 7 days. More Year 10s believe that their peers have smoked in the last 7 days than Year 8s (77% v. 52%), and girls are more likely than boys (70% v. 58%) to believe at least some of their peers have had a cigarette in the last 7 days.</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from your school do you believe smoked a cigarette in the last 7 days?</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extLst>
              <p:ext uri="{D42A27DB-BD31-4B8C-83A1-F6EECF244321}">
                <p14:modId xmlns:p14="http://schemas.microsoft.com/office/powerpoint/2010/main" val="1002513513"/>
              </p:ext>
            </p:extLst>
          </p:nvPr>
        </p:nvGraphicFramePr>
        <p:xfrm>
          <a:off x="653192" y="1052842"/>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Table 6"/>
          <p:cNvGraphicFramePr>
            <a:graphicFrameLocks noGrp="1"/>
          </p:cNvGraphicFramePr>
          <p:nvPr>
            <p:extLst>
              <p:ext uri="{D42A27DB-BD31-4B8C-83A1-F6EECF244321}">
                <p14:modId xmlns:p14="http://schemas.microsoft.com/office/powerpoint/2010/main" val="3825309586"/>
              </p:ext>
            </p:extLst>
          </p:nvPr>
        </p:nvGraphicFramePr>
        <p:xfrm>
          <a:off x="5592842" y="129009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3846080003"/>
              </p:ext>
            </p:extLst>
          </p:nvPr>
        </p:nvGraphicFramePr>
        <p:xfrm>
          <a:off x="183600" y="1195200"/>
          <a:ext cx="5063895" cy="384976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Table 7">
            <a:extLst>
              <a:ext uri="{FF2B5EF4-FFF2-40B4-BE49-F238E27FC236}">
                <a16:creationId xmlns:a16="http://schemas.microsoft.com/office/drawing/2014/main" id="{7D0CE017-3500-4343-BC5C-D834D68AE2BA}"/>
              </a:ext>
            </a:extLst>
          </p:cNvPr>
          <p:cNvGraphicFramePr>
            <a:graphicFrameLocks noGrp="1"/>
          </p:cNvGraphicFramePr>
          <p:nvPr>
            <p:extLst>
              <p:ext uri="{D42A27DB-BD31-4B8C-83A1-F6EECF244321}">
                <p14:modId xmlns:p14="http://schemas.microsoft.com/office/powerpoint/2010/main" val="2939824374"/>
              </p:ext>
            </p:extLst>
          </p:nvPr>
        </p:nvGraphicFramePr>
        <p:xfrm>
          <a:off x="5592842" y="3666689"/>
          <a:ext cx="6040358" cy="2521642"/>
        </p:xfrm>
        <a:graphic>
          <a:graphicData uri="http://schemas.openxmlformats.org/drawingml/2006/table">
            <a:tbl>
              <a:tblPr firstRow="1" bandRow="1">
                <a:tableStyleId>{5940675A-B579-460E-94D1-54222C63F5DA}</a:tableStyleId>
              </a:tblPr>
              <a:tblGrid>
                <a:gridCol w="1046083">
                  <a:extLst>
                    <a:ext uri="{9D8B030D-6E8A-4147-A177-3AD203B41FA5}">
                      <a16:colId xmlns:a16="http://schemas.microsoft.com/office/drawing/2014/main" val="20000"/>
                    </a:ext>
                  </a:extLst>
                </a:gridCol>
                <a:gridCol w="723900">
                  <a:extLst>
                    <a:ext uri="{9D8B030D-6E8A-4147-A177-3AD203B41FA5}">
                      <a16:colId xmlns:a16="http://schemas.microsoft.com/office/drawing/2014/main" val="20001"/>
                    </a:ext>
                  </a:extLst>
                </a:gridCol>
                <a:gridCol w="790575">
                  <a:extLst>
                    <a:ext uri="{9D8B030D-6E8A-4147-A177-3AD203B41FA5}">
                      <a16:colId xmlns:a16="http://schemas.microsoft.com/office/drawing/2014/main" val="20002"/>
                    </a:ext>
                  </a:extLst>
                </a:gridCol>
                <a:gridCol w="580244">
                  <a:extLst>
                    <a:ext uri="{9D8B030D-6E8A-4147-A177-3AD203B41FA5}">
                      <a16:colId xmlns:a16="http://schemas.microsoft.com/office/drawing/2014/main" val="20003"/>
                    </a:ext>
                  </a:extLst>
                </a:gridCol>
                <a:gridCol w="810406">
                  <a:extLst>
                    <a:ext uri="{9D8B030D-6E8A-4147-A177-3AD203B41FA5}">
                      <a16:colId xmlns:a16="http://schemas.microsoft.com/office/drawing/2014/main" val="20004"/>
                    </a:ext>
                  </a:extLst>
                </a:gridCol>
                <a:gridCol w="758190">
                  <a:extLst>
                    <a:ext uri="{9D8B030D-6E8A-4147-A177-3AD203B41FA5}">
                      <a16:colId xmlns:a16="http://schemas.microsoft.com/office/drawing/2014/main" val="20005"/>
                    </a:ext>
                  </a:extLst>
                </a:gridCol>
                <a:gridCol w="606071">
                  <a:extLst>
                    <a:ext uri="{9D8B030D-6E8A-4147-A177-3AD203B41FA5}">
                      <a16:colId xmlns:a16="http://schemas.microsoft.com/office/drawing/2014/main" val="20006"/>
                    </a:ext>
                  </a:extLst>
                </a:gridCol>
                <a:gridCol w="724889">
                  <a:extLst>
                    <a:ext uri="{9D8B030D-6E8A-4147-A177-3AD203B41FA5}">
                      <a16:colId xmlns:a16="http://schemas.microsoft.com/office/drawing/2014/main" val="3538378983"/>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11024164"/>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Although 64% of pupils think their peers have smoked at least sometimes, the majority of pupils have not smoked at all (86%).</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statement best describes you about smoking?</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6" name="Chart 5"/>
          <p:cNvGraphicFramePr/>
          <p:nvPr/>
        </p:nvGraphicFramePr>
        <p:xfrm>
          <a:off x="101600" y="1615201"/>
          <a:ext cx="4498336" cy="378322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0"/>
          <p:cNvGraphicFramePr/>
          <p:nvPr>
            <p:extLst>
              <p:ext uri="{D42A27DB-BD31-4B8C-83A1-F6EECF244321}">
                <p14:modId xmlns:p14="http://schemas.microsoft.com/office/powerpoint/2010/main" val="4156797193"/>
              </p:ext>
            </p:extLst>
          </p:nvPr>
        </p:nvGraphicFramePr>
        <p:xfrm>
          <a:off x="183600" y="835200"/>
          <a:ext cx="7627711" cy="466171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79883439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Year 10s are more likely than year 8s to have tried smoking. Young carers and pupils with a disability are more likely than other groups to have ever tried smoking.</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7" name="Table 6"/>
          <p:cNvGraphicFramePr>
            <a:graphicFrameLocks noGrp="1"/>
          </p:cNvGraphicFramePr>
          <p:nvPr>
            <p:extLst>
              <p:ext uri="{D42A27DB-BD31-4B8C-83A1-F6EECF244321}">
                <p14:modId xmlns:p14="http://schemas.microsoft.com/office/powerpoint/2010/main" val="2519270573"/>
              </p:ext>
            </p:extLst>
          </p:nvPr>
        </p:nvGraphicFramePr>
        <p:xfrm>
          <a:off x="360000" y="961200"/>
          <a:ext cx="11449606" cy="2168094"/>
        </p:xfrm>
        <a:graphic>
          <a:graphicData uri="http://schemas.openxmlformats.org/drawingml/2006/table">
            <a:tbl>
              <a:tblPr firstRow="1" bandRow="1">
                <a:tableStyleId>{5940675A-B579-460E-94D1-54222C63F5DA}</a:tableStyleId>
              </a:tblPr>
              <a:tblGrid>
                <a:gridCol w="3549994">
                  <a:extLst>
                    <a:ext uri="{9D8B030D-6E8A-4147-A177-3AD203B41FA5}">
                      <a16:colId xmlns:a16="http://schemas.microsoft.com/office/drawing/2014/main" val="20000"/>
                    </a:ext>
                  </a:extLst>
                </a:gridCol>
                <a:gridCol w="1419026">
                  <a:extLst>
                    <a:ext uri="{9D8B030D-6E8A-4147-A177-3AD203B41FA5}">
                      <a16:colId xmlns:a16="http://schemas.microsoft.com/office/drawing/2014/main" val="20001"/>
                    </a:ext>
                  </a:extLst>
                </a:gridCol>
                <a:gridCol w="1214178">
                  <a:extLst>
                    <a:ext uri="{9D8B030D-6E8A-4147-A177-3AD203B41FA5}">
                      <a16:colId xmlns:a16="http://schemas.microsoft.com/office/drawing/2014/main" val="20002"/>
                    </a:ext>
                  </a:extLst>
                </a:gridCol>
                <a:gridCol w="1316602">
                  <a:extLst>
                    <a:ext uri="{9D8B030D-6E8A-4147-A177-3AD203B41FA5}">
                      <a16:colId xmlns:a16="http://schemas.microsoft.com/office/drawing/2014/main" val="20003"/>
                    </a:ext>
                  </a:extLst>
                </a:gridCol>
                <a:gridCol w="1316602">
                  <a:extLst>
                    <a:ext uri="{9D8B030D-6E8A-4147-A177-3AD203B41FA5}">
                      <a16:colId xmlns:a16="http://schemas.microsoft.com/office/drawing/2014/main" val="20004"/>
                    </a:ext>
                  </a:extLst>
                </a:gridCol>
                <a:gridCol w="1316602">
                  <a:extLst>
                    <a:ext uri="{9D8B030D-6E8A-4147-A177-3AD203B41FA5}">
                      <a16:colId xmlns:a16="http://schemas.microsoft.com/office/drawing/2014/main" val="20005"/>
                    </a:ext>
                  </a:extLst>
                </a:gridCol>
                <a:gridCol w="1316602">
                  <a:extLst>
                    <a:ext uri="{9D8B030D-6E8A-4147-A177-3AD203B41FA5}">
                      <a16:colId xmlns:a16="http://schemas.microsoft.com/office/drawing/2014/main" val="97912412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smoked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tried smoking once or twice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used to smoke, but I don't 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occasionally (less than 1 cigarette a week)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but would like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and don't want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statement best describes you about smoking?</a:t>
            </a:r>
          </a:p>
        </p:txBody>
      </p:sp>
      <p:graphicFrame>
        <p:nvGraphicFramePr>
          <p:cNvPr id="9" name="Table 8">
            <a:extLst>
              <a:ext uri="{FF2B5EF4-FFF2-40B4-BE49-F238E27FC236}">
                <a16:creationId xmlns:a16="http://schemas.microsoft.com/office/drawing/2014/main" id="{46089AA3-90A8-4560-9589-BA29C8F497D6}"/>
              </a:ext>
            </a:extLst>
          </p:cNvPr>
          <p:cNvGraphicFramePr>
            <a:graphicFrameLocks noGrp="1"/>
          </p:cNvGraphicFramePr>
          <p:nvPr>
            <p:extLst>
              <p:ext uri="{D42A27DB-BD31-4B8C-83A1-F6EECF244321}">
                <p14:modId xmlns:p14="http://schemas.microsoft.com/office/powerpoint/2010/main" val="1657247051"/>
              </p:ext>
            </p:extLst>
          </p:nvPr>
        </p:nvGraphicFramePr>
        <p:xfrm>
          <a:off x="360000" y="3291811"/>
          <a:ext cx="11449603" cy="2348814"/>
        </p:xfrm>
        <a:graphic>
          <a:graphicData uri="http://schemas.openxmlformats.org/drawingml/2006/table">
            <a:tbl>
              <a:tblPr firstRow="1" bandRow="1">
                <a:tableStyleId>{5940675A-B579-460E-94D1-54222C63F5DA}</a:tableStyleId>
              </a:tblPr>
              <a:tblGrid>
                <a:gridCol w="3546175">
                  <a:extLst>
                    <a:ext uri="{9D8B030D-6E8A-4147-A177-3AD203B41FA5}">
                      <a16:colId xmlns:a16="http://schemas.microsoft.com/office/drawing/2014/main" val="20000"/>
                    </a:ext>
                  </a:extLst>
                </a:gridCol>
                <a:gridCol w="818520">
                  <a:extLst>
                    <a:ext uri="{9D8B030D-6E8A-4147-A177-3AD203B41FA5}">
                      <a16:colId xmlns:a16="http://schemas.microsoft.com/office/drawing/2014/main" val="20006"/>
                    </a:ext>
                  </a:extLst>
                </a:gridCol>
                <a:gridCol w="1180818">
                  <a:extLst>
                    <a:ext uri="{9D8B030D-6E8A-4147-A177-3AD203B41FA5}">
                      <a16:colId xmlns:a16="http://schemas.microsoft.com/office/drawing/2014/main" val="3079945066"/>
                    </a:ext>
                  </a:extLst>
                </a:gridCol>
                <a:gridCol w="1180818">
                  <a:extLst>
                    <a:ext uri="{9D8B030D-6E8A-4147-A177-3AD203B41FA5}">
                      <a16:colId xmlns:a16="http://schemas.microsoft.com/office/drawing/2014/main" val="2659430059"/>
                    </a:ext>
                  </a:extLst>
                </a:gridCol>
                <a:gridCol w="1180818">
                  <a:extLst>
                    <a:ext uri="{9D8B030D-6E8A-4147-A177-3AD203B41FA5}">
                      <a16:colId xmlns:a16="http://schemas.microsoft.com/office/drawing/2014/main" val="3033816928"/>
                    </a:ext>
                  </a:extLst>
                </a:gridCol>
                <a:gridCol w="1180818">
                  <a:extLst>
                    <a:ext uri="{9D8B030D-6E8A-4147-A177-3AD203B41FA5}">
                      <a16:colId xmlns:a16="http://schemas.microsoft.com/office/drawing/2014/main" val="1704366203"/>
                    </a:ext>
                  </a:extLst>
                </a:gridCol>
                <a:gridCol w="1180818">
                  <a:extLst>
                    <a:ext uri="{9D8B030D-6E8A-4147-A177-3AD203B41FA5}">
                      <a16:colId xmlns:a16="http://schemas.microsoft.com/office/drawing/2014/main" val="1467276928"/>
                    </a:ext>
                  </a:extLst>
                </a:gridCol>
                <a:gridCol w="1180818">
                  <a:extLst>
                    <a:ext uri="{9D8B030D-6E8A-4147-A177-3AD203B41FA5}">
                      <a16:colId xmlns:a16="http://schemas.microsoft.com/office/drawing/2014/main" val="184820335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smoked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tried smoking once or twice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used to smoke, but I don't 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occasionally (less than 1 cigarette a week)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but would like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smoke regularly and don't want to give up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334961843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fontScale="90000"/>
          </a:bodyPr>
          <a:lstStyle/>
          <a:p>
            <a:r>
              <a:rPr lang="en-GB" sz="1600" dirty="0"/>
              <a:t>Of the 38 respondents who say they smoke regularly, 37% were ‘given’ the cigarette and 24% obtained them from other friends or family who were aged over 18. 6 of the 32 pupils who smoke say they have never bought cigarettes which were not from ‘official’ sellers, didn’t contain health warnings, were fake, or sold as single cigarettes. 12% overall have bought cigarettes or e-cigs, 7% of which bought vapes from a vape store and 6% from a convenience store or supermarket. </a:t>
            </a:r>
          </a:p>
        </p:txBody>
      </p:sp>
      <p:sp>
        <p:nvSpPr>
          <p:cNvPr id="10" name="TextBox 9"/>
          <p:cNvSpPr txBox="1"/>
          <p:nvPr/>
        </p:nvSpPr>
        <p:spPr>
          <a:xfrm>
            <a:off x="180001" y="6053816"/>
            <a:ext cx="7463674" cy="784830"/>
          </a:xfrm>
          <a:prstGeom prst="rect">
            <a:avLst/>
          </a:prstGeom>
          <a:noFill/>
        </p:spPr>
        <p:txBody>
          <a:bodyPr wrap="square" rtlCol="0" anchor="b" anchorCtr="0">
            <a:spAutoFit/>
          </a:bodyPr>
          <a:lstStyle/>
          <a:p>
            <a:r>
              <a:rPr lang="en-GB" sz="900" dirty="0">
                <a:solidFill>
                  <a:srgbClr val="002060"/>
                </a:solidFill>
                <a:latin typeface="Calibri" panose="020F0502020204030204" pitchFamily="34" charset="0"/>
              </a:rPr>
              <a:t>Q: Where did you get/buy your last cigarettes from? (Tick all that apply)</a:t>
            </a:r>
          </a:p>
          <a:p>
            <a:r>
              <a:rPr lang="en-GB" sz="900" dirty="0">
                <a:solidFill>
                  <a:srgbClr val="002060"/>
                </a:solidFill>
                <a:latin typeface="Calibri" panose="020F0502020204030204" pitchFamily="34" charset="0"/>
              </a:rPr>
              <a:t>Q: Have you ever bought… (Tick all that apply)</a:t>
            </a:r>
          </a:p>
          <a:p>
            <a:r>
              <a:rPr lang="en-GB" sz="900" i="1" dirty="0">
                <a:solidFill>
                  <a:srgbClr val="002060"/>
                </a:solidFill>
                <a:latin typeface="Calibri" panose="020F0502020204030204" pitchFamily="34" charset="0"/>
              </a:rPr>
              <a:t>Base: All those who smoke regularly, 2021 n=14 / 9 respectively, 2022 n=38 / 32 respectively, 2023 n=42 / .</a:t>
            </a:r>
          </a:p>
          <a:p>
            <a:r>
              <a:rPr lang="en-GB" sz="900" i="1" dirty="0">
                <a:solidFill>
                  <a:srgbClr val="002060"/>
                </a:solidFill>
                <a:latin typeface="Calibri" panose="020F0502020204030204" pitchFamily="34" charset="0"/>
              </a:rPr>
              <a:t>Please note: ‘E-cigs/Vapes ordered on the internet or through social media’, ‘E-cigs/Vapes from a petrol station/convenience store/supermarket’, and ‘E-cigs/Vapes from a Vape store’ added for 2023, base changed to all participants for 2023.</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nvGraphicFramePr>
        <p:xfrm>
          <a:off x="91702" y="1062720"/>
          <a:ext cx="4498336" cy="378322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p:cNvGraphicFramePr/>
          <p:nvPr>
            <p:extLst>
              <p:ext uri="{D42A27DB-BD31-4B8C-83A1-F6EECF244321}">
                <p14:modId xmlns:p14="http://schemas.microsoft.com/office/powerpoint/2010/main" val="358778635"/>
              </p:ext>
            </p:extLst>
          </p:nvPr>
        </p:nvGraphicFramePr>
        <p:xfrm>
          <a:off x="183600" y="1016175"/>
          <a:ext cx="6010589" cy="513530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Chart 6"/>
          <p:cNvGraphicFramePr/>
          <p:nvPr>
            <p:extLst>
              <p:ext uri="{D42A27DB-BD31-4B8C-83A1-F6EECF244321}">
                <p14:modId xmlns:p14="http://schemas.microsoft.com/office/powerpoint/2010/main" val="3324871452"/>
              </p:ext>
            </p:extLst>
          </p:nvPr>
        </p:nvGraphicFramePr>
        <p:xfrm>
          <a:off x="6415230" y="1013175"/>
          <a:ext cx="5217970" cy="4982228"/>
        </p:xfrm>
        <a:graphic>
          <a:graphicData uri="http://schemas.openxmlformats.org/drawingml/2006/chart">
            <c:chart xmlns:c="http://schemas.openxmlformats.org/drawingml/2006/chart" xmlns:r="http://schemas.openxmlformats.org/officeDocument/2006/relationships" r:id="rId5"/>
          </a:graphicData>
        </a:graphic>
      </p:graphicFrame>
    </p:spTree>
    <p:extLst>
      <p:ext uri="{BB962C8B-B14F-4D97-AF65-F5344CB8AC3E}">
        <p14:creationId xmlns:p14="http://schemas.microsoft.com/office/powerpoint/2010/main" val="113304967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Autofit/>
          </a:bodyPr>
          <a:lstStyle/>
          <a:p>
            <a:r>
              <a:rPr lang="en-GB" sz="1600" dirty="0"/>
              <a:t>Added for this year, 90% of pupils think that some, most, or all of their peers have used electronic cigarettes in the last 7 days. More SEN pupils think so than any other cohort.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from your school do you believe use electronic cigarettes (e-cigarettes, e-cigs, vapes) in the last 7 days?</a:t>
            </a:r>
          </a:p>
          <a:p>
            <a:r>
              <a:rPr lang="en-GB" sz="1000" i="1" dirty="0">
                <a:solidFill>
                  <a:srgbClr val="002060"/>
                </a:solidFill>
                <a:latin typeface="Calibri" panose="020F0502020204030204" pitchFamily="34" charset="0"/>
              </a:rPr>
              <a:t>Question added 2023. Base: All valid respondents,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6" name="Chart 5"/>
          <p:cNvGraphicFramePr/>
          <p:nvPr>
            <p:extLst>
              <p:ext uri="{D42A27DB-BD31-4B8C-83A1-F6EECF244321}">
                <p14:modId xmlns:p14="http://schemas.microsoft.com/office/powerpoint/2010/main" val="3853527"/>
              </p:ext>
            </p:extLst>
          </p:nvPr>
        </p:nvGraphicFramePr>
        <p:xfrm>
          <a:off x="653192" y="1052842"/>
          <a:ext cx="4498336" cy="378322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7" name="Table 6"/>
          <p:cNvGraphicFramePr>
            <a:graphicFrameLocks noGrp="1"/>
          </p:cNvGraphicFramePr>
          <p:nvPr>
            <p:extLst>
              <p:ext uri="{D42A27DB-BD31-4B8C-83A1-F6EECF244321}">
                <p14:modId xmlns:p14="http://schemas.microsoft.com/office/powerpoint/2010/main" val="217241511"/>
              </p:ext>
            </p:extLst>
          </p:nvPr>
        </p:nvGraphicFramePr>
        <p:xfrm>
          <a:off x="5592842" y="1290090"/>
          <a:ext cx="6040358" cy="2216725"/>
        </p:xfrm>
        <a:graphic>
          <a:graphicData uri="http://schemas.openxmlformats.org/drawingml/2006/table">
            <a:tbl>
              <a:tblPr firstRow="1" bandRow="1">
                <a:tableStyleId>{5940675A-B579-460E-94D1-54222C63F5DA}</a:tableStyleId>
              </a:tblPr>
              <a:tblGrid>
                <a:gridCol w="1097890">
                  <a:extLst>
                    <a:ext uri="{9D8B030D-6E8A-4147-A177-3AD203B41FA5}">
                      <a16:colId xmlns:a16="http://schemas.microsoft.com/office/drawing/2014/main" val="20000"/>
                    </a:ext>
                  </a:extLst>
                </a:gridCol>
                <a:gridCol w="1299152">
                  <a:extLst>
                    <a:ext uri="{9D8B030D-6E8A-4147-A177-3AD203B41FA5}">
                      <a16:colId xmlns:a16="http://schemas.microsoft.com/office/drawing/2014/main" val="20001"/>
                    </a:ext>
                  </a:extLst>
                </a:gridCol>
                <a:gridCol w="754627">
                  <a:extLst>
                    <a:ext uri="{9D8B030D-6E8A-4147-A177-3AD203B41FA5}">
                      <a16:colId xmlns:a16="http://schemas.microsoft.com/office/drawing/2014/main" val="20002"/>
                    </a:ext>
                  </a:extLst>
                </a:gridCol>
                <a:gridCol w="754627">
                  <a:extLst>
                    <a:ext uri="{9D8B030D-6E8A-4147-A177-3AD203B41FA5}">
                      <a16:colId xmlns:a16="http://schemas.microsoft.com/office/drawing/2014/main" val="20003"/>
                    </a:ext>
                  </a:extLst>
                </a:gridCol>
                <a:gridCol w="711354">
                  <a:extLst>
                    <a:ext uri="{9D8B030D-6E8A-4147-A177-3AD203B41FA5}">
                      <a16:colId xmlns:a16="http://schemas.microsoft.com/office/drawing/2014/main" val="20004"/>
                    </a:ext>
                  </a:extLst>
                </a:gridCol>
                <a:gridCol w="711354">
                  <a:extLst>
                    <a:ext uri="{9D8B030D-6E8A-4147-A177-3AD203B41FA5}">
                      <a16:colId xmlns:a16="http://schemas.microsoft.com/office/drawing/2014/main" val="20005"/>
                    </a:ext>
                  </a:extLst>
                </a:gridCol>
                <a:gridCol w="711354">
                  <a:extLst>
                    <a:ext uri="{9D8B030D-6E8A-4147-A177-3AD203B41FA5}">
                      <a16:colId xmlns:a16="http://schemas.microsoft.com/office/drawing/2014/main" val="20006"/>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Chart 10"/>
          <p:cNvGraphicFramePr/>
          <p:nvPr>
            <p:extLst>
              <p:ext uri="{D42A27DB-BD31-4B8C-83A1-F6EECF244321}">
                <p14:modId xmlns:p14="http://schemas.microsoft.com/office/powerpoint/2010/main" val="1509077869"/>
              </p:ext>
            </p:extLst>
          </p:nvPr>
        </p:nvGraphicFramePr>
        <p:xfrm>
          <a:off x="183600" y="1195200"/>
          <a:ext cx="5063895" cy="384976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8" name="Table 7">
            <a:extLst>
              <a:ext uri="{FF2B5EF4-FFF2-40B4-BE49-F238E27FC236}">
                <a16:creationId xmlns:a16="http://schemas.microsoft.com/office/drawing/2014/main" id="{7D0CE017-3500-4343-BC5C-D834D68AE2BA}"/>
              </a:ext>
            </a:extLst>
          </p:cNvPr>
          <p:cNvGraphicFramePr>
            <a:graphicFrameLocks noGrp="1"/>
          </p:cNvGraphicFramePr>
          <p:nvPr>
            <p:extLst>
              <p:ext uri="{D42A27DB-BD31-4B8C-83A1-F6EECF244321}">
                <p14:modId xmlns:p14="http://schemas.microsoft.com/office/powerpoint/2010/main" val="4085487811"/>
              </p:ext>
            </p:extLst>
          </p:nvPr>
        </p:nvGraphicFramePr>
        <p:xfrm>
          <a:off x="5592842" y="3666689"/>
          <a:ext cx="6040358" cy="2521642"/>
        </p:xfrm>
        <a:graphic>
          <a:graphicData uri="http://schemas.openxmlformats.org/drawingml/2006/table">
            <a:tbl>
              <a:tblPr firstRow="1" bandRow="1">
                <a:tableStyleId>{5940675A-B579-460E-94D1-54222C63F5DA}</a:tableStyleId>
              </a:tblPr>
              <a:tblGrid>
                <a:gridCol w="1046083">
                  <a:extLst>
                    <a:ext uri="{9D8B030D-6E8A-4147-A177-3AD203B41FA5}">
                      <a16:colId xmlns:a16="http://schemas.microsoft.com/office/drawing/2014/main" val="20000"/>
                    </a:ext>
                  </a:extLst>
                </a:gridCol>
                <a:gridCol w="723900">
                  <a:extLst>
                    <a:ext uri="{9D8B030D-6E8A-4147-A177-3AD203B41FA5}">
                      <a16:colId xmlns:a16="http://schemas.microsoft.com/office/drawing/2014/main" val="20001"/>
                    </a:ext>
                  </a:extLst>
                </a:gridCol>
                <a:gridCol w="790575">
                  <a:extLst>
                    <a:ext uri="{9D8B030D-6E8A-4147-A177-3AD203B41FA5}">
                      <a16:colId xmlns:a16="http://schemas.microsoft.com/office/drawing/2014/main" val="20002"/>
                    </a:ext>
                  </a:extLst>
                </a:gridCol>
                <a:gridCol w="580244">
                  <a:extLst>
                    <a:ext uri="{9D8B030D-6E8A-4147-A177-3AD203B41FA5}">
                      <a16:colId xmlns:a16="http://schemas.microsoft.com/office/drawing/2014/main" val="20003"/>
                    </a:ext>
                  </a:extLst>
                </a:gridCol>
                <a:gridCol w="810406">
                  <a:extLst>
                    <a:ext uri="{9D8B030D-6E8A-4147-A177-3AD203B41FA5}">
                      <a16:colId xmlns:a16="http://schemas.microsoft.com/office/drawing/2014/main" val="20004"/>
                    </a:ext>
                  </a:extLst>
                </a:gridCol>
                <a:gridCol w="758190">
                  <a:extLst>
                    <a:ext uri="{9D8B030D-6E8A-4147-A177-3AD203B41FA5}">
                      <a16:colId xmlns:a16="http://schemas.microsoft.com/office/drawing/2014/main" val="20005"/>
                    </a:ext>
                  </a:extLst>
                </a:gridCol>
                <a:gridCol w="606071">
                  <a:extLst>
                    <a:ext uri="{9D8B030D-6E8A-4147-A177-3AD203B41FA5}">
                      <a16:colId xmlns:a16="http://schemas.microsoft.com/office/drawing/2014/main" val="20006"/>
                    </a:ext>
                  </a:extLst>
                </a:gridCol>
                <a:gridCol w="724889">
                  <a:extLst>
                    <a:ext uri="{9D8B030D-6E8A-4147-A177-3AD203B41FA5}">
                      <a16:colId xmlns:a16="http://schemas.microsoft.com/office/drawing/2014/main" val="3538378983"/>
                    </a:ext>
                  </a:extLst>
                </a:gridCol>
              </a:tblGrid>
              <a:tr h="3373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7323">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058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Nearly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4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Most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563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640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3578623008"/>
      </p:ext>
    </p:extLst>
  </p:cSld>
  <p:clrMapOvr>
    <a:masterClrMapping/>
  </p:clrMapOvr>
  <p:extLst>
    <p:ext uri="{6950BFC3-D8DA-4A85-94F7-54DA5524770B}">
      <p188:commentRel xmlns:p188="http://schemas.microsoft.com/office/powerpoint/2018/8/main" r:id="rId3"/>
    </p:ext>
  </p:extLs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97442" cy="900000"/>
          </a:xfrm>
        </p:spPr>
        <p:txBody>
          <a:bodyPr vert="horz" lIns="91440" tIns="45720" rIns="91440" bIns="45720" rtlCol="0" anchor="t" anchorCtr="0">
            <a:normAutofit/>
          </a:bodyPr>
          <a:lstStyle/>
          <a:p>
            <a:r>
              <a:rPr lang="en-GB" sz="1600" dirty="0"/>
              <a:t>Most pupils (93%) have heard of ‘e-cigarettes’ with awareness slightly higher amongst Year 10s. Young carers (46%) followed by pupils from an ethnic minority group (32%) and SEN pupils (30%) are the groups most likely to have tried or use e-cigarettes. Although 90% of pupils believe their peers are using e-cigarettes, 34% of all secondary pupils use them.</a:t>
            </a:r>
          </a:p>
        </p:txBody>
      </p:sp>
      <p:sp>
        <p:nvSpPr>
          <p:cNvPr id="5" name="TextBox 4"/>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use electronic cigarettes or ‘e-cigarettes’? </a:t>
            </a:r>
          </a:p>
          <a:p>
            <a:r>
              <a:rPr lang="en-GB" sz="1000" i="1" dirty="0">
                <a:solidFill>
                  <a:srgbClr val="002060"/>
                </a:solidFill>
                <a:latin typeface="Calibri" panose="020F0502020204030204" pitchFamily="34" charset="0"/>
              </a:rPr>
              <a:t>Base: All valid respondents, 2021 n=429, 2022 n=834, 2023 n=</a:t>
            </a:r>
          </a:p>
        </p:txBody>
      </p:sp>
      <p:sp>
        <p:nvSpPr>
          <p:cNvPr id="10" name="Rectangle 9"/>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11" name="Chart 10"/>
          <p:cNvGraphicFramePr/>
          <p:nvPr>
            <p:extLst>
              <p:ext uri="{D42A27DB-BD31-4B8C-83A1-F6EECF244321}">
                <p14:modId xmlns:p14="http://schemas.microsoft.com/office/powerpoint/2010/main" val="970813755"/>
              </p:ext>
            </p:extLst>
          </p:nvPr>
        </p:nvGraphicFramePr>
        <p:xfrm>
          <a:off x="341495" y="778433"/>
          <a:ext cx="5063895" cy="384611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p:cNvGraphicFramePr>
            <a:graphicFrameLocks noGrp="1"/>
          </p:cNvGraphicFramePr>
          <p:nvPr>
            <p:extLst>
              <p:ext uri="{D42A27DB-BD31-4B8C-83A1-F6EECF244321}">
                <p14:modId xmlns:p14="http://schemas.microsoft.com/office/powerpoint/2010/main" val="222556015"/>
              </p:ext>
            </p:extLst>
          </p:nvPr>
        </p:nvGraphicFramePr>
        <p:xfrm>
          <a:off x="5566884" y="933234"/>
          <a:ext cx="6234592" cy="2363536"/>
        </p:xfrm>
        <a:graphic>
          <a:graphicData uri="http://schemas.openxmlformats.org/drawingml/2006/table">
            <a:tbl>
              <a:tblPr firstRow="1" bandRow="1">
                <a:tableStyleId>{5940675A-B579-460E-94D1-54222C63F5DA}</a:tableStyleId>
              </a:tblPr>
              <a:tblGrid>
                <a:gridCol w="1429659">
                  <a:extLst>
                    <a:ext uri="{9D8B030D-6E8A-4147-A177-3AD203B41FA5}">
                      <a16:colId xmlns:a16="http://schemas.microsoft.com/office/drawing/2014/main" val="20000"/>
                    </a:ext>
                  </a:extLst>
                </a:gridCol>
                <a:gridCol w="967383">
                  <a:extLst>
                    <a:ext uri="{9D8B030D-6E8A-4147-A177-3AD203B41FA5}">
                      <a16:colId xmlns:a16="http://schemas.microsoft.com/office/drawing/2014/main" val="20001"/>
                    </a:ext>
                  </a:extLst>
                </a:gridCol>
                <a:gridCol w="767510">
                  <a:extLst>
                    <a:ext uri="{9D8B030D-6E8A-4147-A177-3AD203B41FA5}">
                      <a16:colId xmlns:a16="http://schemas.microsoft.com/office/drawing/2014/main" val="20002"/>
                    </a:ext>
                  </a:extLst>
                </a:gridCol>
                <a:gridCol w="767510">
                  <a:extLst>
                    <a:ext uri="{9D8B030D-6E8A-4147-A177-3AD203B41FA5}">
                      <a16:colId xmlns:a16="http://schemas.microsoft.com/office/drawing/2014/main" val="20003"/>
                    </a:ext>
                  </a:extLst>
                </a:gridCol>
                <a:gridCol w="767510">
                  <a:extLst>
                    <a:ext uri="{9D8B030D-6E8A-4147-A177-3AD203B41FA5}">
                      <a16:colId xmlns:a16="http://schemas.microsoft.com/office/drawing/2014/main" val="20004"/>
                    </a:ext>
                  </a:extLst>
                </a:gridCol>
                <a:gridCol w="767510">
                  <a:extLst>
                    <a:ext uri="{9D8B030D-6E8A-4147-A177-3AD203B41FA5}">
                      <a16:colId xmlns:a16="http://schemas.microsoft.com/office/drawing/2014/main" val="20005"/>
                    </a:ext>
                  </a:extLst>
                </a:gridCol>
                <a:gridCol w="767510">
                  <a:extLst>
                    <a:ext uri="{9D8B030D-6E8A-4147-A177-3AD203B41FA5}">
                      <a16:colId xmlns:a16="http://schemas.microsoft.com/office/drawing/2014/main" val="20006"/>
                    </a:ext>
                  </a:extLst>
                </a:gridCol>
              </a:tblGrid>
              <a:tr h="3972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9121">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729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used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060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tried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729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heard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317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 one regularly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033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 one occasionally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graphicFrame>
        <p:nvGraphicFramePr>
          <p:cNvPr id="12" name="Table 11">
            <a:extLst>
              <a:ext uri="{FF2B5EF4-FFF2-40B4-BE49-F238E27FC236}">
                <a16:creationId xmlns:a16="http://schemas.microsoft.com/office/drawing/2014/main" id="{DD0B3906-C3D1-41DB-BB8F-7D40C6BFBC3E}"/>
              </a:ext>
            </a:extLst>
          </p:cNvPr>
          <p:cNvGraphicFramePr>
            <a:graphicFrameLocks noGrp="1"/>
          </p:cNvGraphicFramePr>
          <p:nvPr>
            <p:extLst>
              <p:ext uri="{D42A27DB-BD31-4B8C-83A1-F6EECF244321}">
                <p14:modId xmlns:p14="http://schemas.microsoft.com/office/powerpoint/2010/main" val="3123203353"/>
              </p:ext>
            </p:extLst>
          </p:nvPr>
        </p:nvGraphicFramePr>
        <p:xfrm>
          <a:off x="5566884" y="3567697"/>
          <a:ext cx="6225067" cy="2696656"/>
        </p:xfrm>
        <a:graphic>
          <a:graphicData uri="http://schemas.openxmlformats.org/drawingml/2006/table">
            <a:tbl>
              <a:tblPr firstRow="1" bandRow="1">
                <a:tableStyleId>{5940675A-B579-460E-94D1-54222C63F5DA}</a:tableStyleId>
              </a:tblPr>
              <a:tblGrid>
                <a:gridCol w="1280726">
                  <a:extLst>
                    <a:ext uri="{9D8B030D-6E8A-4147-A177-3AD203B41FA5}">
                      <a16:colId xmlns:a16="http://schemas.microsoft.com/office/drawing/2014/main" val="20000"/>
                    </a:ext>
                  </a:extLst>
                </a:gridCol>
                <a:gridCol w="658090">
                  <a:extLst>
                    <a:ext uri="{9D8B030D-6E8A-4147-A177-3AD203B41FA5}">
                      <a16:colId xmlns:a16="http://schemas.microsoft.com/office/drawing/2014/main" val="20001"/>
                    </a:ext>
                  </a:extLst>
                </a:gridCol>
                <a:gridCol w="771525">
                  <a:extLst>
                    <a:ext uri="{9D8B030D-6E8A-4147-A177-3AD203B41FA5}">
                      <a16:colId xmlns:a16="http://schemas.microsoft.com/office/drawing/2014/main" val="20002"/>
                    </a:ext>
                  </a:extLst>
                </a:gridCol>
                <a:gridCol w="635579">
                  <a:extLst>
                    <a:ext uri="{9D8B030D-6E8A-4147-A177-3AD203B41FA5}">
                      <a16:colId xmlns:a16="http://schemas.microsoft.com/office/drawing/2014/main" val="20003"/>
                    </a:ext>
                  </a:extLst>
                </a:gridCol>
                <a:gridCol w="822755">
                  <a:extLst>
                    <a:ext uri="{9D8B030D-6E8A-4147-A177-3AD203B41FA5}">
                      <a16:colId xmlns:a16="http://schemas.microsoft.com/office/drawing/2014/main" val="20004"/>
                    </a:ext>
                  </a:extLst>
                </a:gridCol>
                <a:gridCol w="759414">
                  <a:extLst>
                    <a:ext uri="{9D8B030D-6E8A-4147-A177-3AD203B41FA5}">
                      <a16:colId xmlns:a16="http://schemas.microsoft.com/office/drawing/2014/main" val="20005"/>
                    </a:ext>
                  </a:extLst>
                </a:gridCol>
                <a:gridCol w="648489">
                  <a:extLst>
                    <a:ext uri="{9D8B030D-6E8A-4147-A177-3AD203B41FA5}">
                      <a16:colId xmlns:a16="http://schemas.microsoft.com/office/drawing/2014/main" val="20006"/>
                    </a:ext>
                  </a:extLst>
                </a:gridCol>
                <a:gridCol w="648489">
                  <a:extLst>
                    <a:ext uri="{9D8B030D-6E8A-4147-A177-3AD203B41FA5}">
                      <a16:colId xmlns:a16="http://schemas.microsoft.com/office/drawing/2014/main" val="871160875"/>
                    </a:ext>
                  </a:extLst>
                </a:gridCol>
              </a:tblGrid>
              <a:tr h="3972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p>
                      <a:endParaRPr lang="en-GB" sz="11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9121">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729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used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060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tried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729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have never heard of them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317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 one regularly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729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use one occasionally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bg2">
                              <a:lumMod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254337788"/>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758035" cy="900000"/>
          </a:xfrm>
        </p:spPr>
        <p:txBody>
          <a:bodyPr vert="horz" lIns="91440" tIns="45720" rIns="91440" bIns="45720" rtlCol="0" anchor="t" anchorCtr="0">
            <a:normAutofit/>
          </a:bodyPr>
          <a:lstStyle/>
          <a:p>
            <a:r>
              <a:rPr lang="en-GB" sz="1600" dirty="0"/>
              <a:t>38% of pupils are living in a household where someone smokes. 13% use rooms at home which are also smoked in with 14% sometimes travelling in a car in which someone is smoking. </a:t>
            </a:r>
          </a:p>
        </p:txBody>
      </p:sp>
      <p:sp>
        <p:nvSpPr>
          <p:cNvPr id="11" name="TextBox 10"/>
          <p:cNvSpPr txBox="1"/>
          <p:nvPr/>
        </p:nvSpPr>
        <p:spPr>
          <a:xfrm>
            <a:off x="183019" y="6122898"/>
            <a:ext cx="1022773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smoke?</a:t>
            </a:r>
          </a:p>
          <a:p>
            <a:r>
              <a:rPr lang="en-GB" sz="1000" dirty="0">
                <a:solidFill>
                  <a:srgbClr val="002060"/>
                </a:solidFill>
                <a:latin typeface="Calibri" panose="020F0502020204030204" pitchFamily="34" charset="0"/>
              </a:rPr>
              <a:t>Q: Does anyone smoke indoors at home, in rooms that you use?</a:t>
            </a:r>
          </a:p>
          <a:p>
            <a:r>
              <a:rPr lang="en-GB" sz="1000" dirty="0">
                <a:solidFill>
                  <a:srgbClr val="002060"/>
                </a:solidFill>
                <a:latin typeface="Calibri" panose="020F0502020204030204" pitchFamily="34" charset="0"/>
              </a:rPr>
              <a:t>Q: Does anyone smoke in a car when you are in it too?   </a:t>
            </a:r>
          </a:p>
          <a:p>
            <a:r>
              <a:rPr lang="en-GB" sz="1000" i="1" dirty="0">
                <a:solidFill>
                  <a:srgbClr val="002060"/>
                </a:solidFill>
                <a:latin typeface="Calibri" panose="020F0502020204030204" pitchFamily="34" charset="0"/>
              </a:rPr>
              <a:t>Base: All valid respondents, 2021 n= 429, 2022 n=834, 2023 n=1,057.</a:t>
            </a:r>
          </a:p>
        </p:txBody>
      </p:sp>
      <p:sp>
        <p:nvSpPr>
          <p:cNvPr id="9" name="Rectangle 8"/>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12" name="Chart 11">
            <a:extLst>
              <a:ext uri="{FF2B5EF4-FFF2-40B4-BE49-F238E27FC236}">
                <a16:creationId xmlns:a16="http://schemas.microsoft.com/office/drawing/2014/main" id="{393C1758-4FB3-4385-B4CB-7979FEFCACB1}"/>
              </a:ext>
            </a:extLst>
          </p:cNvPr>
          <p:cNvGraphicFramePr/>
          <p:nvPr>
            <p:extLst>
              <p:ext uri="{D42A27DB-BD31-4B8C-83A1-F6EECF244321}">
                <p14:modId xmlns:p14="http://schemas.microsoft.com/office/powerpoint/2010/main" val="3428040070"/>
              </p:ext>
            </p:extLst>
          </p:nvPr>
        </p:nvGraphicFramePr>
        <p:xfrm>
          <a:off x="75448" y="1345417"/>
          <a:ext cx="3980550" cy="3321176"/>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a:extLst>
              <a:ext uri="{FF2B5EF4-FFF2-40B4-BE49-F238E27FC236}">
                <a16:creationId xmlns:a16="http://schemas.microsoft.com/office/drawing/2014/main" id="{79BBB06E-B6EB-41AF-83DD-5548F45338D6}"/>
              </a:ext>
            </a:extLst>
          </p:cNvPr>
          <p:cNvSpPr txBox="1"/>
          <p:nvPr/>
        </p:nvSpPr>
        <p:spPr>
          <a:xfrm>
            <a:off x="1525211" y="1080000"/>
            <a:ext cx="1818967" cy="307777"/>
          </a:xfrm>
          <a:prstGeom prst="rect">
            <a:avLst/>
          </a:prstGeom>
          <a:noFill/>
        </p:spPr>
        <p:txBody>
          <a:bodyPr wrap="square" rtlCol="0">
            <a:spAutoFit/>
          </a:bodyPr>
          <a:lstStyle/>
          <a:p>
            <a:r>
              <a:rPr lang="en-GB" sz="1400" dirty="0">
                <a:solidFill>
                  <a:schemeClr val="tx1">
                    <a:lumMod val="75000"/>
                    <a:lumOff val="25000"/>
                  </a:schemeClr>
                </a:solidFill>
              </a:rPr>
              <a:t>Parents/carers smoke</a:t>
            </a:r>
          </a:p>
        </p:txBody>
      </p:sp>
      <p:graphicFrame>
        <p:nvGraphicFramePr>
          <p:cNvPr id="15" name="Chart 14">
            <a:extLst>
              <a:ext uri="{FF2B5EF4-FFF2-40B4-BE49-F238E27FC236}">
                <a16:creationId xmlns:a16="http://schemas.microsoft.com/office/drawing/2014/main" id="{CBB5597E-E845-4F11-AC07-2E8D0A9B133D}"/>
              </a:ext>
            </a:extLst>
          </p:cNvPr>
          <p:cNvGraphicFramePr/>
          <p:nvPr>
            <p:extLst>
              <p:ext uri="{D42A27DB-BD31-4B8C-83A1-F6EECF244321}">
                <p14:modId xmlns:p14="http://schemas.microsoft.com/office/powerpoint/2010/main" val="3496018563"/>
              </p:ext>
            </p:extLst>
          </p:nvPr>
        </p:nvGraphicFramePr>
        <p:xfrm>
          <a:off x="3920779" y="1360800"/>
          <a:ext cx="3980550" cy="3305793"/>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15">
            <a:extLst>
              <a:ext uri="{FF2B5EF4-FFF2-40B4-BE49-F238E27FC236}">
                <a16:creationId xmlns:a16="http://schemas.microsoft.com/office/drawing/2014/main" id="{416F4C7C-9D57-4729-B1E9-7BA894DD6594}"/>
              </a:ext>
            </a:extLst>
          </p:cNvPr>
          <p:cNvSpPr txBox="1"/>
          <p:nvPr/>
        </p:nvSpPr>
        <p:spPr>
          <a:xfrm>
            <a:off x="5346265" y="1080000"/>
            <a:ext cx="1818967" cy="307777"/>
          </a:xfrm>
          <a:prstGeom prst="rect">
            <a:avLst/>
          </a:prstGeom>
          <a:noFill/>
        </p:spPr>
        <p:txBody>
          <a:bodyPr wrap="square" rtlCol="0">
            <a:spAutoFit/>
          </a:bodyPr>
          <a:lstStyle/>
          <a:p>
            <a:r>
              <a:rPr lang="en-GB" sz="1400" dirty="0">
                <a:solidFill>
                  <a:schemeClr val="tx1">
                    <a:lumMod val="75000"/>
                    <a:lumOff val="25000"/>
                  </a:schemeClr>
                </a:solidFill>
              </a:rPr>
              <a:t>Smoking indoors</a:t>
            </a:r>
          </a:p>
        </p:txBody>
      </p:sp>
      <p:graphicFrame>
        <p:nvGraphicFramePr>
          <p:cNvPr id="17" name="Chart 16">
            <a:extLst>
              <a:ext uri="{FF2B5EF4-FFF2-40B4-BE49-F238E27FC236}">
                <a16:creationId xmlns:a16="http://schemas.microsoft.com/office/drawing/2014/main" id="{FF631B95-4BA3-44EF-85FF-C3068D3791C9}"/>
              </a:ext>
            </a:extLst>
          </p:cNvPr>
          <p:cNvGraphicFramePr/>
          <p:nvPr>
            <p:extLst>
              <p:ext uri="{D42A27DB-BD31-4B8C-83A1-F6EECF244321}">
                <p14:modId xmlns:p14="http://schemas.microsoft.com/office/powerpoint/2010/main" val="1923929373"/>
              </p:ext>
            </p:extLst>
          </p:nvPr>
        </p:nvGraphicFramePr>
        <p:xfrm>
          <a:off x="7766110" y="1387777"/>
          <a:ext cx="3980550" cy="3278816"/>
        </p:xfrm>
        <a:graphic>
          <a:graphicData uri="http://schemas.openxmlformats.org/drawingml/2006/chart">
            <c:chart xmlns:c="http://schemas.openxmlformats.org/drawingml/2006/chart" xmlns:r="http://schemas.openxmlformats.org/officeDocument/2006/relationships" r:id="rId5"/>
          </a:graphicData>
        </a:graphic>
      </p:graphicFrame>
      <p:sp>
        <p:nvSpPr>
          <p:cNvPr id="18" name="TextBox 17">
            <a:extLst>
              <a:ext uri="{FF2B5EF4-FFF2-40B4-BE49-F238E27FC236}">
                <a16:creationId xmlns:a16="http://schemas.microsoft.com/office/drawing/2014/main" id="{D582194B-0D8A-4E7B-87F5-50C3695FA8F9}"/>
              </a:ext>
            </a:extLst>
          </p:cNvPr>
          <p:cNvSpPr txBox="1"/>
          <p:nvPr/>
        </p:nvSpPr>
        <p:spPr>
          <a:xfrm>
            <a:off x="9378247" y="1034830"/>
            <a:ext cx="1818967" cy="307777"/>
          </a:xfrm>
          <a:prstGeom prst="rect">
            <a:avLst/>
          </a:prstGeom>
          <a:noFill/>
        </p:spPr>
        <p:txBody>
          <a:bodyPr wrap="square" rtlCol="0">
            <a:spAutoFit/>
          </a:bodyPr>
          <a:lstStyle/>
          <a:p>
            <a:r>
              <a:rPr lang="en-GB" sz="1400" dirty="0">
                <a:solidFill>
                  <a:schemeClr val="tx1">
                    <a:lumMod val="75000"/>
                    <a:lumOff val="25000"/>
                  </a:schemeClr>
                </a:solidFill>
              </a:rPr>
              <a:t>Smoking in a car</a:t>
            </a:r>
          </a:p>
        </p:txBody>
      </p:sp>
    </p:spTree>
    <p:extLst>
      <p:ext uri="{BB962C8B-B14F-4D97-AF65-F5344CB8AC3E}">
        <p14:creationId xmlns:p14="http://schemas.microsoft.com/office/powerpoint/2010/main" val="2054475612"/>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748569" cy="900000"/>
          </a:xfrm>
        </p:spPr>
        <p:txBody>
          <a:bodyPr vert="horz" lIns="91440" tIns="45720" rIns="91440" bIns="45720" rtlCol="0" anchor="t">
            <a:noAutofit/>
          </a:bodyPr>
          <a:lstStyle/>
          <a:p>
            <a:r>
              <a:rPr lang="en-GB" sz="1600" dirty="0"/>
              <a:t> </a:t>
            </a:r>
          </a:p>
        </p:txBody>
      </p:sp>
      <p:graphicFrame>
        <p:nvGraphicFramePr>
          <p:cNvPr id="6" name="Table 5"/>
          <p:cNvGraphicFramePr>
            <a:graphicFrameLocks noGrp="1"/>
          </p:cNvGraphicFramePr>
          <p:nvPr>
            <p:extLst>
              <p:ext uri="{D42A27DB-BD31-4B8C-83A1-F6EECF244321}">
                <p14:modId xmlns:p14="http://schemas.microsoft.com/office/powerpoint/2010/main" val="871502342"/>
              </p:ext>
            </p:extLst>
          </p:nvPr>
        </p:nvGraphicFramePr>
        <p:xfrm>
          <a:off x="180000" y="970762"/>
          <a:ext cx="11653360" cy="1867485"/>
        </p:xfrm>
        <a:graphic>
          <a:graphicData uri="http://schemas.openxmlformats.org/drawingml/2006/table">
            <a:tbl>
              <a:tblPr firstRow="1" bandRow="1">
                <a:tableStyleId>{5940675A-B579-460E-94D1-54222C63F5DA}</a:tableStyleId>
              </a:tblPr>
              <a:tblGrid>
                <a:gridCol w="4460082">
                  <a:extLst>
                    <a:ext uri="{9D8B030D-6E8A-4147-A177-3AD203B41FA5}">
                      <a16:colId xmlns:a16="http://schemas.microsoft.com/office/drawing/2014/main" val="20000"/>
                    </a:ext>
                  </a:extLst>
                </a:gridCol>
                <a:gridCol w="1293358">
                  <a:extLst>
                    <a:ext uri="{9D8B030D-6E8A-4147-A177-3AD203B41FA5}">
                      <a16:colId xmlns:a16="http://schemas.microsoft.com/office/drawing/2014/main" val="20001"/>
                    </a:ext>
                  </a:extLst>
                </a:gridCol>
                <a:gridCol w="1104400">
                  <a:extLst>
                    <a:ext uri="{9D8B030D-6E8A-4147-A177-3AD203B41FA5}">
                      <a16:colId xmlns:a16="http://schemas.microsoft.com/office/drawing/2014/main" val="20002"/>
                    </a:ext>
                  </a:extLst>
                </a:gridCol>
                <a:gridCol w="1198880">
                  <a:extLst>
                    <a:ext uri="{9D8B030D-6E8A-4147-A177-3AD203B41FA5}">
                      <a16:colId xmlns:a16="http://schemas.microsoft.com/office/drawing/2014/main" val="20003"/>
                    </a:ext>
                  </a:extLst>
                </a:gridCol>
                <a:gridCol w="1198880">
                  <a:extLst>
                    <a:ext uri="{9D8B030D-6E8A-4147-A177-3AD203B41FA5}">
                      <a16:colId xmlns:a16="http://schemas.microsoft.com/office/drawing/2014/main" val="20004"/>
                    </a:ext>
                  </a:extLst>
                </a:gridCol>
                <a:gridCol w="1198880">
                  <a:extLst>
                    <a:ext uri="{9D8B030D-6E8A-4147-A177-3AD203B41FA5}">
                      <a16:colId xmlns:a16="http://schemas.microsoft.com/office/drawing/2014/main" val="20005"/>
                    </a:ext>
                  </a:extLst>
                </a:gridCol>
                <a:gridCol w="1198880">
                  <a:extLst>
                    <a:ext uri="{9D8B030D-6E8A-4147-A177-3AD203B41FA5}">
                      <a16:colId xmlns:a16="http://schemas.microsoft.com/office/drawing/2014/main" val="99898331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r>
                        <a:rPr lang="en-GB" sz="1200" dirty="0">
                          <a:solidFill>
                            <a:schemeClr val="tx1">
                              <a:lumMod val="75000"/>
                              <a:lumOff val="25000"/>
                            </a:schemeClr>
                          </a:solidFill>
                        </a:rPr>
                        <a:t>Do your parents/carers</a:t>
                      </a:r>
                      <a:r>
                        <a:rPr lang="en-GB" sz="1200" baseline="0" dirty="0">
                          <a:solidFill>
                            <a:schemeClr val="tx1">
                              <a:lumMod val="75000"/>
                              <a:lumOff val="25000"/>
                            </a:schemeClr>
                          </a:solidFill>
                        </a:rPr>
                        <a:t> </a:t>
                      </a:r>
                      <a:r>
                        <a:rPr lang="en-GB" sz="1200" dirty="0">
                          <a:solidFill>
                            <a:schemeClr val="tx1">
                              <a:lumMod val="75000"/>
                              <a:lumOff val="25000"/>
                            </a:schemeClr>
                          </a:solidFill>
                        </a:rPr>
                        <a:t>smoke?</a:t>
                      </a:r>
                      <a:r>
                        <a:rPr lang="en-GB" sz="1200" baseline="0" dirty="0">
                          <a:solidFill>
                            <a:schemeClr val="tx1">
                              <a:lumMod val="75000"/>
                              <a:lumOff val="25000"/>
                            </a:schemeClr>
                          </a:solidFill>
                        </a:rPr>
                        <a:t>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r>
                        <a:rPr lang="en-GB" sz="1200" dirty="0">
                          <a:solidFill>
                            <a:schemeClr val="tx1">
                              <a:lumMod val="75000"/>
                              <a:lumOff val="25000"/>
                            </a:schemeClr>
                          </a:solidFill>
                        </a:rPr>
                        <a:t>Does</a:t>
                      </a:r>
                      <a:r>
                        <a:rPr lang="en-GB" sz="1200" baseline="0" dirty="0">
                          <a:solidFill>
                            <a:schemeClr val="tx1">
                              <a:lumMod val="75000"/>
                              <a:lumOff val="25000"/>
                            </a:schemeClr>
                          </a:solidFill>
                        </a:rPr>
                        <a:t> anyone smoke at home indoors, in rooms that you use?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r>
                        <a:rPr lang="en-GB" sz="1200" dirty="0">
                          <a:solidFill>
                            <a:schemeClr val="tx1">
                              <a:lumMod val="75000"/>
                              <a:lumOff val="25000"/>
                            </a:schemeClr>
                          </a:solidFill>
                        </a:rPr>
                        <a:t>Does</a:t>
                      </a:r>
                      <a:r>
                        <a:rPr lang="en-GB" sz="1200" baseline="0" dirty="0">
                          <a:solidFill>
                            <a:schemeClr val="tx1">
                              <a:lumMod val="75000"/>
                              <a:lumOff val="25000"/>
                            </a:schemeClr>
                          </a:solidFill>
                        </a:rPr>
                        <a:t> anyone smoke in the car when you are in it too?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algn="l" defTabSz="914400" rtl="0" eaLnBrk="1" latinLnBrk="0" hangingPunct="1"/>
                      <a:endParaRPr lang="en-GB" sz="1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94833">
                <a:tc>
                  <a:txBody>
                    <a:bodyPr/>
                    <a:lstStyle/>
                    <a:p>
                      <a:pPr marL="0" algn="l" defTabSz="914400" rtl="0" eaLnBrk="1" latinLnBrk="0" hangingPunct="1"/>
                      <a:r>
                        <a:rPr lang="en-GB" sz="1200" i="0" kern="1200" dirty="0">
                          <a:solidFill>
                            <a:schemeClr val="tx1">
                              <a:lumMod val="75000"/>
                              <a:lumOff val="25000"/>
                            </a:schemeClr>
                          </a:solidFill>
                          <a:latin typeface="+mn-lt"/>
                          <a:ea typeface="+mn-ea"/>
                          <a:cs typeface="+mn-cs"/>
                        </a:rPr>
                        <a:t>Those exposed to smoking at home and indoors</a:t>
                      </a:r>
                      <a:r>
                        <a:rPr lang="en-GB" sz="1200" i="0" kern="1200" baseline="0" dirty="0">
                          <a:solidFill>
                            <a:schemeClr val="tx1">
                              <a:lumMod val="75000"/>
                              <a:lumOff val="25000"/>
                            </a:schemeClr>
                          </a:solidFill>
                          <a:latin typeface="+mn-lt"/>
                          <a:ea typeface="+mn-ea"/>
                          <a:cs typeface="+mn-cs"/>
                        </a:rPr>
                        <a:t> and in the car</a:t>
                      </a:r>
                      <a:endParaRPr lang="en-GB" sz="12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
        <p:nvSpPr>
          <p:cNvPr id="10" name="TextBox 9"/>
          <p:cNvSpPr txBox="1"/>
          <p:nvPr/>
        </p:nvSpPr>
        <p:spPr>
          <a:xfrm>
            <a:off x="180000" y="5136190"/>
            <a:ext cx="11652456"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11" name="Rectangle 10"/>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sp>
        <p:nvSpPr>
          <p:cNvPr id="13" name="Title 1"/>
          <p:cNvSpPr txBox="1">
            <a:spLocks/>
          </p:cNvSpPr>
          <p:nvPr/>
        </p:nvSpPr>
        <p:spPr>
          <a:xfrm>
            <a:off x="180000" y="180000"/>
            <a:ext cx="11656958" cy="900000"/>
          </a:xfrm>
          <a:prstGeom prst="rect">
            <a:avLst/>
          </a:prstGeom>
        </p:spPr>
        <p:txBody>
          <a:bodyPr vert="horz" lIns="91440" tIns="45720" rIns="91440" bIns="45720" rtlCol="0" anchor="t" anchorCtr="0">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dirty="0"/>
              <a:t>SEN pupils and young carers, as well as LGBTQ pupils suffer the highest exposure to smoking overall (13%, 13% and 12% respectively, compared to 7% average). </a:t>
            </a:r>
          </a:p>
        </p:txBody>
      </p:sp>
      <p:sp>
        <p:nvSpPr>
          <p:cNvPr id="9" name="TextBox 8"/>
          <p:cNvSpPr txBox="1"/>
          <p:nvPr/>
        </p:nvSpPr>
        <p:spPr>
          <a:xfrm>
            <a:off x="183019" y="6276786"/>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parents/carers smoke?</a:t>
            </a:r>
          </a:p>
          <a:p>
            <a:r>
              <a:rPr lang="en-GB" sz="1000" dirty="0">
                <a:solidFill>
                  <a:srgbClr val="002060"/>
                </a:solidFill>
                <a:latin typeface="Calibri" panose="020F0502020204030204" pitchFamily="34" charset="0"/>
              </a:rPr>
              <a:t>Q: Does anyone smoke indoors at home, in rooms that you use?</a:t>
            </a:r>
          </a:p>
          <a:p>
            <a:r>
              <a:rPr lang="en-GB" sz="1000" dirty="0">
                <a:solidFill>
                  <a:srgbClr val="002060"/>
                </a:solidFill>
                <a:latin typeface="Calibri" panose="020F0502020204030204" pitchFamily="34" charset="0"/>
              </a:rPr>
              <a:t>Q: Does anyone smoke in a car when you are in it too?  </a:t>
            </a:r>
          </a:p>
        </p:txBody>
      </p:sp>
      <p:graphicFrame>
        <p:nvGraphicFramePr>
          <p:cNvPr id="12" name="Table 11">
            <a:extLst>
              <a:ext uri="{FF2B5EF4-FFF2-40B4-BE49-F238E27FC236}">
                <a16:creationId xmlns:a16="http://schemas.microsoft.com/office/drawing/2014/main" id="{7599B829-69D7-4505-8BF5-B32E7DED7740}"/>
              </a:ext>
            </a:extLst>
          </p:cNvPr>
          <p:cNvGraphicFramePr>
            <a:graphicFrameLocks noGrp="1"/>
          </p:cNvGraphicFramePr>
          <p:nvPr>
            <p:extLst>
              <p:ext uri="{D42A27DB-BD31-4B8C-83A1-F6EECF244321}">
                <p14:modId xmlns:p14="http://schemas.microsoft.com/office/powerpoint/2010/main" val="370613368"/>
              </p:ext>
            </p:extLst>
          </p:nvPr>
        </p:nvGraphicFramePr>
        <p:xfrm>
          <a:off x="180000" y="2980756"/>
          <a:ext cx="11653352" cy="2048205"/>
        </p:xfrm>
        <a:graphic>
          <a:graphicData uri="http://schemas.openxmlformats.org/drawingml/2006/table">
            <a:tbl>
              <a:tblPr firstRow="1" bandRow="1">
                <a:tableStyleId>{5940675A-B579-460E-94D1-54222C63F5DA}</a:tableStyleId>
              </a:tblPr>
              <a:tblGrid>
                <a:gridCol w="4480777">
                  <a:extLst>
                    <a:ext uri="{9D8B030D-6E8A-4147-A177-3AD203B41FA5}">
                      <a16:colId xmlns:a16="http://schemas.microsoft.com/office/drawing/2014/main" val="20000"/>
                    </a:ext>
                  </a:extLst>
                </a:gridCol>
                <a:gridCol w="834501">
                  <a:extLst>
                    <a:ext uri="{9D8B030D-6E8A-4147-A177-3AD203B41FA5}">
                      <a16:colId xmlns:a16="http://schemas.microsoft.com/office/drawing/2014/main" val="20006"/>
                    </a:ext>
                  </a:extLst>
                </a:gridCol>
                <a:gridCol w="1127464">
                  <a:extLst>
                    <a:ext uri="{9D8B030D-6E8A-4147-A177-3AD203B41FA5}">
                      <a16:colId xmlns:a16="http://schemas.microsoft.com/office/drawing/2014/main" val="980202862"/>
                    </a:ext>
                  </a:extLst>
                </a:gridCol>
                <a:gridCol w="862430">
                  <a:extLst>
                    <a:ext uri="{9D8B030D-6E8A-4147-A177-3AD203B41FA5}">
                      <a16:colId xmlns:a16="http://schemas.microsoft.com/office/drawing/2014/main" val="3549823438"/>
                    </a:ext>
                  </a:extLst>
                </a:gridCol>
                <a:gridCol w="1087045">
                  <a:extLst>
                    <a:ext uri="{9D8B030D-6E8A-4147-A177-3AD203B41FA5}">
                      <a16:colId xmlns:a16="http://schemas.microsoft.com/office/drawing/2014/main" val="3454816861"/>
                    </a:ext>
                  </a:extLst>
                </a:gridCol>
                <a:gridCol w="1264241">
                  <a:extLst>
                    <a:ext uri="{9D8B030D-6E8A-4147-A177-3AD203B41FA5}">
                      <a16:colId xmlns:a16="http://schemas.microsoft.com/office/drawing/2014/main" val="3345709926"/>
                    </a:ext>
                  </a:extLst>
                </a:gridCol>
                <a:gridCol w="909849">
                  <a:extLst>
                    <a:ext uri="{9D8B030D-6E8A-4147-A177-3AD203B41FA5}">
                      <a16:colId xmlns:a16="http://schemas.microsoft.com/office/drawing/2014/main" val="1957623779"/>
                    </a:ext>
                  </a:extLst>
                </a:gridCol>
                <a:gridCol w="1087045">
                  <a:extLst>
                    <a:ext uri="{9D8B030D-6E8A-4147-A177-3AD203B41FA5}">
                      <a16:colId xmlns:a16="http://schemas.microsoft.com/office/drawing/2014/main" val="3691704770"/>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r>
                        <a:rPr lang="en-GB" sz="1200" dirty="0">
                          <a:solidFill>
                            <a:schemeClr val="tx1">
                              <a:lumMod val="75000"/>
                              <a:lumOff val="25000"/>
                            </a:schemeClr>
                          </a:solidFill>
                        </a:rPr>
                        <a:t>Do your parents/carers</a:t>
                      </a:r>
                      <a:r>
                        <a:rPr lang="en-GB" sz="1200" baseline="0" dirty="0">
                          <a:solidFill>
                            <a:schemeClr val="tx1">
                              <a:lumMod val="75000"/>
                              <a:lumOff val="25000"/>
                            </a:schemeClr>
                          </a:solidFill>
                        </a:rPr>
                        <a:t> </a:t>
                      </a:r>
                      <a:r>
                        <a:rPr lang="en-GB" sz="1200" dirty="0">
                          <a:solidFill>
                            <a:schemeClr val="tx1">
                              <a:lumMod val="75000"/>
                              <a:lumOff val="25000"/>
                            </a:schemeClr>
                          </a:solidFill>
                        </a:rPr>
                        <a:t>smoke?</a:t>
                      </a:r>
                      <a:r>
                        <a:rPr lang="en-GB" sz="1200" baseline="0" dirty="0">
                          <a:solidFill>
                            <a:schemeClr val="tx1">
                              <a:lumMod val="75000"/>
                              <a:lumOff val="25000"/>
                            </a:schemeClr>
                          </a:solidFill>
                        </a:rPr>
                        <a:t>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r>
                        <a:rPr lang="en-GB" sz="1200" dirty="0">
                          <a:solidFill>
                            <a:schemeClr val="tx1">
                              <a:lumMod val="75000"/>
                              <a:lumOff val="25000"/>
                            </a:schemeClr>
                          </a:solidFill>
                        </a:rPr>
                        <a:t>Does</a:t>
                      </a:r>
                      <a:r>
                        <a:rPr lang="en-GB" sz="1200" baseline="0" dirty="0">
                          <a:solidFill>
                            <a:schemeClr val="tx1">
                              <a:lumMod val="75000"/>
                              <a:lumOff val="25000"/>
                            </a:schemeClr>
                          </a:solidFill>
                        </a:rPr>
                        <a:t> anyone smoke at home indoors, in rooms that you use?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r>
                        <a:rPr lang="en-GB" sz="1200" dirty="0">
                          <a:solidFill>
                            <a:schemeClr val="tx1">
                              <a:lumMod val="75000"/>
                              <a:lumOff val="25000"/>
                            </a:schemeClr>
                          </a:solidFill>
                        </a:rPr>
                        <a:t>Does</a:t>
                      </a:r>
                      <a:r>
                        <a:rPr lang="en-GB" sz="1200" baseline="0" dirty="0">
                          <a:solidFill>
                            <a:schemeClr val="tx1">
                              <a:lumMod val="75000"/>
                              <a:lumOff val="25000"/>
                            </a:schemeClr>
                          </a:solidFill>
                        </a:rPr>
                        <a:t> anyone smoke in the car when you are in it too?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pPr marL="0" algn="l" defTabSz="914400" rtl="0" eaLnBrk="1" latinLnBrk="0" hangingPunct="1"/>
                      <a:endParaRPr lang="en-GB" sz="1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highlight>
                          <a:srgbClr val="FFFF00"/>
                        </a:highlight>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94833">
                <a:tc>
                  <a:txBody>
                    <a:bodyPr/>
                    <a:lstStyle/>
                    <a:p>
                      <a:pPr marL="0" algn="l" defTabSz="914400" rtl="0" eaLnBrk="1" latinLnBrk="0" hangingPunct="1"/>
                      <a:r>
                        <a:rPr lang="en-GB" sz="1200" i="0" kern="1200" dirty="0">
                          <a:solidFill>
                            <a:schemeClr val="tx1">
                              <a:lumMod val="75000"/>
                              <a:lumOff val="25000"/>
                            </a:schemeClr>
                          </a:solidFill>
                          <a:latin typeface="+mn-lt"/>
                          <a:ea typeface="+mn-ea"/>
                          <a:cs typeface="+mn-cs"/>
                        </a:rPr>
                        <a:t>Those exposed to smoking at home and indoors</a:t>
                      </a:r>
                      <a:r>
                        <a:rPr lang="en-GB" sz="1200" i="0" kern="1200" baseline="0" dirty="0">
                          <a:solidFill>
                            <a:schemeClr val="tx1">
                              <a:lumMod val="75000"/>
                              <a:lumOff val="25000"/>
                            </a:schemeClr>
                          </a:solidFill>
                          <a:latin typeface="+mn-lt"/>
                          <a:ea typeface="+mn-ea"/>
                          <a:cs typeface="+mn-cs"/>
                        </a:rPr>
                        <a:t> and in the car</a:t>
                      </a:r>
                      <a:endParaRPr lang="en-GB" sz="1200" i="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126329776"/>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dirty="0"/>
              <a:t>16% of pupils know someone who takes drugs, this has decreased slightly from previous years. Year 10s are more likely to know someone who takes drugs than the Year 8s (24% and 9% respectively). Young carers, LGBTQ pupils, SEN pupils and those with a disability are more likely to know someone taking drugs than pupils from other groups.</a:t>
            </a:r>
          </a:p>
        </p:txBody>
      </p:sp>
      <p:graphicFrame>
        <p:nvGraphicFramePr>
          <p:cNvPr id="4" name="Chart 3"/>
          <p:cNvGraphicFramePr/>
          <p:nvPr>
            <p:extLst>
              <p:ext uri="{D42A27DB-BD31-4B8C-83A1-F6EECF244321}">
                <p14:modId xmlns:p14="http://schemas.microsoft.com/office/powerpoint/2010/main" val="1845993085"/>
              </p:ext>
            </p:extLst>
          </p:nvPr>
        </p:nvGraphicFramePr>
        <p:xfrm>
          <a:off x="183020" y="835200"/>
          <a:ext cx="5045472" cy="4178234"/>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know anyone personally who you think takes any drugs to get high? (Not medicines, tobacco or alcohol.)</a:t>
            </a:r>
          </a:p>
          <a:p>
            <a:r>
              <a:rPr lang="en-GB" sz="1000" i="1" dirty="0">
                <a:solidFill>
                  <a:srgbClr val="002060"/>
                </a:solidFill>
                <a:latin typeface="Calibri" panose="020F0502020204030204" pitchFamily="34" charset="0"/>
              </a:rPr>
              <a:t>Base: All valid respondents, 2021 n=429, 2022 n=834, 2023 n=1,057.</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9" name="Table 8"/>
          <p:cNvGraphicFramePr>
            <a:graphicFrameLocks noGrp="1"/>
          </p:cNvGraphicFramePr>
          <p:nvPr>
            <p:extLst>
              <p:ext uri="{D42A27DB-BD31-4B8C-83A1-F6EECF244321}">
                <p14:modId xmlns:p14="http://schemas.microsoft.com/office/powerpoint/2010/main" val="3829920504"/>
              </p:ext>
            </p:extLst>
          </p:nvPr>
        </p:nvGraphicFramePr>
        <p:xfrm>
          <a:off x="5350935" y="835200"/>
          <a:ext cx="6376778" cy="2435628"/>
        </p:xfrm>
        <a:graphic>
          <a:graphicData uri="http://schemas.openxmlformats.org/drawingml/2006/table">
            <a:tbl>
              <a:tblPr firstRow="1" bandRow="1">
                <a:tableStyleId>{5940675A-B579-460E-94D1-54222C63F5DA}</a:tableStyleId>
              </a:tblPr>
              <a:tblGrid>
                <a:gridCol w="1673381">
                  <a:extLst>
                    <a:ext uri="{9D8B030D-6E8A-4147-A177-3AD203B41FA5}">
                      <a16:colId xmlns:a16="http://schemas.microsoft.com/office/drawing/2014/main" val="20000"/>
                    </a:ext>
                  </a:extLst>
                </a:gridCol>
                <a:gridCol w="912745">
                  <a:extLst>
                    <a:ext uri="{9D8B030D-6E8A-4147-A177-3AD203B41FA5}">
                      <a16:colId xmlns:a16="http://schemas.microsoft.com/office/drawing/2014/main" val="20001"/>
                    </a:ext>
                  </a:extLst>
                </a:gridCol>
                <a:gridCol w="720784">
                  <a:extLst>
                    <a:ext uri="{9D8B030D-6E8A-4147-A177-3AD203B41FA5}">
                      <a16:colId xmlns:a16="http://schemas.microsoft.com/office/drawing/2014/main" val="20002"/>
                    </a:ext>
                  </a:extLst>
                </a:gridCol>
                <a:gridCol w="767467">
                  <a:extLst>
                    <a:ext uri="{9D8B030D-6E8A-4147-A177-3AD203B41FA5}">
                      <a16:colId xmlns:a16="http://schemas.microsoft.com/office/drawing/2014/main" val="20003"/>
                    </a:ext>
                  </a:extLst>
                </a:gridCol>
                <a:gridCol w="767467">
                  <a:extLst>
                    <a:ext uri="{9D8B030D-6E8A-4147-A177-3AD203B41FA5}">
                      <a16:colId xmlns:a16="http://schemas.microsoft.com/office/drawing/2014/main" val="20004"/>
                    </a:ext>
                  </a:extLst>
                </a:gridCol>
                <a:gridCol w="767467">
                  <a:extLst>
                    <a:ext uri="{9D8B030D-6E8A-4147-A177-3AD203B41FA5}">
                      <a16:colId xmlns:a16="http://schemas.microsoft.com/office/drawing/2014/main" val="20005"/>
                    </a:ext>
                  </a:extLst>
                </a:gridCol>
                <a:gridCol w="767467">
                  <a:extLst>
                    <a:ext uri="{9D8B030D-6E8A-4147-A177-3AD203B41FA5}">
                      <a16:colId xmlns:a16="http://schemas.microsoft.com/office/drawing/2014/main" val="20006"/>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 know someone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 – don’t know anyone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 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I don’t want</a:t>
                      </a:r>
                      <a:r>
                        <a:rPr lang="en-GB" sz="1200" baseline="0" dirty="0">
                          <a:solidFill>
                            <a:schemeClr val="tx1">
                              <a:lumMod val="75000"/>
                              <a:lumOff val="25000"/>
                            </a:schemeClr>
                          </a:solidFill>
                        </a:rPr>
                        <a: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260223650"/>
              </p:ext>
            </p:extLst>
          </p:nvPr>
        </p:nvGraphicFramePr>
        <p:xfrm>
          <a:off x="5350935" y="3564417"/>
          <a:ext cx="6376772" cy="2618508"/>
        </p:xfrm>
        <a:graphic>
          <a:graphicData uri="http://schemas.openxmlformats.org/drawingml/2006/table">
            <a:tbl>
              <a:tblPr firstRow="1" bandRow="1">
                <a:tableStyleId>{5940675A-B579-460E-94D1-54222C63F5DA}</a:tableStyleId>
              </a:tblPr>
              <a:tblGrid>
                <a:gridCol w="1490191">
                  <a:extLst>
                    <a:ext uri="{9D8B030D-6E8A-4147-A177-3AD203B41FA5}">
                      <a16:colId xmlns:a16="http://schemas.microsoft.com/office/drawing/2014/main" val="20000"/>
                    </a:ext>
                  </a:extLst>
                </a:gridCol>
                <a:gridCol w="645524">
                  <a:extLst>
                    <a:ext uri="{9D8B030D-6E8A-4147-A177-3AD203B41FA5}">
                      <a16:colId xmlns:a16="http://schemas.microsoft.com/office/drawing/2014/main" val="20001"/>
                    </a:ext>
                  </a:extLst>
                </a:gridCol>
                <a:gridCol w="771525">
                  <a:extLst>
                    <a:ext uri="{9D8B030D-6E8A-4147-A177-3AD203B41FA5}">
                      <a16:colId xmlns:a16="http://schemas.microsoft.com/office/drawing/2014/main" val="20002"/>
                    </a:ext>
                  </a:extLst>
                </a:gridCol>
                <a:gridCol w="677200">
                  <a:extLst>
                    <a:ext uri="{9D8B030D-6E8A-4147-A177-3AD203B41FA5}">
                      <a16:colId xmlns:a16="http://schemas.microsoft.com/office/drawing/2014/main" val="20003"/>
                    </a:ext>
                  </a:extLst>
                </a:gridCol>
                <a:gridCol w="789650">
                  <a:extLst>
                    <a:ext uri="{9D8B030D-6E8A-4147-A177-3AD203B41FA5}">
                      <a16:colId xmlns:a16="http://schemas.microsoft.com/office/drawing/2014/main" val="20004"/>
                    </a:ext>
                  </a:extLst>
                </a:gridCol>
                <a:gridCol w="749935">
                  <a:extLst>
                    <a:ext uri="{9D8B030D-6E8A-4147-A177-3AD203B41FA5}">
                      <a16:colId xmlns:a16="http://schemas.microsoft.com/office/drawing/2014/main" val="20005"/>
                    </a:ext>
                  </a:extLst>
                </a:gridCol>
                <a:gridCol w="554664">
                  <a:extLst>
                    <a:ext uri="{9D8B030D-6E8A-4147-A177-3AD203B41FA5}">
                      <a16:colId xmlns:a16="http://schemas.microsoft.com/office/drawing/2014/main" val="20006"/>
                    </a:ext>
                  </a:extLst>
                </a:gridCol>
                <a:gridCol w="698083">
                  <a:extLst>
                    <a:ext uri="{9D8B030D-6E8A-4147-A177-3AD203B41FA5}">
                      <a16:colId xmlns:a16="http://schemas.microsoft.com/office/drawing/2014/main" val="3674549306"/>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 know someone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 – don’t know anyone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I 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I don’t want</a:t>
                      </a:r>
                      <a:r>
                        <a:rPr lang="en-GB" sz="1200" baseline="0" dirty="0">
                          <a:solidFill>
                            <a:schemeClr val="tx1">
                              <a:lumMod val="75000"/>
                              <a:lumOff val="25000"/>
                            </a:schemeClr>
                          </a:solidFill>
                        </a:rPr>
                        <a:t> to say</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40050901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(11)</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 (2)</a:t>
            </a:r>
          </a:p>
          <a:p>
            <a:pPr>
              <a:lnSpc>
                <a:spcPct val="100000"/>
              </a:lnSpc>
              <a:spcBef>
                <a:spcPts val="600"/>
              </a:spcBef>
              <a:spcAft>
                <a:spcPts val="600"/>
              </a:spcAft>
            </a:pPr>
            <a:r>
              <a:rPr lang="en-US" sz="1400" dirty="0">
                <a:solidFill>
                  <a:schemeClr val="tx1">
                    <a:lumMod val="75000"/>
                    <a:lumOff val="25000"/>
                  </a:schemeClr>
                </a:solidFill>
              </a:rPr>
              <a:t>Consistent with last year, 22% of pupils say they have experienced inappropriate comments, </a:t>
            </a:r>
            <a:r>
              <a:rPr lang="en-GB" sz="1400" dirty="0">
                <a:solidFill>
                  <a:schemeClr val="tx1">
                    <a:lumMod val="75000"/>
                    <a:lumOff val="25000"/>
                  </a:schemeClr>
                </a:solidFill>
              </a:rPr>
              <a:t>behaviours</a:t>
            </a:r>
            <a:r>
              <a:rPr lang="en-US" sz="1400" dirty="0">
                <a:solidFill>
                  <a:schemeClr val="tx1">
                    <a:lumMod val="75000"/>
                    <a:lumOff val="25000"/>
                  </a:schemeClr>
                </a:solidFill>
              </a:rPr>
              <a:t> or unwanted attention of a sexual nature at school. This increases to 36% for SEN pupils. 33% of pupils say they would not report it, if they ever received inappropriate comments.</a:t>
            </a:r>
            <a:endParaRPr lang="en-GB"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78% of pupils have not experienced abuse in previous or current relationships. Displays of anger and jealousy are the most common abuse experienced by pupils (14%) followed by ‘kept checking my phone’ (11%), both have slightly decreased from last year.</a:t>
            </a:r>
          </a:p>
          <a:p>
            <a:r>
              <a:rPr lang="en-US" sz="1400" dirty="0">
                <a:solidFill>
                  <a:schemeClr val="tx1">
                    <a:lumMod val="75000"/>
                    <a:lumOff val="25000"/>
                  </a:schemeClr>
                </a:solidFill>
              </a:rPr>
              <a:t>Of those who have experienced abuse in current or previous relationships, Year 10s are more likely to have experienced abuse compared to Year 8s (25% v. 20%).</a:t>
            </a:r>
          </a:p>
          <a:p>
            <a:r>
              <a:rPr lang="en-GB" sz="1400" dirty="0">
                <a:solidFill>
                  <a:schemeClr val="tx1">
                    <a:lumMod val="75000"/>
                    <a:lumOff val="25000"/>
                  </a:schemeClr>
                </a:solidFill>
              </a:rPr>
              <a:t>To those that have not suffered abuse to date, when asked to think hypothetically about potential abuse in relationships, the vast majority are confident that they would know where to go for help (92%) and would do so (86%), consistent with previous years. </a:t>
            </a:r>
          </a:p>
          <a:p>
            <a:pPr>
              <a:lnSpc>
                <a:spcPct val="100000"/>
              </a:lnSpc>
              <a:spcBef>
                <a:spcPts val="600"/>
              </a:spcBef>
              <a:spcAft>
                <a:spcPts val="600"/>
              </a:spcAft>
            </a:pPr>
            <a:r>
              <a:rPr lang="en-US" sz="1400" dirty="0">
                <a:solidFill>
                  <a:schemeClr val="tx1">
                    <a:lumMod val="75000"/>
                    <a:lumOff val="25000"/>
                  </a:schemeClr>
                </a:solidFill>
              </a:rPr>
              <a:t>Pupils were informed that services and online sources are available to provide help and advice about relationships and sexual health. A very small proportion of pupils have direct experience, and current awareness of TFI clear is low. </a:t>
            </a:r>
          </a:p>
          <a:p>
            <a:pPr>
              <a:lnSpc>
                <a:spcPct val="100000"/>
              </a:lnSpc>
              <a:spcBef>
                <a:spcPts val="600"/>
              </a:spcBef>
              <a:spcAft>
                <a:spcPts val="600"/>
              </a:spcAft>
            </a:pPr>
            <a:r>
              <a:rPr lang="en-GB" sz="1400" dirty="0">
                <a:solidFill>
                  <a:schemeClr val="tx1">
                    <a:lumMod val="75000"/>
                    <a:lumOff val="25000"/>
                  </a:schemeClr>
                </a:solidFill>
              </a:rPr>
              <a:t>Pupils were asked to consider a series of statements about STI’s. Understanding of STIs is fairly mixed, a third of pupils were unsure of symptoms. However, two thirds (69%) are aware that using condoms help prevent STIs.</a:t>
            </a:r>
          </a:p>
          <a:p>
            <a:pPr>
              <a:lnSpc>
                <a:spcPct val="100000"/>
              </a:lnSpc>
              <a:spcBef>
                <a:spcPts val="600"/>
              </a:spcBef>
              <a:spcAft>
                <a:spcPts val="600"/>
              </a:spcAft>
            </a:pPr>
            <a:r>
              <a:rPr lang="en-GB" sz="1400" dirty="0">
                <a:solidFill>
                  <a:schemeClr val="tx1">
                    <a:lumMod val="75000"/>
                    <a:lumOff val="25000"/>
                  </a:schemeClr>
                </a:solidFill>
              </a:rPr>
              <a:t>The majority of pupils believe it is ok to have different opinions to others and be respectful of others, not to be in a relationship and that it is the responsibility of both people who decide to have sex to use contraception. The relationship statement yielding the least agreement is ‘I would know what to do to get out of an abusive relationship’ 36% felt unsure or disagreed with the statement.</a:t>
            </a:r>
          </a:p>
          <a:p>
            <a:pPr>
              <a:lnSpc>
                <a:spcPct val="100000"/>
              </a:lnSpc>
              <a:spcBef>
                <a:spcPts val="600"/>
              </a:spcBef>
              <a:spcAft>
                <a:spcPts val="600"/>
              </a:spcAft>
            </a:pPr>
            <a:r>
              <a:rPr lang="en-US" sz="1400" dirty="0">
                <a:solidFill>
                  <a:schemeClr val="tx1">
                    <a:lumMod val="75000"/>
                    <a:lumOff val="25000"/>
                  </a:schemeClr>
                </a:solidFill>
              </a:rPr>
              <a:t>3% of pupils overall say they have had sex in the past and 4% are currently in a sexual relationship, most of which are Year 10 pupils. LGBTQ pupils are the group most likely to be in a relationship and not thinking about having sex. Ethnic minority groups are the group most likely to have had or be having sex. </a:t>
            </a:r>
          </a:p>
          <a:p>
            <a:pPr>
              <a:lnSpc>
                <a:spcPct val="100000"/>
              </a:lnSpc>
              <a:spcBef>
                <a:spcPts val="600"/>
              </a:spcBef>
              <a:spcAft>
                <a:spcPts val="600"/>
              </a:spcAft>
            </a:pPr>
            <a:r>
              <a:rPr lang="en-GB" sz="1400" dirty="0">
                <a:solidFill>
                  <a:schemeClr val="tx1">
                    <a:lumMod val="75000"/>
                    <a:lumOff val="25000"/>
                  </a:schemeClr>
                </a:solidFill>
              </a:rPr>
              <a:t>Amongst girls, 7% are using long-term contraception, with the pill the most used. </a:t>
            </a:r>
          </a:p>
        </p:txBody>
      </p:sp>
    </p:spTree>
    <p:extLst>
      <p:ext uri="{BB962C8B-B14F-4D97-AF65-F5344CB8AC3E}">
        <p14:creationId xmlns:p14="http://schemas.microsoft.com/office/powerpoint/2010/main" val="1791529185"/>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dirty="0"/>
              <a:t>47% of pupils believe at least some of their peers have taken cannabis in the past 7 days. This increases to 63% amongst Year 10s (compared to only 32% of Year 8s) and 51% amongst girls (compared to 42% of Boys).</a:t>
            </a:r>
          </a:p>
        </p:txBody>
      </p:sp>
      <p:graphicFrame>
        <p:nvGraphicFramePr>
          <p:cNvPr id="4" name="Chart 3"/>
          <p:cNvGraphicFramePr/>
          <p:nvPr>
            <p:extLst>
              <p:ext uri="{D42A27DB-BD31-4B8C-83A1-F6EECF244321}">
                <p14:modId xmlns:p14="http://schemas.microsoft.com/office/powerpoint/2010/main" val="1219427648"/>
              </p:ext>
            </p:extLst>
          </p:nvPr>
        </p:nvGraphicFramePr>
        <p:xfrm>
          <a:off x="183020" y="835200"/>
          <a:ext cx="5045472" cy="4178502"/>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taken/used cannabis or cannabis products in the last 7 days?</a:t>
            </a:r>
          </a:p>
          <a:p>
            <a:r>
              <a:rPr lang="en-GB" sz="1000" i="1" dirty="0">
                <a:solidFill>
                  <a:srgbClr val="002060"/>
                </a:solidFill>
                <a:latin typeface="Calibri" panose="020F0502020204030204" pitchFamily="34" charset="0"/>
              </a:rPr>
              <a:t>Base: All valid respondents, 2021 n=429, 2022 n=834, 2023 n= 1,057</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9" name="Table 8"/>
          <p:cNvGraphicFramePr>
            <a:graphicFrameLocks noGrp="1"/>
          </p:cNvGraphicFramePr>
          <p:nvPr>
            <p:extLst>
              <p:ext uri="{D42A27DB-BD31-4B8C-83A1-F6EECF244321}">
                <p14:modId xmlns:p14="http://schemas.microsoft.com/office/powerpoint/2010/main" val="61226658"/>
              </p:ext>
            </p:extLst>
          </p:nvPr>
        </p:nvGraphicFramePr>
        <p:xfrm>
          <a:off x="5350935" y="1245752"/>
          <a:ext cx="6376778" cy="1830960"/>
        </p:xfrm>
        <a:graphic>
          <a:graphicData uri="http://schemas.openxmlformats.org/drawingml/2006/table">
            <a:tbl>
              <a:tblPr firstRow="1" bandRow="1">
                <a:tableStyleId>{5940675A-B579-460E-94D1-54222C63F5DA}</a:tableStyleId>
              </a:tblPr>
              <a:tblGrid>
                <a:gridCol w="1673381">
                  <a:extLst>
                    <a:ext uri="{9D8B030D-6E8A-4147-A177-3AD203B41FA5}">
                      <a16:colId xmlns:a16="http://schemas.microsoft.com/office/drawing/2014/main" val="20000"/>
                    </a:ext>
                  </a:extLst>
                </a:gridCol>
                <a:gridCol w="912745">
                  <a:extLst>
                    <a:ext uri="{9D8B030D-6E8A-4147-A177-3AD203B41FA5}">
                      <a16:colId xmlns:a16="http://schemas.microsoft.com/office/drawing/2014/main" val="20001"/>
                    </a:ext>
                  </a:extLst>
                </a:gridCol>
                <a:gridCol w="720784">
                  <a:extLst>
                    <a:ext uri="{9D8B030D-6E8A-4147-A177-3AD203B41FA5}">
                      <a16:colId xmlns:a16="http://schemas.microsoft.com/office/drawing/2014/main" val="20002"/>
                    </a:ext>
                  </a:extLst>
                </a:gridCol>
                <a:gridCol w="767467">
                  <a:extLst>
                    <a:ext uri="{9D8B030D-6E8A-4147-A177-3AD203B41FA5}">
                      <a16:colId xmlns:a16="http://schemas.microsoft.com/office/drawing/2014/main" val="20003"/>
                    </a:ext>
                  </a:extLst>
                </a:gridCol>
                <a:gridCol w="767467">
                  <a:extLst>
                    <a:ext uri="{9D8B030D-6E8A-4147-A177-3AD203B41FA5}">
                      <a16:colId xmlns:a16="http://schemas.microsoft.com/office/drawing/2014/main" val="20004"/>
                    </a:ext>
                  </a:extLst>
                </a:gridCol>
                <a:gridCol w="767467">
                  <a:extLst>
                    <a:ext uri="{9D8B030D-6E8A-4147-A177-3AD203B41FA5}">
                      <a16:colId xmlns:a16="http://schemas.microsoft.com/office/drawing/2014/main" val="20005"/>
                    </a:ext>
                  </a:extLst>
                </a:gridCol>
                <a:gridCol w="767467">
                  <a:extLst>
                    <a:ext uri="{9D8B030D-6E8A-4147-A177-3AD203B41FA5}">
                      <a16:colId xmlns:a16="http://schemas.microsoft.com/office/drawing/2014/main" val="20006"/>
                    </a:ext>
                  </a:extLst>
                </a:gridCol>
              </a:tblGrid>
              <a:tr h="34367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716065950"/>
              </p:ext>
            </p:extLst>
          </p:nvPr>
        </p:nvGraphicFramePr>
        <p:xfrm>
          <a:off x="5350938" y="3303616"/>
          <a:ext cx="6376772" cy="2013840"/>
        </p:xfrm>
        <a:graphic>
          <a:graphicData uri="http://schemas.openxmlformats.org/drawingml/2006/table">
            <a:tbl>
              <a:tblPr firstRow="1" bandRow="1">
                <a:tableStyleId>{5940675A-B579-460E-94D1-54222C63F5DA}</a:tableStyleId>
              </a:tblPr>
              <a:tblGrid>
                <a:gridCol w="1490191">
                  <a:extLst>
                    <a:ext uri="{9D8B030D-6E8A-4147-A177-3AD203B41FA5}">
                      <a16:colId xmlns:a16="http://schemas.microsoft.com/office/drawing/2014/main" val="20000"/>
                    </a:ext>
                  </a:extLst>
                </a:gridCol>
                <a:gridCol w="635996">
                  <a:extLst>
                    <a:ext uri="{9D8B030D-6E8A-4147-A177-3AD203B41FA5}">
                      <a16:colId xmlns:a16="http://schemas.microsoft.com/office/drawing/2014/main" val="20001"/>
                    </a:ext>
                  </a:extLst>
                </a:gridCol>
                <a:gridCol w="760170">
                  <a:extLst>
                    <a:ext uri="{9D8B030D-6E8A-4147-A177-3AD203B41FA5}">
                      <a16:colId xmlns:a16="http://schemas.microsoft.com/office/drawing/2014/main" val="20002"/>
                    </a:ext>
                  </a:extLst>
                </a:gridCol>
                <a:gridCol w="698083">
                  <a:extLst>
                    <a:ext uri="{9D8B030D-6E8A-4147-A177-3AD203B41FA5}">
                      <a16:colId xmlns:a16="http://schemas.microsoft.com/office/drawing/2014/main" val="20003"/>
                    </a:ext>
                  </a:extLst>
                </a:gridCol>
                <a:gridCol w="799172">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44507">
                  <a:extLst>
                    <a:ext uri="{9D8B030D-6E8A-4147-A177-3AD203B41FA5}">
                      <a16:colId xmlns:a16="http://schemas.microsoft.com/office/drawing/2014/main" val="20006"/>
                    </a:ext>
                  </a:extLst>
                </a:gridCol>
                <a:gridCol w="698083">
                  <a:extLst>
                    <a:ext uri="{9D8B030D-6E8A-4147-A177-3AD203B41FA5}">
                      <a16:colId xmlns:a16="http://schemas.microsoft.com/office/drawing/2014/main" val="1348470284"/>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23846623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21008"/>
            <a:ext cx="11637455" cy="900000"/>
          </a:xfrm>
        </p:spPr>
        <p:txBody>
          <a:bodyPr vert="horz" lIns="91440" tIns="45720" rIns="91440" bIns="45720" rtlCol="0" anchor="t" anchorCtr="0">
            <a:normAutofit/>
          </a:bodyPr>
          <a:lstStyle/>
          <a:p>
            <a:r>
              <a:rPr lang="en-GB" sz="1600" dirty="0"/>
              <a:t>37% of pupils believe at least some of their peers have used Nitrous Oxide in the past 7 days. This increases to 46% amongst Year 10s (compared to only 29% of Year 8s) and 41% amongst girls (compared to 32% of boys).</a:t>
            </a:r>
          </a:p>
        </p:txBody>
      </p:sp>
      <p:graphicFrame>
        <p:nvGraphicFramePr>
          <p:cNvPr id="4" name="Chart 3"/>
          <p:cNvGraphicFramePr/>
          <p:nvPr>
            <p:extLst>
              <p:ext uri="{D42A27DB-BD31-4B8C-83A1-F6EECF244321}">
                <p14:modId xmlns:p14="http://schemas.microsoft.com/office/powerpoint/2010/main" val="3322810729"/>
              </p:ext>
            </p:extLst>
          </p:nvPr>
        </p:nvGraphicFramePr>
        <p:xfrm>
          <a:off x="183020" y="835200"/>
          <a:ext cx="5045472" cy="4178502"/>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used Nitrous Oxide (NOS, laughing gas, balloons) in the last 7 days?</a:t>
            </a:r>
          </a:p>
          <a:p>
            <a:r>
              <a:rPr lang="en-GB" sz="1000" i="1" dirty="0">
                <a:solidFill>
                  <a:srgbClr val="002060"/>
                </a:solidFill>
                <a:latin typeface="Calibri" panose="020F0502020204030204" pitchFamily="34" charset="0"/>
              </a:rPr>
              <a:t>Question added 2023. Base: All valid respondents, 2023 n=1,057</a:t>
            </a:r>
            <a:r>
              <a:rPr lang="en-GB" sz="1000" i="1" dirty="0">
                <a:solidFill>
                  <a:srgbClr val="002060"/>
                </a:solidFill>
                <a:highlight>
                  <a:srgbClr val="FFFF00"/>
                </a:highlight>
                <a:latin typeface="Calibri" panose="020F0502020204030204" pitchFamily="34" charset="0"/>
              </a:rPr>
              <a:t> </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9" name="Table 8"/>
          <p:cNvGraphicFramePr>
            <a:graphicFrameLocks noGrp="1"/>
          </p:cNvGraphicFramePr>
          <p:nvPr>
            <p:extLst>
              <p:ext uri="{D42A27DB-BD31-4B8C-83A1-F6EECF244321}">
                <p14:modId xmlns:p14="http://schemas.microsoft.com/office/powerpoint/2010/main" val="3711717197"/>
              </p:ext>
            </p:extLst>
          </p:nvPr>
        </p:nvGraphicFramePr>
        <p:xfrm>
          <a:off x="5350935" y="1245752"/>
          <a:ext cx="6376778" cy="1830960"/>
        </p:xfrm>
        <a:graphic>
          <a:graphicData uri="http://schemas.openxmlformats.org/drawingml/2006/table">
            <a:tbl>
              <a:tblPr firstRow="1" bandRow="1">
                <a:tableStyleId>{5940675A-B579-460E-94D1-54222C63F5DA}</a:tableStyleId>
              </a:tblPr>
              <a:tblGrid>
                <a:gridCol w="1673381">
                  <a:extLst>
                    <a:ext uri="{9D8B030D-6E8A-4147-A177-3AD203B41FA5}">
                      <a16:colId xmlns:a16="http://schemas.microsoft.com/office/drawing/2014/main" val="20000"/>
                    </a:ext>
                  </a:extLst>
                </a:gridCol>
                <a:gridCol w="912745">
                  <a:extLst>
                    <a:ext uri="{9D8B030D-6E8A-4147-A177-3AD203B41FA5}">
                      <a16:colId xmlns:a16="http://schemas.microsoft.com/office/drawing/2014/main" val="20001"/>
                    </a:ext>
                  </a:extLst>
                </a:gridCol>
                <a:gridCol w="720784">
                  <a:extLst>
                    <a:ext uri="{9D8B030D-6E8A-4147-A177-3AD203B41FA5}">
                      <a16:colId xmlns:a16="http://schemas.microsoft.com/office/drawing/2014/main" val="20002"/>
                    </a:ext>
                  </a:extLst>
                </a:gridCol>
                <a:gridCol w="767467">
                  <a:extLst>
                    <a:ext uri="{9D8B030D-6E8A-4147-A177-3AD203B41FA5}">
                      <a16:colId xmlns:a16="http://schemas.microsoft.com/office/drawing/2014/main" val="20003"/>
                    </a:ext>
                  </a:extLst>
                </a:gridCol>
                <a:gridCol w="767467">
                  <a:extLst>
                    <a:ext uri="{9D8B030D-6E8A-4147-A177-3AD203B41FA5}">
                      <a16:colId xmlns:a16="http://schemas.microsoft.com/office/drawing/2014/main" val="20004"/>
                    </a:ext>
                  </a:extLst>
                </a:gridCol>
                <a:gridCol w="767467">
                  <a:extLst>
                    <a:ext uri="{9D8B030D-6E8A-4147-A177-3AD203B41FA5}">
                      <a16:colId xmlns:a16="http://schemas.microsoft.com/office/drawing/2014/main" val="20005"/>
                    </a:ext>
                  </a:extLst>
                </a:gridCol>
                <a:gridCol w="767467">
                  <a:extLst>
                    <a:ext uri="{9D8B030D-6E8A-4147-A177-3AD203B41FA5}">
                      <a16:colId xmlns:a16="http://schemas.microsoft.com/office/drawing/2014/main" val="20006"/>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7" name="Table 6">
            <a:extLst>
              <a:ext uri="{FF2B5EF4-FFF2-40B4-BE49-F238E27FC236}">
                <a16:creationId xmlns:a16="http://schemas.microsoft.com/office/drawing/2014/main" id="{415120E2-3376-4341-88A2-D19AA480AB51}"/>
              </a:ext>
            </a:extLst>
          </p:cNvPr>
          <p:cNvGraphicFramePr>
            <a:graphicFrameLocks noGrp="1"/>
          </p:cNvGraphicFramePr>
          <p:nvPr>
            <p:extLst>
              <p:ext uri="{D42A27DB-BD31-4B8C-83A1-F6EECF244321}">
                <p14:modId xmlns:p14="http://schemas.microsoft.com/office/powerpoint/2010/main" val="535583586"/>
              </p:ext>
            </p:extLst>
          </p:nvPr>
        </p:nvGraphicFramePr>
        <p:xfrm>
          <a:off x="5350938" y="3303616"/>
          <a:ext cx="6376772" cy="2013840"/>
        </p:xfrm>
        <a:graphic>
          <a:graphicData uri="http://schemas.openxmlformats.org/drawingml/2006/table">
            <a:tbl>
              <a:tblPr firstRow="1" bandRow="1">
                <a:tableStyleId>{5940675A-B579-460E-94D1-54222C63F5DA}</a:tableStyleId>
              </a:tblPr>
              <a:tblGrid>
                <a:gridCol w="1490191">
                  <a:extLst>
                    <a:ext uri="{9D8B030D-6E8A-4147-A177-3AD203B41FA5}">
                      <a16:colId xmlns:a16="http://schemas.microsoft.com/office/drawing/2014/main" val="20000"/>
                    </a:ext>
                  </a:extLst>
                </a:gridCol>
                <a:gridCol w="635996">
                  <a:extLst>
                    <a:ext uri="{9D8B030D-6E8A-4147-A177-3AD203B41FA5}">
                      <a16:colId xmlns:a16="http://schemas.microsoft.com/office/drawing/2014/main" val="20001"/>
                    </a:ext>
                  </a:extLst>
                </a:gridCol>
                <a:gridCol w="760170">
                  <a:extLst>
                    <a:ext uri="{9D8B030D-6E8A-4147-A177-3AD203B41FA5}">
                      <a16:colId xmlns:a16="http://schemas.microsoft.com/office/drawing/2014/main" val="20002"/>
                    </a:ext>
                  </a:extLst>
                </a:gridCol>
                <a:gridCol w="698083">
                  <a:extLst>
                    <a:ext uri="{9D8B030D-6E8A-4147-A177-3AD203B41FA5}">
                      <a16:colId xmlns:a16="http://schemas.microsoft.com/office/drawing/2014/main" val="20003"/>
                    </a:ext>
                  </a:extLst>
                </a:gridCol>
                <a:gridCol w="799172">
                  <a:extLst>
                    <a:ext uri="{9D8B030D-6E8A-4147-A177-3AD203B41FA5}">
                      <a16:colId xmlns:a16="http://schemas.microsoft.com/office/drawing/2014/main" val="20004"/>
                    </a:ext>
                  </a:extLst>
                </a:gridCol>
                <a:gridCol w="750570">
                  <a:extLst>
                    <a:ext uri="{9D8B030D-6E8A-4147-A177-3AD203B41FA5}">
                      <a16:colId xmlns:a16="http://schemas.microsoft.com/office/drawing/2014/main" val="20005"/>
                    </a:ext>
                  </a:extLst>
                </a:gridCol>
                <a:gridCol w="544507">
                  <a:extLst>
                    <a:ext uri="{9D8B030D-6E8A-4147-A177-3AD203B41FA5}">
                      <a16:colId xmlns:a16="http://schemas.microsoft.com/office/drawing/2014/main" val="20006"/>
                    </a:ext>
                  </a:extLst>
                </a:gridCol>
                <a:gridCol w="698083">
                  <a:extLst>
                    <a:ext uri="{9D8B030D-6E8A-4147-A177-3AD203B41FA5}">
                      <a16:colId xmlns:a16="http://schemas.microsoft.com/office/drawing/2014/main" val="1348470284"/>
                    </a:ext>
                  </a:extLst>
                </a:gridCol>
              </a:tblGrid>
              <a:tr h="2998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04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872">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872">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872">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872">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449538870"/>
      </p:ext>
    </p:extLst>
  </p:cSld>
  <p:clrMapOvr>
    <a:masterClrMapping/>
  </p:clrMapOvr>
  <p:extLst>
    <p:ext uri="{6950BFC3-D8DA-4A85-94F7-54DA5524770B}">
      <p188:commentRel xmlns:p188="http://schemas.microsoft.com/office/powerpoint/2018/8/main" r:id="rId2"/>
    </p:ext>
  </p:extLs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66325" cy="900000"/>
          </a:xfrm>
        </p:spPr>
        <p:txBody>
          <a:bodyPr vert="horz" lIns="91440" tIns="45720" rIns="91440" bIns="45720" rtlCol="0" anchor="t" anchorCtr="0">
            <a:normAutofit/>
          </a:bodyPr>
          <a:lstStyle/>
          <a:p>
            <a:r>
              <a:rPr lang="en-GB" sz="1600" dirty="0"/>
              <a:t>83% of pupils have never been offered drugs, Year 10s are more likely to have been offered cannabis than Year 8s (21% v. 3%) and are more likely to have been offered nitrous oxide (11% v. 3%). </a:t>
            </a:r>
          </a:p>
        </p:txBody>
      </p:sp>
      <p:graphicFrame>
        <p:nvGraphicFramePr>
          <p:cNvPr id="4" name="Chart 3"/>
          <p:cNvGraphicFramePr/>
          <p:nvPr>
            <p:extLst>
              <p:ext uri="{D42A27DB-BD31-4B8C-83A1-F6EECF244321}">
                <p14:modId xmlns:p14="http://schemas.microsoft.com/office/powerpoint/2010/main" val="92146531"/>
              </p:ext>
            </p:extLst>
          </p:nvPr>
        </p:nvGraphicFramePr>
        <p:xfrm>
          <a:off x="183020" y="835200"/>
          <a:ext cx="5045472" cy="437998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019" y="6214512"/>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offered …? </a:t>
            </a:r>
          </a:p>
          <a:p>
            <a:r>
              <a:rPr lang="en-GB" sz="1000" i="1" dirty="0">
                <a:solidFill>
                  <a:srgbClr val="002060"/>
                </a:solidFill>
                <a:latin typeface="Calibri" panose="020F0502020204030204" pitchFamily="34" charset="0"/>
              </a:rPr>
              <a:t>Base: All valid respondents, 2021 n= 429, 2022 n=834, 2023 n=1,057.</a:t>
            </a:r>
          </a:p>
          <a:p>
            <a:r>
              <a:rPr lang="en-GB" sz="1000" i="1" dirty="0">
                <a:solidFill>
                  <a:srgbClr val="002060"/>
                </a:solidFill>
                <a:latin typeface="Calibri" panose="020F0502020204030204" pitchFamily="34" charset="0"/>
              </a:rPr>
              <a:t>Please note: ‘Nitrous Oxide’ added 2023.</a:t>
            </a:r>
          </a:p>
        </p:txBody>
      </p:sp>
      <p:sp>
        <p:nvSpPr>
          <p:cNvPr id="6" name="Rectangle 5"/>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p>
        </p:txBody>
      </p:sp>
      <p:graphicFrame>
        <p:nvGraphicFramePr>
          <p:cNvPr id="10" name="Table 9"/>
          <p:cNvGraphicFramePr>
            <a:graphicFrameLocks noGrp="1"/>
          </p:cNvGraphicFramePr>
          <p:nvPr>
            <p:extLst>
              <p:ext uri="{D42A27DB-BD31-4B8C-83A1-F6EECF244321}">
                <p14:modId xmlns:p14="http://schemas.microsoft.com/office/powerpoint/2010/main" val="3411529247"/>
              </p:ext>
            </p:extLst>
          </p:nvPr>
        </p:nvGraphicFramePr>
        <p:xfrm>
          <a:off x="5349600" y="950117"/>
          <a:ext cx="6495069" cy="2520196"/>
        </p:xfrm>
        <a:graphic>
          <a:graphicData uri="http://schemas.openxmlformats.org/drawingml/2006/table">
            <a:tbl>
              <a:tblPr firstRow="1" bandRow="1">
                <a:tableStyleId>{5940675A-B579-460E-94D1-54222C63F5DA}</a:tableStyleId>
              </a:tblPr>
              <a:tblGrid>
                <a:gridCol w="1804843">
                  <a:extLst>
                    <a:ext uri="{9D8B030D-6E8A-4147-A177-3AD203B41FA5}">
                      <a16:colId xmlns:a16="http://schemas.microsoft.com/office/drawing/2014/main" val="20000"/>
                    </a:ext>
                  </a:extLst>
                </a:gridCol>
                <a:gridCol w="946245">
                  <a:extLst>
                    <a:ext uri="{9D8B030D-6E8A-4147-A177-3AD203B41FA5}">
                      <a16:colId xmlns:a16="http://schemas.microsoft.com/office/drawing/2014/main" val="20001"/>
                    </a:ext>
                  </a:extLst>
                </a:gridCol>
                <a:gridCol w="671517">
                  <a:extLst>
                    <a:ext uri="{9D8B030D-6E8A-4147-A177-3AD203B41FA5}">
                      <a16:colId xmlns:a16="http://schemas.microsoft.com/office/drawing/2014/main" val="20002"/>
                    </a:ext>
                  </a:extLst>
                </a:gridCol>
                <a:gridCol w="717783">
                  <a:extLst>
                    <a:ext uri="{9D8B030D-6E8A-4147-A177-3AD203B41FA5}">
                      <a16:colId xmlns:a16="http://schemas.microsoft.com/office/drawing/2014/main" val="20003"/>
                    </a:ext>
                  </a:extLst>
                </a:gridCol>
                <a:gridCol w="827329">
                  <a:extLst>
                    <a:ext uri="{9D8B030D-6E8A-4147-A177-3AD203B41FA5}">
                      <a16:colId xmlns:a16="http://schemas.microsoft.com/office/drawing/2014/main" val="20004"/>
                    </a:ext>
                  </a:extLst>
                </a:gridCol>
                <a:gridCol w="810320">
                  <a:extLst>
                    <a:ext uri="{9D8B030D-6E8A-4147-A177-3AD203B41FA5}">
                      <a16:colId xmlns:a16="http://schemas.microsoft.com/office/drawing/2014/main" val="20005"/>
                    </a:ext>
                  </a:extLst>
                </a:gridCol>
                <a:gridCol w="71703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Cannabis</a:t>
                      </a:r>
                      <a:r>
                        <a:rPr lang="en-GB" sz="1200" baseline="0" dirty="0">
                          <a:solidFill>
                            <a:schemeClr val="tx1">
                              <a:lumMod val="75000"/>
                              <a:lumOff val="25000"/>
                            </a:schemeClr>
                          </a:solidFill>
                        </a:rPr>
                        <a:t> has been offered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Nitrous Oxide has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56043">
                <a:tc>
                  <a:txBody>
                    <a:bodyPr/>
                    <a:lstStyle/>
                    <a:p>
                      <a:r>
                        <a:rPr lang="en-GB" sz="1200" dirty="0">
                          <a:solidFill>
                            <a:schemeClr val="tx1">
                              <a:lumMod val="75000"/>
                              <a:lumOff val="25000"/>
                            </a:schemeClr>
                          </a:solidFill>
                        </a:rPr>
                        <a:t>Other drugs have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Never been offered drugs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36863545"/>
                  </a:ext>
                </a:extLst>
              </a:tr>
            </a:tbl>
          </a:graphicData>
        </a:graphic>
      </p:graphicFrame>
      <p:graphicFrame>
        <p:nvGraphicFramePr>
          <p:cNvPr id="7" name="Table 6">
            <a:extLst>
              <a:ext uri="{FF2B5EF4-FFF2-40B4-BE49-F238E27FC236}">
                <a16:creationId xmlns:a16="http://schemas.microsoft.com/office/drawing/2014/main" id="{BE8DEC1B-49A8-4432-8F40-1027683A9424}"/>
              </a:ext>
            </a:extLst>
          </p:cNvPr>
          <p:cNvGraphicFramePr>
            <a:graphicFrameLocks noGrp="1"/>
          </p:cNvGraphicFramePr>
          <p:nvPr>
            <p:extLst>
              <p:ext uri="{D42A27DB-BD31-4B8C-83A1-F6EECF244321}">
                <p14:modId xmlns:p14="http://schemas.microsoft.com/office/powerpoint/2010/main" val="3321482355"/>
              </p:ext>
            </p:extLst>
          </p:nvPr>
        </p:nvGraphicFramePr>
        <p:xfrm>
          <a:off x="5349600" y="3546790"/>
          <a:ext cx="6495075" cy="2745360"/>
        </p:xfrm>
        <a:graphic>
          <a:graphicData uri="http://schemas.openxmlformats.org/drawingml/2006/table">
            <a:tbl>
              <a:tblPr firstRow="1" bandRow="1">
                <a:tableStyleId>{5940675A-B579-460E-94D1-54222C63F5DA}</a:tableStyleId>
              </a:tblPr>
              <a:tblGrid>
                <a:gridCol w="1610958">
                  <a:extLst>
                    <a:ext uri="{9D8B030D-6E8A-4147-A177-3AD203B41FA5}">
                      <a16:colId xmlns:a16="http://schemas.microsoft.com/office/drawing/2014/main" val="20000"/>
                    </a:ext>
                  </a:extLst>
                </a:gridCol>
                <a:gridCol w="697731">
                  <a:extLst>
                    <a:ext uri="{9D8B030D-6E8A-4147-A177-3AD203B41FA5}">
                      <a16:colId xmlns:a16="http://schemas.microsoft.com/office/drawing/2014/main" val="20001"/>
                    </a:ext>
                  </a:extLst>
                </a:gridCol>
                <a:gridCol w="771336">
                  <a:extLst>
                    <a:ext uri="{9D8B030D-6E8A-4147-A177-3AD203B41FA5}">
                      <a16:colId xmlns:a16="http://schemas.microsoft.com/office/drawing/2014/main" val="20002"/>
                    </a:ext>
                  </a:extLst>
                </a:gridCol>
                <a:gridCol w="624126">
                  <a:extLst>
                    <a:ext uri="{9D8B030D-6E8A-4147-A177-3AD203B41FA5}">
                      <a16:colId xmlns:a16="http://schemas.microsoft.com/office/drawing/2014/main" val="20003"/>
                    </a:ext>
                  </a:extLst>
                </a:gridCol>
                <a:gridCol w="823674">
                  <a:extLst>
                    <a:ext uri="{9D8B030D-6E8A-4147-A177-3AD203B41FA5}">
                      <a16:colId xmlns:a16="http://schemas.microsoft.com/office/drawing/2014/main" val="20004"/>
                    </a:ext>
                  </a:extLst>
                </a:gridCol>
                <a:gridCol w="760095">
                  <a:extLst>
                    <a:ext uri="{9D8B030D-6E8A-4147-A177-3AD203B41FA5}">
                      <a16:colId xmlns:a16="http://schemas.microsoft.com/office/drawing/2014/main" val="20005"/>
                    </a:ext>
                  </a:extLst>
                </a:gridCol>
                <a:gridCol w="509424">
                  <a:extLst>
                    <a:ext uri="{9D8B030D-6E8A-4147-A177-3AD203B41FA5}">
                      <a16:colId xmlns:a16="http://schemas.microsoft.com/office/drawing/2014/main" val="20006"/>
                    </a:ext>
                  </a:extLst>
                </a:gridCol>
                <a:gridCol w="697731">
                  <a:extLst>
                    <a:ext uri="{9D8B030D-6E8A-4147-A177-3AD203B41FA5}">
                      <a16:colId xmlns:a16="http://schemas.microsoft.com/office/drawing/2014/main" val="1246749208"/>
                    </a:ext>
                  </a:extLst>
                </a:gridCol>
              </a:tblGrid>
              <a:tr h="60644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03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1716">
                <a:tc>
                  <a:txBody>
                    <a:bodyPr/>
                    <a:lstStyle/>
                    <a:p>
                      <a:r>
                        <a:rPr lang="en-GB" sz="1200" dirty="0">
                          <a:solidFill>
                            <a:schemeClr val="tx1">
                              <a:lumMod val="75000"/>
                              <a:lumOff val="25000"/>
                            </a:schemeClr>
                          </a:solidFill>
                        </a:rPr>
                        <a:t>Cannabis</a:t>
                      </a:r>
                      <a:r>
                        <a:rPr lang="en-GB" sz="1200" baseline="0" dirty="0">
                          <a:solidFill>
                            <a:schemeClr val="tx1">
                              <a:lumMod val="75000"/>
                              <a:lumOff val="25000"/>
                            </a:schemeClr>
                          </a:solidFill>
                        </a:rPr>
                        <a:t> has been offered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1716">
                <a:tc>
                  <a:txBody>
                    <a:bodyPr/>
                    <a:lstStyle/>
                    <a:p>
                      <a:r>
                        <a:rPr lang="en-GB" sz="1200" dirty="0">
                          <a:solidFill>
                            <a:schemeClr val="tx1">
                              <a:lumMod val="75000"/>
                              <a:lumOff val="25000"/>
                            </a:schemeClr>
                          </a:solidFill>
                        </a:rPr>
                        <a:t>Nitrous Oxide has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1716">
                <a:tc>
                  <a:txBody>
                    <a:bodyPr/>
                    <a:lstStyle/>
                    <a:p>
                      <a:r>
                        <a:rPr lang="en-GB" sz="1200" dirty="0">
                          <a:solidFill>
                            <a:schemeClr val="tx1">
                              <a:lumMod val="75000"/>
                              <a:lumOff val="25000"/>
                            </a:schemeClr>
                          </a:solidFill>
                        </a:rPr>
                        <a:t>Other drugs have been offered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1716">
                <a:tc>
                  <a:txBody>
                    <a:bodyPr/>
                    <a:lstStyle/>
                    <a:p>
                      <a:r>
                        <a:rPr lang="en-GB" sz="1200" dirty="0">
                          <a:solidFill>
                            <a:schemeClr val="tx1">
                              <a:lumMod val="75000"/>
                              <a:lumOff val="25000"/>
                            </a:schemeClr>
                          </a:solidFill>
                        </a:rPr>
                        <a:t>Never been offered drugs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84553482"/>
                  </a:ext>
                </a:extLst>
              </a:tr>
            </a:tbl>
          </a:graphicData>
        </a:graphic>
      </p:graphicFrame>
    </p:spTree>
    <p:extLst>
      <p:ext uri="{BB962C8B-B14F-4D97-AF65-F5344CB8AC3E}">
        <p14:creationId xmlns:p14="http://schemas.microsoft.com/office/powerpoint/2010/main" val="1345564606"/>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6% of pupils say they have taken drugs to get high, most of which are Year 10 pupils.</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taken any drugs to get high? (Not medicines, tobacco or alcohol.)</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 / </a:t>
            </a:r>
            <a:r>
              <a:rPr lang="en-GB" sz="1000" b="1" dirty="0"/>
              <a:t>CYPP</a:t>
            </a:r>
          </a:p>
        </p:txBody>
      </p:sp>
      <p:graphicFrame>
        <p:nvGraphicFramePr>
          <p:cNvPr id="8" name="Table 7"/>
          <p:cNvGraphicFramePr>
            <a:graphicFrameLocks noGrp="1"/>
          </p:cNvGraphicFramePr>
          <p:nvPr>
            <p:extLst>
              <p:ext uri="{D42A27DB-BD31-4B8C-83A1-F6EECF244321}">
                <p14:modId xmlns:p14="http://schemas.microsoft.com/office/powerpoint/2010/main" val="1532862256"/>
              </p:ext>
            </p:extLst>
          </p:nvPr>
        </p:nvGraphicFramePr>
        <p:xfrm>
          <a:off x="4381142" y="1190509"/>
          <a:ext cx="7520789" cy="1565672"/>
        </p:xfrm>
        <a:graphic>
          <a:graphicData uri="http://schemas.openxmlformats.org/drawingml/2006/table">
            <a:tbl>
              <a:tblPr firstRow="1" bandRow="1">
                <a:tableStyleId>{5940675A-B579-460E-94D1-54222C63F5DA}</a:tableStyleId>
              </a:tblPr>
              <a:tblGrid>
                <a:gridCol w="1514561">
                  <a:extLst>
                    <a:ext uri="{9D8B030D-6E8A-4147-A177-3AD203B41FA5}">
                      <a16:colId xmlns:a16="http://schemas.microsoft.com/office/drawing/2014/main" val="20000"/>
                    </a:ext>
                  </a:extLst>
                </a:gridCol>
                <a:gridCol w="1001038">
                  <a:extLst>
                    <a:ext uri="{9D8B030D-6E8A-4147-A177-3AD203B41FA5}">
                      <a16:colId xmlns:a16="http://schemas.microsoft.com/office/drawing/2014/main" val="20001"/>
                    </a:ext>
                  </a:extLst>
                </a:gridCol>
                <a:gridCol w="1001038">
                  <a:extLst>
                    <a:ext uri="{9D8B030D-6E8A-4147-A177-3AD203B41FA5}">
                      <a16:colId xmlns:a16="http://schemas.microsoft.com/office/drawing/2014/main" val="20002"/>
                    </a:ext>
                  </a:extLst>
                </a:gridCol>
                <a:gridCol w="1001038">
                  <a:extLst>
                    <a:ext uri="{9D8B030D-6E8A-4147-A177-3AD203B41FA5}">
                      <a16:colId xmlns:a16="http://schemas.microsoft.com/office/drawing/2014/main" val="20003"/>
                    </a:ext>
                  </a:extLst>
                </a:gridCol>
                <a:gridCol w="1001038">
                  <a:extLst>
                    <a:ext uri="{9D8B030D-6E8A-4147-A177-3AD203B41FA5}">
                      <a16:colId xmlns:a16="http://schemas.microsoft.com/office/drawing/2014/main" val="20004"/>
                    </a:ext>
                  </a:extLst>
                </a:gridCol>
                <a:gridCol w="1001038">
                  <a:extLst>
                    <a:ext uri="{9D8B030D-6E8A-4147-A177-3AD203B41FA5}">
                      <a16:colId xmlns:a16="http://schemas.microsoft.com/office/drawing/2014/main" val="20005"/>
                    </a:ext>
                  </a:extLst>
                </a:gridCol>
                <a:gridCol w="1001038">
                  <a:extLst>
                    <a:ext uri="{9D8B030D-6E8A-4147-A177-3AD203B41FA5}">
                      <a16:colId xmlns:a16="http://schemas.microsoft.com/office/drawing/2014/main" val="20006"/>
                    </a:ext>
                  </a:extLst>
                </a:gridCol>
              </a:tblGrid>
              <a:tr h="4180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i="1"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7" name="Table 6">
            <a:extLst>
              <a:ext uri="{FF2B5EF4-FFF2-40B4-BE49-F238E27FC236}">
                <a16:creationId xmlns:a16="http://schemas.microsoft.com/office/drawing/2014/main" id="{DF3CDB69-3047-41AB-8F80-0BBDEA4423D5}"/>
              </a:ext>
            </a:extLst>
          </p:cNvPr>
          <p:cNvGraphicFramePr>
            <a:graphicFrameLocks noGrp="1"/>
          </p:cNvGraphicFramePr>
          <p:nvPr>
            <p:extLst>
              <p:ext uri="{D42A27DB-BD31-4B8C-83A1-F6EECF244321}">
                <p14:modId xmlns:p14="http://schemas.microsoft.com/office/powerpoint/2010/main" val="2330267060"/>
              </p:ext>
            </p:extLst>
          </p:nvPr>
        </p:nvGraphicFramePr>
        <p:xfrm>
          <a:off x="4381141" y="3281606"/>
          <a:ext cx="7520793" cy="1746392"/>
        </p:xfrm>
        <a:graphic>
          <a:graphicData uri="http://schemas.openxmlformats.org/drawingml/2006/table">
            <a:tbl>
              <a:tblPr firstRow="1" bandRow="1">
                <a:tableStyleId>{5940675A-B579-460E-94D1-54222C63F5DA}</a:tableStyleId>
              </a:tblPr>
              <a:tblGrid>
                <a:gridCol w="1501190">
                  <a:extLst>
                    <a:ext uri="{9D8B030D-6E8A-4147-A177-3AD203B41FA5}">
                      <a16:colId xmlns:a16="http://schemas.microsoft.com/office/drawing/2014/main" val="20000"/>
                    </a:ext>
                  </a:extLst>
                </a:gridCol>
                <a:gridCol w="1166169">
                  <a:extLst>
                    <a:ext uri="{9D8B030D-6E8A-4147-A177-3AD203B41FA5}">
                      <a16:colId xmlns:a16="http://schemas.microsoft.com/office/drawing/2014/main" val="20001"/>
                    </a:ext>
                  </a:extLst>
                </a:gridCol>
                <a:gridCol w="901740">
                  <a:extLst>
                    <a:ext uri="{9D8B030D-6E8A-4147-A177-3AD203B41FA5}">
                      <a16:colId xmlns:a16="http://schemas.microsoft.com/office/drawing/2014/main" val="20002"/>
                    </a:ext>
                  </a:extLst>
                </a:gridCol>
                <a:gridCol w="748506">
                  <a:extLst>
                    <a:ext uri="{9D8B030D-6E8A-4147-A177-3AD203B41FA5}">
                      <a16:colId xmlns:a16="http://schemas.microsoft.com/office/drawing/2014/main" val="20003"/>
                    </a:ext>
                  </a:extLst>
                </a:gridCol>
                <a:gridCol w="862740">
                  <a:extLst>
                    <a:ext uri="{9D8B030D-6E8A-4147-A177-3AD203B41FA5}">
                      <a16:colId xmlns:a16="http://schemas.microsoft.com/office/drawing/2014/main" val="20004"/>
                    </a:ext>
                  </a:extLst>
                </a:gridCol>
                <a:gridCol w="845004">
                  <a:extLst>
                    <a:ext uri="{9D8B030D-6E8A-4147-A177-3AD203B41FA5}">
                      <a16:colId xmlns:a16="http://schemas.microsoft.com/office/drawing/2014/main" val="20005"/>
                    </a:ext>
                  </a:extLst>
                </a:gridCol>
                <a:gridCol w="747722">
                  <a:extLst>
                    <a:ext uri="{9D8B030D-6E8A-4147-A177-3AD203B41FA5}">
                      <a16:colId xmlns:a16="http://schemas.microsoft.com/office/drawing/2014/main" val="20006"/>
                    </a:ext>
                  </a:extLst>
                </a:gridCol>
                <a:gridCol w="747722">
                  <a:extLst>
                    <a:ext uri="{9D8B030D-6E8A-4147-A177-3AD203B41FA5}">
                      <a16:colId xmlns:a16="http://schemas.microsoft.com/office/drawing/2014/main" val="2392249533"/>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a:extLst>
              <a:ext uri="{FF2B5EF4-FFF2-40B4-BE49-F238E27FC236}">
                <a16:creationId xmlns:a16="http://schemas.microsoft.com/office/drawing/2014/main" id="{57DA1E27-0DE4-4F54-B6CB-9F62B17DAD02}"/>
              </a:ext>
            </a:extLst>
          </p:cNvPr>
          <p:cNvGraphicFramePr/>
          <p:nvPr>
            <p:extLst>
              <p:ext uri="{D42A27DB-BD31-4B8C-83A1-F6EECF244321}">
                <p14:modId xmlns:p14="http://schemas.microsoft.com/office/powerpoint/2010/main" val="2383385474"/>
              </p:ext>
            </p:extLst>
          </p:nvPr>
        </p:nvGraphicFramePr>
        <p:xfrm>
          <a:off x="75448" y="1345417"/>
          <a:ext cx="3980550" cy="335270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029915709"/>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1300825219"/>
              </p:ext>
            </p:extLst>
          </p:nvPr>
        </p:nvGraphicFramePr>
        <p:xfrm>
          <a:off x="360000" y="961200"/>
          <a:ext cx="11071222" cy="4629987"/>
        </p:xfrm>
        <a:graphic>
          <a:graphicData uri="http://schemas.openxmlformats.org/drawingml/2006/table">
            <a:tbl>
              <a:tblPr firstRow="1" bandRow="1">
                <a:tableStyleId>{5940675A-B579-460E-94D1-54222C63F5DA}</a:tableStyleId>
              </a:tblPr>
              <a:tblGrid>
                <a:gridCol w="5705476">
                  <a:extLst>
                    <a:ext uri="{9D8B030D-6E8A-4147-A177-3AD203B41FA5}">
                      <a16:colId xmlns:a16="http://schemas.microsoft.com/office/drawing/2014/main" val="20000"/>
                    </a:ext>
                  </a:extLst>
                </a:gridCol>
                <a:gridCol w="1200150">
                  <a:extLst>
                    <a:ext uri="{9D8B030D-6E8A-4147-A177-3AD203B41FA5}">
                      <a16:colId xmlns:a16="http://schemas.microsoft.com/office/drawing/2014/main" val="20002"/>
                    </a:ext>
                  </a:extLst>
                </a:gridCol>
                <a:gridCol w="1381125">
                  <a:extLst>
                    <a:ext uri="{9D8B030D-6E8A-4147-A177-3AD203B41FA5}">
                      <a16:colId xmlns:a16="http://schemas.microsoft.com/office/drawing/2014/main" val="20004"/>
                    </a:ext>
                  </a:extLst>
                </a:gridCol>
                <a:gridCol w="1409700">
                  <a:extLst>
                    <a:ext uri="{9D8B030D-6E8A-4147-A177-3AD203B41FA5}">
                      <a16:colId xmlns:a16="http://schemas.microsoft.com/office/drawing/2014/main" val="20006"/>
                    </a:ext>
                  </a:extLst>
                </a:gridCol>
                <a:gridCol w="1374771">
                  <a:extLst>
                    <a:ext uri="{9D8B030D-6E8A-4147-A177-3AD203B41FA5}">
                      <a16:colId xmlns:a16="http://schemas.microsoft.com/office/drawing/2014/main" val="485959277"/>
                    </a:ext>
                  </a:extLst>
                </a:gridCol>
              </a:tblGrid>
              <a:tr h="4259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Never taken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Taken more than a year ago</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Taken within last 12 months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Taken during last month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71475">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64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1" u="none" strike="noStrike" kern="1200" cap="none" spc="0" normalizeH="0" baseline="0" noProof="0" dirty="0">
                          <a:ln>
                            <a:noFill/>
                          </a:ln>
                          <a:solidFill>
                            <a:prstClr val="black">
                              <a:lumMod val="75000"/>
                              <a:lumOff val="25000"/>
                            </a:prstClr>
                          </a:solidFill>
                          <a:effectLst/>
                          <a:uLnTx/>
                          <a:uFillTx/>
                          <a:latin typeface="Calibri" panose="020F0502020204030204"/>
                          <a:ea typeface="+mn-ea"/>
                          <a:cs typeface="+mn-cs"/>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24459810"/>
                  </a:ext>
                </a:extLst>
              </a:tr>
              <a:tr h="38645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 Amphetamines (e.g. speed, sulp, whizz, uppers)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2"/>
                  </a:ext>
                </a:extLst>
              </a:tr>
              <a:tr h="368213">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Cannabis (resin, leaf of oil, e.g. hash, pot, skunk, dope, weed)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304699">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Ecstasy (e.g. MDMA, E, Doves)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r h="340805">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Cocaine (e.g. snow, Charlie, coke, nose)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334783">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Natural (e.g. magic mushrooms)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367538">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Synthetic (e.g. acid, LSD)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7"/>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Ketamine (e.g. Special K, Vitamin K)</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Nitrous Oxide (Laughing gas, NOS, balloons)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250507290"/>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Poppers (e.g. Liquid Gold, Rush, TNT)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Solvents used as drugs (e.g. glue, gas refills, aerosols)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0"/>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Novel psychoactive substances (NPS, previously known as legal highs e.g. spice) </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1"/>
                  </a:ext>
                </a:extLst>
              </a:tr>
              <a:tr h="283136">
                <a:tc>
                  <a:txBody>
                    <a:bodyPr/>
                    <a:lstStyle/>
                    <a:p>
                      <a:pPr marL="0" algn="l"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 Other drugs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bg2">
                              <a:lumMod val="25000"/>
                            </a:schemeClr>
                          </a:solidFill>
                          <a:effectLst/>
                          <a:latin typeface="Calibri" panose="020F0502020204030204" pitchFamily="34" charset="0"/>
                          <a:ea typeface="+mn-ea"/>
                          <a:cs typeface="+mn-cs"/>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bl>
          </a:graphicData>
        </a:graphic>
      </p:graphicFrame>
      <p:sp>
        <p:nvSpPr>
          <p:cNvPr id="5" name="Title 1"/>
          <p:cNvSpPr>
            <a:spLocks noGrp="1"/>
          </p:cNvSpPr>
          <p:nvPr>
            <p:ph type="title"/>
          </p:nvPr>
        </p:nvSpPr>
        <p:spPr>
          <a:xfrm>
            <a:off x="180000" y="180000"/>
            <a:ext cx="11599040" cy="900000"/>
          </a:xfrm>
        </p:spPr>
        <p:txBody>
          <a:bodyPr anchor="t" anchorCtr="0">
            <a:normAutofit/>
          </a:bodyPr>
          <a:lstStyle/>
          <a:p>
            <a:r>
              <a:rPr lang="en-GB" sz="1600" dirty="0"/>
              <a:t>Cannabis is the most widely taken drug. </a:t>
            </a:r>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a:t>
            </a:r>
            <a:r>
              <a:rPr lang="en-GB" sz="1000" dirty="0">
                <a:solidFill>
                  <a:srgbClr val="002060"/>
                </a:solidFill>
                <a:latin typeface="Calibri" panose="020F0502020204030204" pitchFamily="34" charset="0"/>
                <a:cs typeface="DINPro" panose="020B0504020101020102" pitchFamily="34" charset="0"/>
              </a:rPr>
              <a:t>: This question is about your experience of drugs. Look at the list of drugs below and tick one answer from each row.</a:t>
            </a:r>
          </a:p>
          <a:p>
            <a:r>
              <a:rPr lang="en-GB" sz="1000" i="1" dirty="0">
                <a:solidFill>
                  <a:srgbClr val="002060"/>
                </a:solidFill>
                <a:latin typeface="Calibri" panose="020F0502020204030204" pitchFamily="34" charset="0"/>
                <a:cs typeface="DINPro" panose="020B0504020101020102" pitchFamily="34" charset="0"/>
              </a:rPr>
              <a:t>Please note: ‘Nitrous Oxide (Laughing gas, NOS, balloons)’ added 2023.</a:t>
            </a:r>
          </a:p>
        </p:txBody>
      </p:sp>
      <p:sp>
        <p:nvSpPr>
          <p:cNvPr id="7" name="Rectangle 6">
            <a:extLst>
              <a:ext uri="{FF2B5EF4-FFF2-40B4-BE49-F238E27FC236}">
                <a16:creationId xmlns:a16="http://schemas.microsoft.com/office/drawing/2014/main" id="{BBA8AB32-4651-44A2-9364-39FC4CF28332}"/>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79447983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33347"/>
            <a:ext cx="11721936" cy="900000"/>
          </a:xfrm>
        </p:spPr>
        <p:txBody>
          <a:bodyPr vert="horz" lIns="91440" tIns="45720" rIns="91440" bIns="45720" rtlCol="0" anchor="t" anchorCtr="0">
            <a:normAutofit/>
          </a:bodyPr>
          <a:lstStyle/>
          <a:p>
            <a:r>
              <a:rPr lang="en-GB" sz="1600" dirty="0"/>
              <a:t>50% of pupils would know where to get information and support about alcohol or drugs. Year 10s appear to be the most aware of all cohorts, closely followed by LGBTQ. </a:t>
            </a:r>
          </a:p>
        </p:txBody>
      </p:sp>
      <p:sp>
        <p:nvSpPr>
          <p:cNvPr id="10" name="TextBox 9"/>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wanted information or support about alcohol or drugs, would you know where to go?</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8" name="Table 7"/>
          <p:cNvGraphicFramePr>
            <a:graphicFrameLocks noGrp="1"/>
          </p:cNvGraphicFramePr>
          <p:nvPr>
            <p:extLst>
              <p:ext uri="{D42A27DB-BD31-4B8C-83A1-F6EECF244321}">
                <p14:modId xmlns:p14="http://schemas.microsoft.com/office/powerpoint/2010/main" val="1983403164"/>
              </p:ext>
            </p:extLst>
          </p:nvPr>
        </p:nvGraphicFramePr>
        <p:xfrm>
          <a:off x="4381142" y="1262091"/>
          <a:ext cx="7523813" cy="1565672"/>
        </p:xfrm>
        <a:graphic>
          <a:graphicData uri="http://schemas.openxmlformats.org/drawingml/2006/table">
            <a:tbl>
              <a:tblPr firstRow="1" bandRow="1">
                <a:tableStyleId>{5940675A-B579-460E-94D1-54222C63F5DA}</a:tableStyleId>
              </a:tblPr>
              <a:tblGrid>
                <a:gridCol w="1514561">
                  <a:extLst>
                    <a:ext uri="{9D8B030D-6E8A-4147-A177-3AD203B41FA5}">
                      <a16:colId xmlns:a16="http://schemas.microsoft.com/office/drawing/2014/main" val="20000"/>
                    </a:ext>
                  </a:extLst>
                </a:gridCol>
                <a:gridCol w="1001542">
                  <a:extLst>
                    <a:ext uri="{9D8B030D-6E8A-4147-A177-3AD203B41FA5}">
                      <a16:colId xmlns:a16="http://schemas.microsoft.com/office/drawing/2014/main" val="20001"/>
                    </a:ext>
                  </a:extLst>
                </a:gridCol>
                <a:gridCol w="1001542">
                  <a:extLst>
                    <a:ext uri="{9D8B030D-6E8A-4147-A177-3AD203B41FA5}">
                      <a16:colId xmlns:a16="http://schemas.microsoft.com/office/drawing/2014/main" val="20002"/>
                    </a:ext>
                  </a:extLst>
                </a:gridCol>
                <a:gridCol w="1001542">
                  <a:extLst>
                    <a:ext uri="{9D8B030D-6E8A-4147-A177-3AD203B41FA5}">
                      <a16:colId xmlns:a16="http://schemas.microsoft.com/office/drawing/2014/main" val="20003"/>
                    </a:ext>
                  </a:extLst>
                </a:gridCol>
                <a:gridCol w="1001542">
                  <a:extLst>
                    <a:ext uri="{9D8B030D-6E8A-4147-A177-3AD203B41FA5}">
                      <a16:colId xmlns:a16="http://schemas.microsoft.com/office/drawing/2014/main" val="20004"/>
                    </a:ext>
                  </a:extLst>
                </a:gridCol>
                <a:gridCol w="1001542">
                  <a:extLst>
                    <a:ext uri="{9D8B030D-6E8A-4147-A177-3AD203B41FA5}">
                      <a16:colId xmlns:a16="http://schemas.microsoft.com/office/drawing/2014/main" val="20005"/>
                    </a:ext>
                  </a:extLst>
                </a:gridCol>
                <a:gridCol w="100154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i="1"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7" name="Table 6">
            <a:extLst>
              <a:ext uri="{FF2B5EF4-FFF2-40B4-BE49-F238E27FC236}">
                <a16:creationId xmlns:a16="http://schemas.microsoft.com/office/drawing/2014/main" id="{1A45279E-D53B-4A39-81F1-EEC7AED98A87}"/>
              </a:ext>
            </a:extLst>
          </p:cNvPr>
          <p:cNvGraphicFramePr>
            <a:graphicFrameLocks noGrp="1"/>
          </p:cNvGraphicFramePr>
          <p:nvPr>
            <p:extLst>
              <p:ext uri="{D42A27DB-BD31-4B8C-83A1-F6EECF244321}">
                <p14:modId xmlns:p14="http://schemas.microsoft.com/office/powerpoint/2010/main" val="474357359"/>
              </p:ext>
            </p:extLst>
          </p:nvPr>
        </p:nvGraphicFramePr>
        <p:xfrm>
          <a:off x="4381142" y="3288543"/>
          <a:ext cx="7523811" cy="1746392"/>
        </p:xfrm>
        <a:graphic>
          <a:graphicData uri="http://schemas.openxmlformats.org/drawingml/2006/table">
            <a:tbl>
              <a:tblPr firstRow="1" bandRow="1">
                <a:tableStyleId>{5940675A-B579-460E-94D1-54222C63F5DA}</a:tableStyleId>
              </a:tblPr>
              <a:tblGrid>
                <a:gridCol w="1501792">
                  <a:extLst>
                    <a:ext uri="{9D8B030D-6E8A-4147-A177-3AD203B41FA5}">
                      <a16:colId xmlns:a16="http://schemas.microsoft.com/office/drawing/2014/main" val="20000"/>
                    </a:ext>
                  </a:extLst>
                </a:gridCol>
                <a:gridCol w="1051266">
                  <a:extLst>
                    <a:ext uri="{9D8B030D-6E8A-4147-A177-3AD203B41FA5}">
                      <a16:colId xmlns:a16="http://schemas.microsoft.com/office/drawing/2014/main" val="20001"/>
                    </a:ext>
                  </a:extLst>
                </a:gridCol>
                <a:gridCol w="1017473">
                  <a:extLst>
                    <a:ext uri="{9D8B030D-6E8A-4147-A177-3AD203B41FA5}">
                      <a16:colId xmlns:a16="http://schemas.microsoft.com/office/drawing/2014/main" val="20002"/>
                    </a:ext>
                  </a:extLst>
                </a:gridCol>
                <a:gridCol w="748806">
                  <a:extLst>
                    <a:ext uri="{9D8B030D-6E8A-4147-A177-3AD203B41FA5}">
                      <a16:colId xmlns:a16="http://schemas.microsoft.com/office/drawing/2014/main" val="20003"/>
                    </a:ext>
                  </a:extLst>
                </a:gridCol>
                <a:gridCol w="863085">
                  <a:extLst>
                    <a:ext uri="{9D8B030D-6E8A-4147-A177-3AD203B41FA5}">
                      <a16:colId xmlns:a16="http://schemas.microsoft.com/office/drawing/2014/main" val="20004"/>
                    </a:ext>
                  </a:extLst>
                </a:gridCol>
                <a:gridCol w="845343">
                  <a:extLst>
                    <a:ext uri="{9D8B030D-6E8A-4147-A177-3AD203B41FA5}">
                      <a16:colId xmlns:a16="http://schemas.microsoft.com/office/drawing/2014/main" val="20005"/>
                    </a:ext>
                  </a:extLst>
                </a:gridCol>
                <a:gridCol w="748023">
                  <a:extLst>
                    <a:ext uri="{9D8B030D-6E8A-4147-A177-3AD203B41FA5}">
                      <a16:colId xmlns:a16="http://schemas.microsoft.com/office/drawing/2014/main" val="20006"/>
                    </a:ext>
                  </a:extLst>
                </a:gridCol>
                <a:gridCol w="748023">
                  <a:extLst>
                    <a:ext uri="{9D8B030D-6E8A-4147-A177-3AD203B41FA5}">
                      <a16:colId xmlns:a16="http://schemas.microsoft.com/office/drawing/2014/main" val="862791389"/>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a:extLst>
              <a:ext uri="{FF2B5EF4-FFF2-40B4-BE49-F238E27FC236}">
                <a16:creationId xmlns:a16="http://schemas.microsoft.com/office/drawing/2014/main" id="{721FBF4E-EAB6-4E36-8239-CFBD12AC4B41}"/>
              </a:ext>
            </a:extLst>
          </p:cNvPr>
          <p:cNvGraphicFramePr/>
          <p:nvPr>
            <p:extLst>
              <p:ext uri="{D42A27DB-BD31-4B8C-83A1-F6EECF244321}">
                <p14:modId xmlns:p14="http://schemas.microsoft.com/office/powerpoint/2010/main" val="2872209445"/>
              </p:ext>
            </p:extLst>
          </p:nvPr>
        </p:nvGraphicFramePr>
        <p:xfrm>
          <a:off x="75448" y="1345417"/>
          <a:ext cx="3980550" cy="342628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77359434"/>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6% of pupils believe most/nearly all their peers have taken part in gambling activity within the last 7 days. </a:t>
            </a:r>
          </a:p>
        </p:txBody>
      </p:sp>
      <p:sp>
        <p:nvSpPr>
          <p:cNvPr id="7" name="TextBox 6"/>
          <p:cNvSpPr txBox="1"/>
          <p:nvPr/>
        </p:nvSpPr>
        <p:spPr>
          <a:xfrm>
            <a:off x="9080787" y="1699637"/>
            <a:ext cx="2578388" cy="830997"/>
          </a:xfrm>
          <a:prstGeom prst="rect">
            <a:avLst/>
          </a:prstGeom>
          <a:noFill/>
        </p:spPr>
        <p:txBody>
          <a:bodyPr wrap="square" rtlCol="0">
            <a:spAutoFit/>
          </a:bodyPr>
          <a:lstStyle/>
          <a:p>
            <a:endParaRPr lang="en-GB" sz="1600" dirty="0">
              <a:solidFill>
                <a:schemeClr val="tx1">
                  <a:lumMod val="65000"/>
                  <a:lumOff val="35000"/>
                </a:schemeClr>
              </a:solidFill>
              <a:latin typeface="Calibri" panose="020F0502020204030204" pitchFamily="34" charset="0"/>
            </a:endParaRPr>
          </a:p>
          <a:p>
            <a:endParaRPr lang="en-GB" sz="1600" dirty="0">
              <a:solidFill>
                <a:schemeClr val="tx1">
                  <a:lumMod val="65000"/>
                  <a:lumOff val="35000"/>
                </a:schemeClr>
              </a:solidFill>
              <a:latin typeface="Calibri" panose="020F0502020204030204" pitchFamily="34" charset="0"/>
            </a:endParaRPr>
          </a:p>
          <a:p>
            <a:endParaRPr lang="en-GB" sz="1600" dirty="0">
              <a:solidFill>
                <a:schemeClr val="tx1">
                  <a:lumMod val="65000"/>
                  <a:lumOff val="35000"/>
                </a:schemeClr>
              </a:solidFill>
              <a:latin typeface="Calibri" panose="020F0502020204030204" pitchFamily="34" charset="0"/>
            </a:endParaRP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many people of your age in your school do you believe have taken part in gambling activities in the last 7 days? </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9" name="Chart 8"/>
          <p:cNvGraphicFramePr/>
          <p:nvPr>
            <p:extLst>
              <p:ext uri="{D42A27DB-BD31-4B8C-83A1-F6EECF244321}">
                <p14:modId xmlns:p14="http://schemas.microsoft.com/office/powerpoint/2010/main" val="699472414"/>
              </p:ext>
            </p:extLst>
          </p:nvPr>
        </p:nvGraphicFramePr>
        <p:xfrm>
          <a:off x="183600" y="835200"/>
          <a:ext cx="4318643" cy="3914442"/>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1" name="Table 10"/>
          <p:cNvGraphicFramePr>
            <a:graphicFrameLocks noGrp="1"/>
          </p:cNvGraphicFramePr>
          <p:nvPr>
            <p:extLst>
              <p:ext uri="{D42A27DB-BD31-4B8C-83A1-F6EECF244321}">
                <p14:modId xmlns:p14="http://schemas.microsoft.com/office/powerpoint/2010/main" val="2958900375"/>
              </p:ext>
            </p:extLst>
          </p:nvPr>
        </p:nvGraphicFramePr>
        <p:xfrm>
          <a:off x="4854396" y="992912"/>
          <a:ext cx="6778804" cy="2391184"/>
        </p:xfrm>
        <a:graphic>
          <a:graphicData uri="http://schemas.openxmlformats.org/drawingml/2006/table">
            <a:tbl>
              <a:tblPr firstRow="1" bandRow="1">
                <a:tableStyleId>{5940675A-B579-460E-94D1-54222C63F5DA}</a:tableStyleId>
              </a:tblPr>
              <a:tblGrid>
                <a:gridCol w="1688447">
                  <a:extLst>
                    <a:ext uri="{9D8B030D-6E8A-4147-A177-3AD203B41FA5}">
                      <a16:colId xmlns:a16="http://schemas.microsoft.com/office/drawing/2014/main" val="20000"/>
                    </a:ext>
                  </a:extLst>
                </a:gridCol>
                <a:gridCol w="1100689">
                  <a:extLst>
                    <a:ext uri="{9D8B030D-6E8A-4147-A177-3AD203B41FA5}">
                      <a16:colId xmlns:a16="http://schemas.microsoft.com/office/drawing/2014/main" val="20001"/>
                    </a:ext>
                  </a:extLst>
                </a:gridCol>
                <a:gridCol w="726260">
                  <a:extLst>
                    <a:ext uri="{9D8B030D-6E8A-4147-A177-3AD203B41FA5}">
                      <a16:colId xmlns:a16="http://schemas.microsoft.com/office/drawing/2014/main" val="20002"/>
                    </a:ext>
                  </a:extLst>
                </a:gridCol>
                <a:gridCol w="815852">
                  <a:extLst>
                    <a:ext uri="{9D8B030D-6E8A-4147-A177-3AD203B41FA5}">
                      <a16:colId xmlns:a16="http://schemas.microsoft.com/office/drawing/2014/main" val="20003"/>
                    </a:ext>
                  </a:extLst>
                </a:gridCol>
                <a:gridCol w="815852">
                  <a:extLst>
                    <a:ext uri="{9D8B030D-6E8A-4147-A177-3AD203B41FA5}">
                      <a16:colId xmlns:a16="http://schemas.microsoft.com/office/drawing/2014/main" val="20004"/>
                    </a:ext>
                  </a:extLst>
                </a:gridCol>
                <a:gridCol w="815852">
                  <a:extLst>
                    <a:ext uri="{9D8B030D-6E8A-4147-A177-3AD203B41FA5}">
                      <a16:colId xmlns:a16="http://schemas.microsoft.com/office/drawing/2014/main" val="20005"/>
                    </a:ext>
                  </a:extLst>
                </a:gridCol>
                <a:gridCol w="815852">
                  <a:extLst>
                    <a:ext uri="{9D8B030D-6E8A-4147-A177-3AD203B41FA5}">
                      <a16:colId xmlns:a16="http://schemas.microsoft.com/office/drawing/2014/main" val="20006"/>
                    </a:ext>
                  </a:extLst>
                </a:gridCol>
              </a:tblGrid>
              <a:tr h="2929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0" name="Table 9">
            <a:extLst>
              <a:ext uri="{FF2B5EF4-FFF2-40B4-BE49-F238E27FC236}">
                <a16:creationId xmlns:a16="http://schemas.microsoft.com/office/drawing/2014/main" id="{242573DB-52C6-40AC-9144-A5E911E510A3}"/>
              </a:ext>
            </a:extLst>
          </p:cNvPr>
          <p:cNvGraphicFramePr>
            <a:graphicFrameLocks noGrp="1"/>
          </p:cNvGraphicFramePr>
          <p:nvPr>
            <p:extLst>
              <p:ext uri="{D42A27DB-BD31-4B8C-83A1-F6EECF244321}">
                <p14:modId xmlns:p14="http://schemas.microsoft.com/office/powerpoint/2010/main" val="532240156"/>
              </p:ext>
            </p:extLst>
          </p:nvPr>
        </p:nvGraphicFramePr>
        <p:xfrm>
          <a:off x="4854396" y="3554050"/>
          <a:ext cx="6778803" cy="2576224"/>
        </p:xfrm>
        <a:graphic>
          <a:graphicData uri="http://schemas.openxmlformats.org/drawingml/2006/table">
            <a:tbl>
              <a:tblPr firstRow="1" bandRow="1">
                <a:tableStyleId>{5940675A-B579-460E-94D1-54222C63F5DA}</a:tableStyleId>
              </a:tblPr>
              <a:tblGrid>
                <a:gridCol w="1681333">
                  <a:extLst>
                    <a:ext uri="{9D8B030D-6E8A-4147-A177-3AD203B41FA5}">
                      <a16:colId xmlns:a16="http://schemas.microsoft.com/office/drawing/2014/main" val="20000"/>
                    </a:ext>
                  </a:extLst>
                </a:gridCol>
                <a:gridCol w="674696">
                  <a:extLst>
                    <a:ext uri="{9D8B030D-6E8A-4147-A177-3AD203B41FA5}">
                      <a16:colId xmlns:a16="http://schemas.microsoft.com/office/drawing/2014/main" val="20001"/>
                    </a:ext>
                  </a:extLst>
                </a:gridCol>
                <a:gridCol w="781724">
                  <a:extLst>
                    <a:ext uri="{9D8B030D-6E8A-4147-A177-3AD203B41FA5}">
                      <a16:colId xmlns:a16="http://schemas.microsoft.com/office/drawing/2014/main" val="20002"/>
                    </a:ext>
                  </a:extLst>
                </a:gridCol>
                <a:gridCol w="728210">
                  <a:extLst>
                    <a:ext uri="{9D8B030D-6E8A-4147-A177-3AD203B41FA5}">
                      <a16:colId xmlns:a16="http://schemas.microsoft.com/office/drawing/2014/main" val="20003"/>
                    </a:ext>
                  </a:extLst>
                </a:gridCol>
                <a:gridCol w="814166">
                  <a:extLst>
                    <a:ext uri="{9D8B030D-6E8A-4147-A177-3AD203B41FA5}">
                      <a16:colId xmlns:a16="http://schemas.microsoft.com/office/drawing/2014/main" val="20004"/>
                    </a:ext>
                  </a:extLst>
                </a:gridCol>
                <a:gridCol w="747395">
                  <a:extLst>
                    <a:ext uri="{9D8B030D-6E8A-4147-A177-3AD203B41FA5}">
                      <a16:colId xmlns:a16="http://schemas.microsoft.com/office/drawing/2014/main" val="20005"/>
                    </a:ext>
                  </a:extLst>
                </a:gridCol>
                <a:gridCol w="623069">
                  <a:extLst>
                    <a:ext uri="{9D8B030D-6E8A-4147-A177-3AD203B41FA5}">
                      <a16:colId xmlns:a16="http://schemas.microsoft.com/office/drawing/2014/main" val="20006"/>
                    </a:ext>
                  </a:extLst>
                </a:gridCol>
                <a:gridCol w="728210">
                  <a:extLst>
                    <a:ext uri="{9D8B030D-6E8A-4147-A177-3AD203B41FA5}">
                      <a16:colId xmlns:a16="http://schemas.microsoft.com/office/drawing/2014/main" val="1354472703"/>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Nearly all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Most of them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Some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289426198"/>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526628" cy="900000"/>
          </a:xfrm>
        </p:spPr>
        <p:txBody>
          <a:bodyPr vert="horz" lIns="91440" tIns="45720" rIns="91440" bIns="45720" rtlCol="0" anchor="t" anchorCtr="0">
            <a:normAutofit/>
          </a:bodyPr>
          <a:lstStyle/>
          <a:p>
            <a:r>
              <a:rPr lang="en-GB" sz="1600" dirty="0"/>
              <a:t>61% of pupils take part in one or gambling activities, at least occasionally. Playing arcade games for fun is the most popular gambling activity (67%). Participation in gambling has increased over the last year.</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981032874"/>
              </p:ext>
            </p:extLst>
          </p:nvPr>
        </p:nvGraphicFramePr>
        <p:xfrm>
          <a:off x="180000" y="837266"/>
          <a:ext cx="10801071" cy="55311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ever take part in any of the following gambling activities? </a:t>
            </a:r>
          </a:p>
          <a:p>
            <a:r>
              <a:rPr lang="en-GB" sz="1000" i="1" dirty="0">
                <a:solidFill>
                  <a:srgbClr val="002060"/>
                </a:solidFill>
                <a:latin typeface="Calibri" panose="020F0502020204030204" pitchFamily="34" charset="0"/>
              </a:rPr>
              <a:t>Base: All valid respondents, 2021 n=429, 2022 n=834, 2023 n=1,057.</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1129328390"/>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ever take part in any of the following gambling activities?</a:t>
            </a:r>
          </a:p>
        </p:txBody>
      </p:sp>
      <p:sp>
        <p:nvSpPr>
          <p:cNvPr id="7" name="Title 1"/>
          <p:cNvSpPr>
            <a:spLocks noGrp="1"/>
          </p:cNvSpPr>
          <p:nvPr>
            <p:ph type="title"/>
          </p:nvPr>
        </p:nvSpPr>
        <p:spPr>
          <a:xfrm>
            <a:off x="183017" y="180000"/>
            <a:ext cx="11317860" cy="900000"/>
          </a:xfrm>
        </p:spPr>
        <p:txBody>
          <a:bodyPr anchor="t" anchorCtr="0">
            <a:normAutofit/>
          </a:bodyPr>
          <a:lstStyle/>
          <a:p>
            <a:r>
              <a:rPr lang="en-GB" sz="1600" dirty="0"/>
              <a:t>Boys have a higher tendency than girls across almost all settings to engage in gambling activities at least once a month, particularly to buy loot boxes when they play online games (40% v. 10%).</a:t>
            </a:r>
          </a:p>
        </p:txBody>
      </p:sp>
      <p:graphicFrame>
        <p:nvGraphicFramePr>
          <p:cNvPr id="10" name="Table 9"/>
          <p:cNvGraphicFramePr>
            <a:graphicFrameLocks noGrp="1"/>
          </p:cNvGraphicFramePr>
          <p:nvPr>
            <p:extLst>
              <p:ext uri="{D42A27DB-BD31-4B8C-83A1-F6EECF244321}">
                <p14:modId xmlns:p14="http://schemas.microsoft.com/office/powerpoint/2010/main" val="491541913"/>
              </p:ext>
            </p:extLst>
          </p:nvPr>
        </p:nvGraphicFramePr>
        <p:xfrm>
          <a:off x="360000" y="961200"/>
          <a:ext cx="11446002" cy="4177700"/>
        </p:xfrm>
        <a:graphic>
          <a:graphicData uri="http://schemas.openxmlformats.org/drawingml/2006/table">
            <a:tbl>
              <a:tblPr firstRow="1" bandRow="1">
                <a:tableStyleId>{5940675A-B579-460E-94D1-54222C63F5DA}</a:tableStyleId>
              </a:tblPr>
              <a:tblGrid>
                <a:gridCol w="1846912">
                  <a:extLst>
                    <a:ext uri="{9D8B030D-6E8A-4147-A177-3AD203B41FA5}">
                      <a16:colId xmlns:a16="http://schemas.microsoft.com/office/drawing/2014/main" val="20000"/>
                    </a:ext>
                  </a:extLst>
                </a:gridCol>
                <a:gridCol w="1697172">
                  <a:extLst>
                    <a:ext uri="{9D8B030D-6E8A-4147-A177-3AD203B41FA5}">
                      <a16:colId xmlns:a16="http://schemas.microsoft.com/office/drawing/2014/main" val="20001"/>
                    </a:ext>
                  </a:extLst>
                </a:gridCol>
                <a:gridCol w="1502534">
                  <a:extLst>
                    <a:ext uri="{9D8B030D-6E8A-4147-A177-3AD203B41FA5}">
                      <a16:colId xmlns:a16="http://schemas.microsoft.com/office/drawing/2014/main" val="20003"/>
                    </a:ext>
                  </a:extLst>
                </a:gridCol>
                <a:gridCol w="1599846">
                  <a:extLst>
                    <a:ext uri="{9D8B030D-6E8A-4147-A177-3AD203B41FA5}">
                      <a16:colId xmlns:a16="http://schemas.microsoft.com/office/drawing/2014/main" val="20005"/>
                    </a:ext>
                  </a:extLst>
                </a:gridCol>
                <a:gridCol w="1599846">
                  <a:extLst>
                    <a:ext uri="{9D8B030D-6E8A-4147-A177-3AD203B41FA5}">
                      <a16:colId xmlns:a16="http://schemas.microsoft.com/office/drawing/2014/main" val="20007"/>
                    </a:ext>
                  </a:extLst>
                </a:gridCol>
                <a:gridCol w="1599846">
                  <a:extLst>
                    <a:ext uri="{9D8B030D-6E8A-4147-A177-3AD203B41FA5}">
                      <a16:colId xmlns:a16="http://schemas.microsoft.com/office/drawing/2014/main" val="20009"/>
                    </a:ext>
                  </a:extLst>
                </a:gridCol>
                <a:gridCol w="1599846">
                  <a:extLst>
                    <a:ext uri="{9D8B030D-6E8A-4147-A177-3AD203B41FA5}">
                      <a16:colId xmlns:a16="http://schemas.microsoft.com/office/drawing/2014/main" val="20011"/>
                    </a:ext>
                  </a:extLst>
                </a:gridCol>
              </a:tblGrid>
              <a:tr h="414916">
                <a:tc>
                  <a:txBody>
                    <a:bodyPr/>
                    <a:lstStyle/>
                    <a:p>
                      <a:r>
                        <a:rPr lang="en-GB" sz="1200"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I play arcade games for fun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buy loot boxes when I play online games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9983640"/>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arcade games to win money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0186706"/>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games with my friends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6407053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bet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97205618"/>
                  </a:ext>
                </a:extLst>
              </a:tr>
              <a:tr h="414916">
                <a:tc>
                  <a:txBody>
                    <a:bodyPr/>
                    <a:lstStyle/>
                    <a:p>
                      <a:r>
                        <a:rPr lang="en-GB" sz="1200" dirty="0">
                          <a:solidFill>
                            <a:schemeClr val="tx1">
                              <a:lumMod val="75000"/>
                              <a:lumOff val="25000"/>
                            </a:schemeClr>
                          </a:solidFill>
                        </a:rPr>
                        <a:t>I place bets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5088997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gambling games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3884415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buy lottery tickets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3202079"/>
                  </a:ext>
                </a:extLst>
              </a:tr>
            </a:tbl>
          </a:graphicData>
        </a:graphic>
      </p:graphicFrame>
      <p:sp>
        <p:nvSpPr>
          <p:cNvPr id="9" name="Rectangle 8">
            <a:extLst>
              <a:ext uri="{FF2B5EF4-FFF2-40B4-BE49-F238E27FC236}">
                <a16:creationId xmlns:a16="http://schemas.microsoft.com/office/drawing/2014/main" id="{F4D1A353-E991-4FF6-BEBB-D2E563E1C85A}"/>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extBox 7">
            <a:extLst>
              <a:ext uri="{FF2B5EF4-FFF2-40B4-BE49-F238E27FC236}">
                <a16:creationId xmlns:a16="http://schemas.microsoft.com/office/drawing/2014/main" id="{767DE7B4-FB73-414A-A806-73AE1A850229}"/>
              </a:ext>
            </a:extLst>
          </p:cNvPr>
          <p:cNvSpPr txBox="1"/>
          <p:nvPr/>
        </p:nvSpPr>
        <p:spPr>
          <a:xfrm>
            <a:off x="360000" y="5292562"/>
            <a:ext cx="11446002"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that engage in activity at least once a month</a:t>
            </a:r>
          </a:p>
        </p:txBody>
      </p:sp>
    </p:spTree>
    <p:extLst>
      <p:ext uri="{BB962C8B-B14F-4D97-AF65-F5344CB8AC3E}">
        <p14:creationId xmlns:p14="http://schemas.microsoft.com/office/powerpoint/2010/main" val="4025807529"/>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466146"/>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ever take part in any of the following gambling activities?</a:t>
            </a:r>
          </a:p>
        </p:txBody>
      </p:sp>
      <p:sp>
        <p:nvSpPr>
          <p:cNvPr id="7" name="Title 1"/>
          <p:cNvSpPr>
            <a:spLocks noGrp="1"/>
          </p:cNvSpPr>
          <p:nvPr>
            <p:ph type="title"/>
          </p:nvPr>
        </p:nvSpPr>
        <p:spPr>
          <a:xfrm>
            <a:off x="183017" y="145633"/>
            <a:ext cx="11799433" cy="900000"/>
          </a:xfrm>
        </p:spPr>
        <p:txBody>
          <a:bodyPr anchor="t" anchorCtr="0">
            <a:normAutofit/>
          </a:bodyPr>
          <a:lstStyle/>
          <a:p>
            <a:r>
              <a:rPr lang="en-GB" sz="1600" dirty="0"/>
              <a:t>75% of LGBTQ pupils play arcade games for fun, the highest observation across the cohorts. Young carers are the most likely group to play arcade games to make money and the cohort most engages with gambling for money.</a:t>
            </a:r>
          </a:p>
        </p:txBody>
      </p:sp>
      <p:graphicFrame>
        <p:nvGraphicFramePr>
          <p:cNvPr id="10" name="Table 9"/>
          <p:cNvGraphicFramePr>
            <a:graphicFrameLocks noGrp="1"/>
          </p:cNvGraphicFramePr>
          <p:nvPr>
            <p:extLst>
              <p:ext uri="{D42A27DB-BD31-4B8C-83A1-F6EECF244321}">
                <p14:modId xmlns:p14="http://schemas.microsoft.com/office/powerpoint/2010/main" val="2073609950"/>
              </p:ext>
            </p:extLst>
          </p:nvPr>
        </p:nvGraphicFramePr>
        <p:xfrm>
          <a:off x="360000" y="961200"/>
          <a:ext cx="11441816" cy="4050848"/>
        </p:xfrm>
        <a:graphic>
          <a:graphicData uri="http://schemas.openxmlformats.org/drawingml/2006/table">
            <a:tbl>
              <a:tblPr firstRow="1" bandRow="1">
                <a:tableStyleId>{5940675A-B579-460E-94D1-54222C63F5DA}</a:tableStyleId>
              </a:tblPr>
              <a:tblGrid>
                <a:gridCol w="2837891">
                  <a:extLst>
                    <a:ext uri="{9D8B030D-6E8A-4147-A177-3AD203B41FA5}">
                      <a16:colId xmlns:a16="http://schemas.microsoft.com/office/drawing/2014/main" val="20000"/>
                    </a:ext>
                  </a:extLst>
                </a:gridCol>
                <a:gridCol w="1303903">
                  <a:extLst>
                    <a:ext uri="{9D8B030D-6E8A-4147-A177-3AD203B41FA5}">
                      <a16:colId xmlns:a16="http://schemas.microsoft.com/office/drawing/2014/main" val="20001"/>
                    </a:ext>
                  </a:extLst>
                </a:gridCol>
                <a:gridCol w="1303903">
                  <a:extLst>
                    <a:ext uri="{9D8B030D-6E8A-4147-A177-3AD203B41FA5}">
                      <a16:colId xmlns:a16="http://schemas.microsoft.com/office/drawing/2014/main" val="20002"/>
                    </a:ext>
                  </a:extLst>
                </a:gridCol>
                <a:gridCol w="1154366">
                  <a:extLst>
                    <a:ext uri="{9D8B030D-6E8A-4147-A177-3AD203B41FA5}">
                      <a16:colId xmlns:a16="http://schemas.microsoft.com/office/drawing/2014/main" val="20003"/>
                    </a:ext>
                  </a:extLst>
                </a:gridCol>
                <a:gridCol w="1154366">
                  <a:extLst>
                    <a:ext uri="{9D8B030D-6E8A-4147-A177-3AD203B41FA5}">
                      <a16:colId xmlns:a16="http://schemas.microsoft.com/office/drawing/2014/main" val="20004"/>
                    </a:ext>
                  </a:extLst>
                </a:gridCol>
                <a:gridCol w="1229129">
                  <a:extLst>
                    <a:ext uri="{9D8B030D-6E8A-4147-A177-3AD203B41FA5}">
                      <a16:colId xmlns:a16="http://schemas.microsoft.com/office/drawing/2014/main" val="20005"/>
                    </a:ext>
                  </a:extLst>
                </a:gridCol>
                <a:gridCol w="1229129">
                  <a:extLst>
                    <a:ext uri="{9D8B030D-6E8A-4147-A177-3AD203B41FA5}">
                      <a16:colId xmlns:a16="http://schemas.microsoft.com/office/drawing/2014/main" val="20006"/>
                    </a:ext>
                  </a:extLst>
                </a:gridCol>
                <a:gridCol w="1229129">
                  <a:extLst>
                    <a:ext uri="{9D8B030D-6E8A-4147-A177-3AD203B41FA5}">
                      <a16:colId xmlns:a16="http://schemas.microsoft.com/office/drawing/2014/main" val="1203925574"/>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I play arcade games for fun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buy loot boxes when I play online games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603154848"/>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arcade games to win money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0186706"/>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games with my friends to win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64070535"/>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bet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97205618"/>
                  </a:ext>
                </a:extLst>
              </a:tr>
              <a:tr h="414916">
                <a:tc>
                  <a:txBody>
                    <a:bodyPr/>
                    <a:lstStyle/>
                    <a:p>
                      <a:r>
                        <a:rPr lang="en-GB" sz="1200" dirty="0">
                          <a:solidFill>
                            <a:schemeClr val="tx1">
                              <a:lumMod val="75000"/>
                              <a:lumOff val="25000"/>
                            </a:schemeClr>
                          </a:solidFill>
                        </a:rPr>
                        <a:t>I place bets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450889974"/>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play gambling games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89119477"/>
                  </a:ext>
                </a:extLst>
              </a:tr>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buy lottery tickets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26794763"/>
                  </a:ext>
                </a:extLst>
              </a:tr>
            </a:tbl>
          </a:graphicData>
        </a:graphic>
      </p:graphicFrame>
      <p:sp>
        <p:nvSpPr>
          <p:cNvPr id="9" name="Rectangle 8">
            <a:extLst>
              <a:ext uri="{FF2B5EF4-FFF2-40B4-BE49-F238E27FC236}">
                <a16:creationId xmlns:a16="http://schemas.microsoft.com/office/drawing/2014/main" id="{F4D1A353-E991-4FF6-BEBB-D2E563E1C85A}"/>
              </a:ext>
            </a:extLst>
          </p:cNvPr>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
        <p:nvSpPr>
          <p:cNvPr id="8" name="TextBox 7">
            <a:extLst>
              <a:ext uri="{FF2B5EF4-FFF2-40B4-BE49-F238E27FC236}">
                <a16:creationId xmlns:a16="http://schemas.microsoft.com/office/drawing/2014/main" id="{767DE7B4-FB73-414A-A806-73AE1A850229}"/>
              </a:ext>
            </a:extLst>
          </p:cNvPr>
          <p:cNvSpPr txBox="1"/>
          <p:nvPr/>
        </p:nvSpPr>
        <p:spPr>
          <a:xfrm>
            <a:off x="360000" y="5120362"/>
            <a:ext cx="11441816"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that engage in activity at least once a month</a:t>
            </a:r>
          </a:p>
        </p:txBody>
      </p:sp>
    </p:spTree>
    <p:extLst>
      <p:ext uri="{BB962C8B-B14F-4D97-AF65-F5344CB8AC3E}">
        <p14:creationId xmlns:p14="http://schemas.microsoft.com/office/powerpoint/2010/main" val="15102193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6435"/>
            <a:ext cx="9900000" cy="900000"/>
          </a:xfrm>
        </p:spPr>
        <p:txBody>
          <a:bodyPr vert="horz" lIns="91440" tIns="45720" rIns="91440" bIns="45720" rtlCol="0" anchor="ctr">
            <a:normAutofit/>
          </a:bodyPr>
          <a:lstStyle/>
          <a:p>
            <a:r>
              <a:rPr lang="en-GB" sz="2400" dirty="0"/>
              <a:t>Executive Summary (12)</a:t>
            </a:r>
          </a:p>
        </p:txBody>
      </p:sp>
      <p:sp>
        <p:nvSpPr>
          <p:cNvPr id="3" name="Content Placeholder 2"/>
          <p:cNvSpPr>
            <a:spLocks noGrp="1"/>
          </p:cNvSpPr>
          <p:nvPr>
            <p:ph idx="1"/>
          </p:nvPr>
        </p:nvSpPr>
        <p:spPr>
          <a:xfrm>
            <a:off x="183019" y="744776"/>
            <a:ext cx="10568801" cy="5934319"/>
          </a:xfrm>
        </p:spPr>
        <p:txBody>
          <a:bodyPr>
            <a:noAutofit/>
          </a:bodyPr>
          <a:lstStyle/>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US" sz="1400" dirty="0">
                <a:solidFill>
                  <a:schemeClr val="tx1">
                    <a:lumMod val="75000"/>
                    <a:lumOff val="25000"/>
                  </a:schemeClr>
                </a:solidFill>
              </a:rPr>
              <a:t>56% of pupils are ‘happy’ or ‘very happy’ with their life at the moment. Boys are happier than girls, and Year 8 happier than Year 10. Young carers and LGBTQ pupils are more likely than other groups to say they are ‘not/not at all happy’ (29% and 36% respectively compared to 17% overall).</a:t>
            </a:r>
          </a:p>
          <a:p>
            <a:pPr>
              <a:lnSpc>
                <a:spcPct val="100000"/>
              </a:lnSpc>
              <a:spcBef>
                <a:spcPts val="600"/>
              </a:spcBef>
              <a:spcAft>
                <a:spcPts val="600"/>
              </a:spcAft>
            </a:pPr>
            <a:r>
              <a:rPr lang="en-GB" sz="1400" dirty="0">
                <a:solidFill>
                  <a:schemeClr val="tx1">
                    <a:lumMod val="75000"/>
                    <a:lumOff val="25000"/>
                  </a:schemeClr>
                </a:solidFill>
              </a:rPr>
              <a:t>In the last year, 70% of pupils say they have felt lonely at least sometimes. Boys are much less likely to have felt lonely than any other group. </a:t>
            </a:r>
            <a:r>
              <a:rPr lang="en-US" sz="1400" dirty="0">
                <a:solidFill>
                  <a:schemeClr val="tx1">
                    <a:lumMod val="75000"/>
                    <a:lumOff val="25000"/>
                  </a:schemeClr>
                </a:solidFill>
              </a:rPr>
              <a:t>LGBTQ pupils are more likely to feel lonely ‘always’ and ‘a lot of the time’ than any other group. </a:t>
            </a:r>
            <a:endParaRPr lang="en-GB"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16% of pupils have experienced being frightened by shouting/arguing, additionally 5% have experienced direct violence in the previous month</a:t>
            </a:r>
            <a:r>
              <a:rPr lang="en-US" sz="1400" dirty="0">
                <a:solidFill>
                  <a:schemeClr val="tx1">
                    <a:lumMod val="75000"/>
                    <a:lumOff val="25000"/>
                  </a:schemeClr>
                </a:solidFill>
              </a:rPr>
              <a:t>.</a:t>
            </a:r>
          </a:p>
          <a:p>
            <a:pPr>
              <a:lnSpc>
                <a:spcPct val="100000"/>
              </a:lnSpc>
              <a:spcBef>
                <a:spcPts val="600"/>
              </a:spcBef>
              <a:spcAft>
                <a:spcPts val="600"/>
              </a:spcAft>
            </a:pPr>
            <a:r>
              <a:rPr lang="en-GB" sz="1400" dirty="0">
                <a:solidFill>
                  <a:schemeClr val="tx1">
                    <a:lumMod val="75000"/>
                    <a:lumOff val="25000"/>
                  </a:schemeClr>
                </a:solidFill>
              </a:rPr>
              <a:t>When something goes wrong half (51%) say they will learn from it for next time. However, 71% will get upset and feel bad for ages at least on some occasions. </a:t>
            </a:r>
          </a:p>
          <a:p>
            <a:pPr>
              <a:lnSpc>
                <a:spcPct val="100000"/>
              </a:lnSpc>
              <a:spcBef>
                <a:spcPts val="600"/>
              </a:spcBef>
              <a:spcAft>
                <a:spcPts val="600"/>
              </a:spcAft>
            </a:pPr>
            <a:r>
              <a:rPr lang="en-GB" sz="1400" dirty="0">
                <a:solidFill>
                  <a:schemeClr val="tx1">
                    <a:lumMod val="75000"/>
                    <a:lumOff val="25000"/>
                  </a:schemeClr>
                </a:solidFill>
              </a:rPr>
              <a:t>50% of pupils say they have made changes to their appearance recently. Girls are more likely than any other cohort to do so (64%), closely followed by LGBTQ (63%).</a:t>
            </a:r>
          </a:p>
          <a:p>
            <a:pPr>
              <a:lnSpc>
                <a:spcPct val="100000"/>
              </a:lnSpc>
              <a:spcBef>
                <a:spcPts val="600"/>
              </a:spcBef>
              <a:spcAft>
                <a:spcPts val="600"/>
              </a:spcAft>
            </a:pPr>
            <a:r>
              <a:rPr lang="en-GB" sz="1400" dirty="0">
                <a:solidFill>
                  <a:schemeClr val="tx1">
                    <a:lumMod val="75000"/>
                    <a:lumOff val="25000"/>
                  </a:schemeClr>
                </a:solidFill>
              </a:rPr>
              <a:t>Pupils mostly choose to persevere when they don’t succeed. In most cases 57% will have a ‘another go’ and 51% will keep trying until they succeed. </a:t>
            </a:r>
          </a:p>
          <a:p>
            <a:pPr>
              <a:lnSpc>
                <a:spcPct val="100000"/>
              </a:lnSpc>
              <a:spcBef>
                <a:spcPts val="600"/>
              </a:spcBef>
              <a:spcAft>
                <a:spcPts val="600"/>
              </a:spcAft>
            </a:pPr>
            <a:r>
              <a:rPr lang="en-GB" sz="1400" dirty="0">
                <a:solidFill>
                  <a:schemeClr val="tx1">
                    <a:lumMod val="75000"/>
                    <a:lumOff val="25000"/>
                  </a:schemeClr>
                </a:solidFill>
              </a:rPr>
              <a:t>86% of pupils feel they are ‘sometimes’ or ‘always’ listened to when people are making decisions about them. The LGBTQ pupils feel the least listened to with 17% answering ‘No, never’. . </a:t>
            </a:r>
          </a:p>
          <a:p>
            <a:pPr>
              <a:lnSpc>
                <a:spcPct val="100000"/>
              </a:lnSpc>
              <a:spcBef>
                <a:spcPts val="600"/>
              </a:spcBef>
              <a:spcAft>
                <a:spcPts val="600"/>
              </a:spcAft>
            </a:pPr>
            <a:r>
              <a:rPr lang="en-GB" sz="1400" dirty="0">
                <a:solidFill>
                  <a:schemeClr val="tx1">
                    <a:lumMod val="75000"/>
                    <a:lumOff val="25000"/>
                  </a:schemeClr>
                </a:solidFill>
              </a:rPr>
              <a:t>Perceptions of the way they look are the things secondary pupils most worry about (36%), followed by exams and tests (35%). Only 13% overall say they don’t worry about anything.</a:t>
            </a:r>
          </a:p>
          <a:p>
            <a:pPr>
              <a:lnSpc>
                <a:spcPct val="100000"/>
              </a:lnSpc>
              <a:spcBef>
                <a:spcPts val="600"/>
              </a:spcBef>
              <a:spcAft>
                <a:spcPts val="600"/>
              </a:spcAft>
            </a:pPr>
            <a:r>
              <a:rPr lang="en-GB" sz="1400" dirty="0">
                <a:solidFill>
                  <a:schemeClr val="tx1">
                    <a:lumMod val="75000"/>
                    <a:lumOff val="25000"/>
                  </a:schemeClr>
                </a:solidFill>
              </a:rPr>
              <a:t>When faced with a problem that </a:t>
            </a:r>
            <a:r>
              <a:rPr lang="en-US" sz="1400" dirty="0">
                <a:solidFill>
                  <a:schemeClr val="tx1">
                    <a:lumMod val="75000"/>
                    <a:lumOff val="25000"/>
                  </a:schemeClr>
                </a:solidFill>
              </a:rPr>
              <a:t>worries them or makes them feel stressed</a:t>
            </a:r>
            <a:r>
              <a:rPr lang="en-GB" sz="1400" dirty="0">
                <a:solidFill>
                  <a:schemeClr val="tx1">
                    <a:lumMod val="75000"/>
                    <a:lumOff val="25000"/>
                  </a:schemeClr>
                </a:solidFill>
              </a:rPr>
              <a:t>, just under half of pupils choose to keep busy by themselves (49%) and 43% will rest or sleep more. 14% say they would adopt one or more harmful or potentially addictive behaviours to alleviate the worries, such as cutting or hurting themselves (10%), drinking alcohol (5%) or smoking (4%), which overall have decreased on previous years.</a:t>
            </a:r>
          </a:p>
        </p:txBody>
      </p:sp>
    </p:spTree>
    <p:extLst>
      <p:ext uri="{BB962C8B-B14F-4D97-AF65-F5344CB8AC3E}">
        <p14:creationId xmlns:p14="http://schemas.microsoft.com/office/powerpoint/2010/main" val="1286175930"/>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dirty="0"/>
              <a:t>A small proportion of pupils expressed tendencies of addiction to gambling. 17% have tried to win their money back with 8% admitting that they have/do find it hard to stop gambling.</a:t>
            </a:r>
          </a:p>
        </p:txBody>
      </p:sp>
      <p:graphicFrame>
        <p:nvGraphicFramePr>
          <p:cNvPr id="15" name="Chart 14"/>
          <p:cNvGraphicFramePr/>
          <p:nvPr>
            <p:extLst>
              <p:ext uri="{D42A27DB-BD31-4B8C-83A1-F6EECF244321}">
                <p14:modId xmlns:p14="http://schemas.microsoft.com/office/powerpoint/2010/main" val="2942512890"/>
              </p:ext>
            </p:extLst>
          </p:nvPr>
        </p:nvGraphicFramePr>
        <p:xfrm>
          <a:off x="183600" y="1195200"/>
          <a:ext cx="8887248" cy="466179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experience any of the following when taking part in these types of gambling activities? </a:t>
            </a:r>
          </a:p>
          <a:p>
            <a:r>
              <a:rPr lang="en-GB" sz="1000" i="1" dirty="0">
                <a:solidFill>
                  <a:srgbClr val="002060"/>
                </a:solidFill>
                <a:latin typeface="Calibri" panose="020F0502020204030204" pitchFamily="34" charset="0"/>
              </a:rPr>
              <a:t>Base: All those partaking in gambling activities, n=791</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spTree>
    <p:extLst>
      <p:ext uri="{BB962C8B-B14F-4D97-AF65-F5344CB8AC3E}">
        <p14:creationId xmlns:p14="http://schemas.microsoft.com/office/powerpoint/2010/main" val="412833041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dirty="0"/>
              <a:t>More boys have agreed with these statements about addictive behaviour than girls (26% v. 15%)</a:t>
            </a:r>
          </a:p>
        </p:txBody>
      </p:sp>
      <p:sp>
        <p:nvSpPr>
          <p:cNvPr id="6" name="TextBox 5"/>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experience any of the following when taking part in these types of gambling activities? </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0" name="Table 9">
            <a:extLst>
              <a:ext uri="{FF2B5EF4-FFF2-40B4-BE49-F238E27FC236}">
                <a16:creationId xmlns:a16="http://schemas.microsoft.com/office/drawing/2014/main" id="{1C9B9C5A-2057-4FD5-AB05-2ABDC78553C3}"/>
              </a:ext>
            </a:extLst>
          </p:cNvPr>
          <p:cNvGraphicFramePr>
            <a:graphicFrameLocks noGrp="1"/>
          </p:cNvGraphicFramePr>
          <p:nvPr>
            <p:extLst>
              <p:ext uri="{D42A27DB-BD31-4B8C-83A1-F6EECF244321}">
                <p14:modId xmlns:p14="http://schemas.microsoft.com/office/powerpoint/2010/main" val="217300078"/>
              </p:ext>
            </p:extLst>
          </p:nvPr>
        </p:nvGraphicFramePr>
        <p:xfrm>
          <a:off x="360000" y="972000"/>
          <a:ext cx="11273200" cy="2678174"/>
        </p:xfrm>
        <a:graphic>
          <a:graphicData uri="http://schemas.openxmlformats.org/drawingml/2006/table">
            <a:tbl>
              <a:tblPr firstRow="1" bandRow="1">
                <a:tableStyleId>{5940675A-B579-460E-94D1-54222C63F5DA}</a:tableStyleId>
              </a:tblPr>
              <a:tblGrid>
                <a:gridCol w="3450000">
                  <a:extLst>
                    <a:ext uri="{9D8B030D-6E8A-4147-A177-3AD203B41FA5}">
                      <a16:colId xmlns:a16="http://schemas.microsoft.com/office/drawing/2014/main" val="20000"/>
                    </a:ext>
                  </a:extLst>
                </a:gridCol>
                <a:gridCol w="971550">
                  <a:extLst>
                    <a:ext uri="{9D8B030D-6E8A-4147-A177-3AD203B41FA5}">
                      <a16:colId xmlns:a16="http://schemas.microsoft.com/office/drawing/2014/main" val="4273777856"/>
                    </a:ext>
                  </a:extLst>
                </a:gridCol>
                <a:gridCol w="1181100">
                  <a:extLst>
                    <a:ext uri="{9D8B030D-6E8A-4147-A177-3AD203B41FA5}">
                      <a16:colId xmlns:a16="http://schemas.microsoft.com/office/drawing/2014/main" val="20001"/>
                    </a:ext>
                  </a:extLst>
                </a:gridCol>
                <a:gridCol w="965118">
                  <a:extLst>
                    <a:ext uri="{9D8B030D-6E8A-4147-A177-3AD203B41FA5}">
                      <a16:colId xmlns:a16="http://schemas.microsoft.com/office/drawing/2014/main" val="20002"/>
                    </a:ext>
                  </a:extLst>
                </a:gridCol>
                <a:gridCol w="1176358">
                  <a:extLst>
                    <a:ext uri="{9D8B030D-6E8A-4147-A177-3AD203B41FA5}">
                      <a16:colId xmlns:a16="http://schemas.microsoft.com/office/drawing/2014/main" val="20003"/>
                    </a:ext>
                  </a:extLst>
                </a:gridCol>
                <a:gridCol w="1176358">
                  <a:extLst>
                    <a:ext uri="{9D8B030D-6E8A-4147-A177-3AD203B41FA5}">
                      <a16:colId xmlns:a16="http://schemas.microsoft.com/office/drawing/2014/main" val="20004"/>
                    </a:ext>
                  </a:extLst>
                </a:gridCol>
                <a:gridCol w="1176358">
                  <a:extLst>
                    <a:ext uri="{9D8B030D-6E8A-4147-A177-3AD203B41FA5}">
                      <a16:colId xmlns:a16="http://schemas.microsoft.com/office/drawing/2014/main" val="20005"/>
                    </a:ext>
                  </a:extLst>
                </a:gridCol>
                <a:gridCol w="1176358">
                  <a:extLst>
                    <a:ext uri="{9D8B030D-6E8A-4147-A177-3AD203B41FA5}">
                      <a16:colId xmlns:a16="http://schemas.microsoft.com/office/drawing/2014/main" val="20006"/>
                    </a:ext>
                  </a:extLst>
                </a:gridCol>
              </a:tblGrid>
              <a:tr h="2770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156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434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357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387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351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120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6829">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can forget about everything else</a:t>
                      </a:r>
                      <a:r>
                        <a:rPr lang="en-GB" sz="1200" kern="1200" baseline="0" dirty="0">
                          <a:solidFill>
                            <a:schemeClr val="tx1">
                              <a:lumMod val="75000"/>
                              <a:lumOff val="25000"/>
                            </a:schemeClr>
                          </a:solidFill>
                          <a:latin typeface="+mn-lt"/>
                          <a:ea typeface="+mn-ea"/>
                          <a:cs typeface="+mn-cs"/>
                        </a:rPr>
                        <a:t> when I’m playing</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4947">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39299311"/>
                  </a:ext>
                </a:extLst>
              </a:tr>
              <a:tr h="284947">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find it hard to stop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4947">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30549729"/>
                  </a:ext>
                </a:extLst>
              </a:tr>
              <a:tr h="284947">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always try to win all my money back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155837">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7669516"/>
                  </a:ext>
                </a:extLst>
              </a:tr>
              <a:tr h="0">
                <a:tc>
                  <a:txBody>
                    <a:bodyPr/>
                    <a:lstStyle/>
                    <a:p>
                      <a:pPr marL="0" algn="l"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279027">
                <a:tc grid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None of those statements apply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ct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33956913"/>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7298" cy="900000"/>
          </a:xfrm>
        </p:spPr>
        <p:txBody>
          <a:bodyPr vert="horz" lIns="91440" tIns="45720" rIns="91440" bIns="45720" rtlCol="0" anchor="t" anchorCtr="0">
            <a:noAutofit/>
          </a:bodyPr>
          <a:lstStyle/>
          <a:p>
            <a:r>
              <a:rPr lang="en-GB" sz="1600" dirty="0"/>
              <a:t>Pupils with a disability and ethnic minority groups are the cohorts who are most likely to agree with these statements about addiction. </a:t>
            </a:r>
          </a:p>
        </p:txBody>
      </p:sp>
      <p:sp>
        <p:nvSpPr>
          <p:cNvPr id="6" name="TextBox 5"/>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experience any of the following when taking part in these types of gambling activities? </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7" name="Table 6">
            <a:extLst>
              <a:ext uri="{FF2B5EF4-FFF2-40B4-BE49-F238E27FC236}">
                <a16:creationId xmlns:a16="http://schemas.microsoft.com/office/drawing/2014/main" id="{D99E5A05-A6F7-450F-97A7-6B1D349884F4}"/>
              </a:ext>
            </a:extLst>
          </p:cNvPr>
          <p:cNvGraphicFramePr>
            <a:graphicFrameLocks noGrp="1"/>
          </p:cNvGraphicFramePr>
          <p:nvPr>
            <p:extLst>
              <p:ext uri="{D42A27DB-BD31-4B8C-83A1-F6EECF244321}">
                <p14:modId xmlns:p14="http://schemas.microsoft.com/office/powerpoint/2010/main" val="867835858"/>
              </p:ext>
            </p:extLst>
          </p:nvPr>
        </p:nvGraphicFramePr>
        <p:xfrm>
          <a:off x="360003" y="972000"/>
          <a:ext cx="11273196" cy="3034071"/>
        </p:xfrm>
        <a:graphic>
          <a:graphicData uri="http://schemas.openxmlformats.org/drawingml/2006/table">
            <a:tbl>
              <a:tblPr firstRow="1" bandRow="1">
                <a:tableStyleId>{5940675A-B579-460E-94D1-54222C63F5DA}</a:tableStyleId>
              </a:tblPr>
              <a:tblGrid>
                <a:gridCol w="3440475">
                  <a:extLst>
                    <a:ext uri="{9D8B030D-6E8A-4147-A177-3AD203B41FA5}">
                      <a16:colId xmlns:a16="http://schemas.microsoft.com/office/drawing/2014/main" val="20000"/>
                    </a:ext>
                  </a:extLst>
                </a:gridCol>
                <a:gridCol w="962025">
                  <a:extLst>
                    <a:ext uri="{9D8B030D-6E8A-4147-A177-3AD203B41FA5}">
                      <a16:colId xmlns:a16="http://schemas.microsoft.com/office/drawing/2014/main" val="2532139442"/>
                    </a:ext>
                  </a:extLst>
                </a:gridCol>
                <a:gridCol w="981528">
                  <a:extLst>
                    <a:ext uri="{9D8B030D-6E8A-4147-A177-3AD203B41FA5}">
                      <a16:colId xmlns:a16="http://schemas.microsoft.com/office/drawing/2014/main" val="20001"/>
                    </a:ext>
                  </a:extLst>
                </a:gridCol>
                <a:gridCol w="981528">
                  <a:extLst>
                    <a:ext uri="{9D8B030D-6E8A-4147-A177-3AD203B41FA5}">
                      <a16:colId xmlns:a16="http://schemas.microsoft.com/office/drawing/2014/main" val="20002"/>
                    </a:ext>
                  </a:extLst>
                </a:gridCol>
                <a:gridCol w="981528">
                  <a:extLst>
                    <a:ext uri="{9D8B030D-6E8A-4147-A177-3AD203B41FA5}">
                      <a16:colId xmlns:a16="http://schemas.microsoft.com/office/drawing/2014/main" val="20003"/>
                    </a:ext>
                  </a:extLst>
                </a:gridCol>
                <a:gridCol w="981528">
                  <a:extLst>
                    <a:ext uri="{9D8B030D-6E8A-4147-A177-3AD203B41FA5}">
                      <a16:colId xmlns:a16="http://schemas.microsoft.com/office/drawing/2014/main" val="20004"/>
                    </a:ext>
                  </a:extLst>
                </a:gridCol>
                <a:gridCol w="1209987">
                  <a:extLst>
                    <a:ext uri="{9D8B030D-6E8A-4147-A177-3AD203B41FA5}">
                      <a16:colId xmlns:a16="http://schemas.microsoft.com/office/drawing/2014/main" val="20005"/>
                    </a:ext>
                  </a:extLst>
                </a:gridCol>
                <a:gridCol w="753069">
                  <a:extLst>
                    <a:ext uri="{9D8B030D-6E8A-4147-A177-3AD203B41FA5}">
                      <a16:colId xmlns:a16="http://schemas.microsoft.com/office/drawing/2014/main" val="20006"/>
                    </a:ext>
                  </a:extLst>
                </a:gridCol>
                <a:gridCol w="981528">
                  <a:extLst>
                    <a:ext uri="{9D8B030D-6E8A-4147-A177-3AD203B41FA5}">
                      <a16:colId xmlns:a16="http://schemas.microsoft.com/office/drawing/2014/main" val="3025443119"/>
                    </a:ext>
                  </a:extLst>
                </a:gridCol>
              </a:tblGrid>
              <a:tr h="45261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lang="en-GB" sz="12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156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152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711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124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123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6829">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can forget about everything else</a:t>
                      </a:r>
                      <a:r>
                        <a:rPr lang="en-GB" sz="1200" kern="1200" baseline="0" dirty="0">
                          <a:solidFill>
                            <a:schemeClr val="tx1">
                              <a:lumMod val="75000"/>
                              <a:lumOff val="25000"/>
                            </a:schemeClr>
                          </a:solidFill>
                          <a:latin typeface="+mn-lt"/>
                          <a:ea typeface="+mn-ea"/>
                          <a:cs typeface="+mn-cs"/>
                        </a:rPr>
                        <a:t> when I’m playing</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6829">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74868690"/>
                  </a:ext>
                </a:extLst>
              </a:tr>
              <a:tr h="137160">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find it hard to stop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137160">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08281975"/>
                  </a:ext>
                </a:extLst>
              </a:tr>
              <a:tr h="228600">
                <a:tc row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I always try to win all my money back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In the past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28600">
                <a:tc vMerge="1">
                  <a:txBody>
                    <a:bodyPr/>
                    <a:lstStyle/>
                    <a:p>
                      <a:endParaRPr lang="en-GB"/>
                    </a:p>
                  </a:txBody>
                  <a:tcPr/>
                </a:tc>
                <a:tc>
                  <a:txBody>
                    <a:bodyPr/>
                    <a:lstStyle/>
                    <a:p>
                      <a:pPr algn="ctr"/>
                      <a:r>
                        <a:rPr lang="en-GB" sz="1000" dirty="0">
                          <a:solidFill>
                            <a:schemeClr val="tx1">
                              <a:lumMod val="75000"/>
                              <a:lumOff val="25000"/>
                            </a:schemeClr>
                          </a:solidFill>
                        </a:rPr>
                        <a:t>Sometimes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22026826"/>
                  </a:ext>
                </a:extLst>
              </a:tr>
              <a:tr h="0">
                <a:tc>
                  <a:txBody>
                    <a:bodyPr/>
                    <a:lstStyle/>
                    <a:p>
                      <a:pPr marL="0" algn="l"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marL="0" algn="ctr" defTabSz="914400" rtl="0" eaLnBrk="1" latinLnBrk="0" hangingPunct="1"/>
                      <a:endParaRPr lang="en-GB" sz="1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extLst>
                  <a:ext uri="{0D108BD9-81ED-4DB2-BD59-A6C34878D82A}">
                    <a16:rowId xmlns:a16="http://schemas.microsoft.com/office/drawing/2014/main" val="10005"/>
                  </a:ext>
                </a:extLst>
              </a:tr>
              <a:tr h="452613">
                <a:tc gridSpan="2">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None of those statements apply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hMerge="1">
                  <a:txBody>
                    <a:bodyPr/>
                    <a:lstStyle/>
                    <a:p>
                      <a:pPr algn="ct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2000662639"/>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642037" cy="900000"/>
          </a:xfrm>
        </p:spPr>
        <p:txBody>
          <a:bodyPr vert="horz" lIns="91440" tIns="45720" rIns="91440" bIns="45720" rtlCol="0" anchor="t" anchorCtr="0">
            <a:normAutofit/>
          </a:bodyPr>
          <a:lstStyle/>
          <a:p>
            <a:r>
              <a:rPr lang="en-GB" sz="1600" dirty="0"/>
              <a:t>49% of pupils say they would know where to go if they or someone they know might have a gambling problem. Boys are more likely to know where to get help than girls (51% and 47% respectively). Pupils with English as a 2</a:t>
            </a:r>
            <a:r>
              <a:rPr lang="en-GB" sz="1600" baseline="30000" dirty="0"/>
              <a:t>nd</a:t>
            </a:r>
            <a:r>
              <a:rPr lang="en-GB" sz="1600" dirty="0"/>
              <a:t> language are the least likely to know where to get help.</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8"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think you, or someone you know might have a gambling problem would you know how to get help? </a:t>
            </a:r>
          </a:p>
          <a:p>
            <a:r>
              <a:rPr lang="en-GB" sz="1000" i="1" dirty="0">
                <a:solidFill>
                  <a:srgbClr val="002060"/>
                </a:solidFill>
                <a:latin typeface="Calibri" panose="020F0502020204030204" pitchFamily="34" charset="0"/>
              </a:rPr>
              <a:t>Base: All valid respondents, 2021 n=429, 2022 n=834, 2023 n=1,057</a:t>
            </a:r>
          </a:p>
        </p:txBody>
      </p:sp>
      <p:sp>
        <p:nvSpPr>
          <p:cNvPr id="8" name="Rectangle 7"/>
          <p:cNvSpPr/>
          <p:nvPr/>
        </p:nvSpPr>
        <p:spPr>
          <a:xfrm>
            <a:off x="9946640" y="6368627"/>
            <a:ext cx="1686560" cy="492926"/>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Staying safe</a:t>
            </a:r>
            <a:endParaRPr lang="en-GB" sz="1000" b="1" dirty="0"/>
          </a:p>
        </p:txBody>
      </p:sp>
      <p:graphicFrame>
        <p:nvGraphicFramePr>
          <p:cNvPr id="12" name="Table 11"/>
          <p:cNvGraphicFramePr>
            <a:graphicFrameLocks noGrp="1"/>
          </p:cNvGraphicFramePr>
          <p:nvPr>
            <p:extLst>
              <p:ext uri="{D42A27DB-BD31-4B8C-83A1-F6EECF244321}">
                <p14:modId xmlns:p14="http://schemas.microsoft.com/office/powerpoint/2010/main" val="1736492272"/>
              </p:ext>
            </p:extLst>
          </p:nvPr>
        </p:nvGraphicFramePr>
        <p:xfrm>
          <a:off x="4180114" y="1254941"/>
          <a:ext cx="7787474" cy="1579528"/>
        </p:xfrm>
        <a:graphic>
          <a:graphicData uri="http://schemas.openxmlformats.org/drawingml/2006/table">
            <a:tbl>
              <a:tblPr firstRow="1" bandRow="1">
                <a:tableStyleId>{5940675A-B579-460E-94D1-54222C63F5DA}</a:tableStyleId>
              </a:tblPr>
              <a:tblGrid>
                <a:gridCol w="1191986">
                  <a:extLst>
                    <a:ext uri="{9D8B030D-6E8A-4147-A177-3AD203B41FA5}">
                      <a16:colId xmlns:a16="http://schemas.microsoft.com/office/drawing/2014/main" val="20000"/>
                    </a:ext>
                  </a:extLst>
                </a:gridCol>
                <a:gridCol w="1099248">
                  <a:extLst>
                    <a:ext uri="{9D8B030D-6E8A-4147-A177-3AD203B41FA5}">
                      <a16:colId xmlns:a16="http://schemas.microsoft.com/office/drawing/2014/main" val="20001"/>
                    </a:ext>
                  </a:extLst>
                </a:gridCol>
                <a:gridCol w="1099248">
                  <a:extLst>
                    <a:ext uri="{9D8B030D-6E8A-4147-A177-3AD203B41FA5}">
                      <a16:colId xmlns:a16="http://schemas.microsoft.com/office/drawing/2014/main" val="20002"/>
                    </a:ext>
                  </a:extLst>
                </a:gridCol>
                <a:gridCol w="1099248">
                  <a:extLst>
                    <a:ext uri="{9D8B030D-6E8A-4147-A177-3AD203B41FA5}">
                      <a16:colId xmlns:a16="http://schemas.microsoft.com/office/drawing/2014/main" val="20003"/>
                    </a:ext>
                  </a:extLst>
                </a:gridCol>
                <a:gridCol w="1099248">
                  <a:extLst>
                    <a:ext uri="{9D8B030D-6E8A-4147-A177-3AD203B41FA5}">
                      <a16:colId xmlns:a16="http://schemas.microsoft.com/office/drawing/2014/main" val="20004"/>
                    </a:ext>
                  </a:extLst>
                </a:gridCol>
                <a:gridCol w="1099248">
                  <a:extLst>
                    <a:ext uri="{9D8B030D-6E8A-4147-A177-3AD203B41FA5}">
                      <a16:colId xmlns:a16="http://schemas.microsoft.com/office/drawing/2014/main" val="20005"/>
                    </a:ext>
                  </a:extLst>
                </a:gridCol>
                <a:gridCol w="1099248">
                  <a:extLst>
                    <a:ext uri="{9D8B030D-6E8A-4147-A177-3AD203B41FA5}">
                      <a16:colId xmlns:a16="http://schemas.microsoft.com/office/drawing/2014/main" val="20006"/>
                    </a:ext>
                  </a:extLst>
                </a:gridCol>
              </a:tblGrid>
              <a:tr h="28518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i="1"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1425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2959">
                <a:tc>
                  <a:txBody>
                    <a:bodyPr/>
                    <a:lstStyle/>
                    <a:p>
                      <a:r>
                        <a:rPr lang="en-GB" sz="1200" dirty="0">
                          <a:solidFill>
                            <a:schemeClr val="tx1">
                              <a:lumMod val="75000"/>
                              <a:lumOff val="25000"/>
                            </a:schemeClr>
                          </a:solidFill>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2959">
                <a:tc>
                  <a:txBody>
                    <a:bodyPr/>
                    <a:lstStyle/>
                    <a:p>
                      <a:r>
                        <a:rPr lang="en-GB" sz="1200" dirty="0">
                          <a:solidFill>
                            <a:schemeClr val="tx1">
                              <a:lumMod val="75000"/>
                              <a:lumOff val="25000"/>
                            </a:schemeClr>
                          </a:solidFill>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Table 8">
            <a:extLst>
              <a:ext uri="{FF2B5EF4-FFF2-40B4-BE49-F238E27FC236}">
                <a16:creationId xmlns:a16="http://schemas.microsoft.com/office/drawing/2014/main" id="{06F37E6E-C0D1-44D1-B718-8F990B187ED1}"/>
              </a:ext>
            </a:extLst>
          </p:cNvPr>
          <p:cNvGraphicFramePr>
            <a:graphicFrameLocks noGrp="1"/>
          </p:cNvGraphicFramePr>
          <p:nvPr>
            <p:extLst>
              <p:ext uri="{D42A27DB-BD31-4B8C-83A1-F6EECF244321}">
                <p14:modId xmlns:p14="http://schemas.microsoft.com/office/powerpoint/2010/main" val="2938811851"/>
              </p:ext>
            </p:extLst>
          </p:nvPr>
        </p:nvGraphicFramePr>
        <p:xfrm>
          <a:off x="4180115" y="3199109"/>
          <a:ext cx="7787475" cy="1502099"/>
        </p:xfrm>
        <a:graphic>
          <a:graphicData uri="http://schemas.openxmlformats.org/drawingml/2006/table">
            <a:tbl>
              <a:tblPr firstRow="1" bandRow="1">
                <a:tableStyleId>{5940675A-B579-460E-94D1-54222C63F5DA}</a:tableStyleId>
              </a:tblPr>
              <a:tblGrid>
                <a:gridCol w="1182460">
                  <a:extLst>
                    <a:ext uri="{9D8B030D-6E8A-4147-A177-3AD203B41FA5}">
                      <a16:colId xmlns:a16="http://schemas.microsoft.com/office/drawing/2014/main" val="20000"/>
                    </a:ext>
                  </a:extLst>
                </a:gridCol>
                <a:gridCol w="957000">
                  <a:extLst>
                    <a:ext uri="{9D8B030D-6E8A-4147-A177-3AD203B41FA5}">
                      <a16:colId xmlns:a16="http://schemas.microsoft.com/office/drawing/2014/main" val="20001"/>
                    </a:ext>
                  </a:extLst>
                </a:gridCol>
                <a:gridCol w="972801">
                  <a:extLst>
                    <a:ext uri="{9D8B030D-6E8A-4147-A177-3AD203B41FA5}">
                      <a16:colId xmlns:a16="http://schemas.microsoft.com/office/drawing/2014/main" val="20002"/>
                    </a:ext>
                  </a:extLst>
                </a:gridCol>
                <a:gridCol w="885551">
                  <a:extLst>
                    <a:ext uri="{9D8B030D-6E8A-4147-A177-3AD203B41FA5}">
                      <a16:colId xmlns:a16="http://schemas.microsoft.com/office/drawing/2014/main" val="20003"/>
                    </a:ext>
                  </a:extLst>
                </a:gridCol>
                <a:gridCol w="1020699">
                  <a:extLst>
                    <a:ext uri="{9D8B030D-6E8A-4147-A177-3AD203B41FA5}">
                      <a16:colId xmlns:a16="http://schemas.microsoft.com/office/drawing/2014/main" val="20004"/>
                    </a:ext>
                  </a:extLst>
                </a:gridCol>
                <a:gridCol w="999716">
                  <a:extLst>
                    <a:ext uri="{9D8B030D-6E8A-4147-A177-3AD203B41FA5}">
                      <a16:colId xmlns:a16="http://schemas.microsoft.com/office/drawing/2014/main" val="20005"/>
                    </a:ext>
                  </a:extLst>
                </a:gridCol>
                <a:gridCol w="884624">
                  <a:extLst>
                    <a:ext uri="{9D8B030D-6E8A-4147-A177-3AD203B41FA5}">
                      <a16:colId xmlns:a16="http://schemas.microsoft.com/office/drawing/2014/main" val="20006"/>
                    </a:ext>
                  </a:extLst>
                </a:gridCol>
                <a:gridCol w="884624">
                  <a:extLst>
                    <a:ext uri="{9D8B030D-6E8A-4147-A177-3AD203B41FA5}">
                      <a16:colId xmlns:a16="http://schemas.microsoft.com/office/drawing/2014/main" val="3549515780"/>
                    </a:ext>
                  </a:extLst>
                </a:gridCol>
              </a:tblGrid>
              <a:tr h="40486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1645">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5187">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5187">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339A21C9-9F14-414C-BACE-2AF766473801}"/>
              </a:ext>
            </a:extLst>
          </p:cNvPr>
          <p:cNvGraphicFramePr/>
          <p:nvPr>
            <p:extLst>
              <p:ext uri="{D42A27DB-BD31-4B8C-83A1-F6EECF244321}">
                <p14:modId xmlns:p14="http://schemas.microsoft.com/office/powerpoint/2010/main" val="1697590713"/>
              </p:ext>
            </p:extLst>
          </p:nvPr>
        </p:nvGraphicFramePr>
        <p:xfrm>
          <a:off x="75448" y="1345416"/>
          <a:ext cx="3980550" cy="3908509"/>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446126942"/>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mn-lt"/>
              </a:rPr>
              <a:t>Your community and activities:</a:t>
            </a:r>
          </a:p>
          <a:p>
            <a:r>
              <a:rPr lang="en-GB" dirty="0">
                <a:latin typeface="+mn-lt"/>
                <a:cs typeface="DINPro" panose="020B0504020101020102" pitchFamily="34" charset="0"/>
              </a:rPr>
              <a:t>Ambitions, aspirations and environment</a:t>
            </a:r>
          </a:p>
          <a:p>
            <a:endParaRPr lang="en-GB" dirty="0">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rgbClr val="F2851F"/>
              </a:solidFill>
            </a:endParaRPr>
          </a:p>
        </p:txBody>
      </p:sp>
    </p:spTree>
    <p:extLst>
      <p:ext uri="{BB962C8B-B14F-4D97-AF65-F5344CB8AC3E}">
        <p14:creationId xmlns:p14="http://schemas.microsoft.com/office/powerpoint/2010/main" val="4095071028"/>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The majority of pupils are able to undertake activities that are important to them and having the space to do so at home is possible for nearly all pupils. However, getting involved in the local community is something ‘only’ 38% feel they can do with 41% who think they are able to share their ideas for making things better for people at school. </a:t>
            </a:r>
          </a:p>
        </p:txBody>
      </p:sp>
      <p:sp>
        <p:nvSpPr>
          <p:cNvPr id="6" name="TextBox 5"/>
          <p:cNvSpPr txBox="1"/>
          <p:nvPr/>
        </p:nvSpPr>
        <p:spPr>
          <a:xfrm>
            <a:off x="180000" y="5931449"/>
            <a:ext cx="10227733"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home, do you have space to relax and do the activities you want? </a:t>
            </a:r>
          </a:p>
          <a:p>
            <a:r>
              <a:rPr lang="en-GB" sz="1000" dirty="0">
                <a:solidFill>
                  <a:srgbClr val="002060"/>
                </a:solidFill>
                <a:latin typeface="Calibri" panose="020F0502020204030204" pitchFamily="34" charset="0"/>
              </a:rPr>
              <a:t>Q: Do you feel able to take part in activities that are important to you? </a:t>
            </a:r>
          </a:p>
          <a:p>
            <a:r>
              <a:rPr lang="en-GB" sz="1000" dirty="0">
                <a:solidFill>
                  <a:srgbClr val="002060"/>
                </a:solidFill>
                <a:latin typeface="Calibri" panose="020F0502020204030204" pitchFamily="34" charset="0"/>
              </a:rPr>
              <a:t>Q: Do you feel able to get involved in your community (outside of school)?</a:t>
            </a:r>
          </a:p>
          <a:p>
            <a:r>
              <a:rPr lang="en-GB" sz="1000" dirty="0">
                <a:solidFill>
                  <a:srgbClr val="002060"/>
                </a:solidFill>
                <a:latin typeface="Calibri" panose="020F0502020204030204" pitchFamily="34" charset="0"/>
              </a:rPr>
              <a:t>Q: Do you feel able to share your ideas about how to make things better for people at school?  </a:t>
            </a:r>
          </a:p>
          <a:p>
            <a:r>
              <a:rPr lang="en-GB" sz="1000" i="1" dirty="0">
                <a:solidFill>
                  <a:srgbClr val="002060"/>
                </a:solidFill>
                <a:latin typeface="Calibri" panose="020F0502020204030204" pitchFamily="34" charset="0"/>
              </a:rPr>
              <a:t>Base: All valid respondents, n=1,057</a:t>
            </a:r>
          </a:p>
        </p:txBody>
      </p:sp>
      <p:sp>
        <p:nvSpPr>
          <p:cNvPr id="10" name="Rectangle 9"/>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12" name="Content Placeholder 6"/>
          <p:cNvGraphicFramePr>
            <a:graphicFrameLocks noGrp="1"/>
          </p:cNvGraphicFramePr>
          <p:nvPr>
            <p:ph idx="1"/>
            <p:extLst>
              <p:ext uri="{D42A27DB-BD31-4B8C-83A1-F6EECF244321}">
                <p14:modId xmlns:p14="http://schemas.microsoft.com/office/powerpoint/2010/main" val="3508883250"/>
              </p:ext>
            </p:extLst>
          </p:nvPr>
        </p:nvGraphicFramePr>
        <p:xfrm>
          <a:off x="183598" y="1195200"/>
          <a:ext cx="10386245" cy="39478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06293729"/>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Pupils opinions about having space to relax and do activities, share ideas to make things better at school and getting involved in the community outside of school have remained similar to previous years. </a:t>
            </a:r>
          </a:p>
        </p:txBody>
      </p:sp>
      <p:sp>
        <p:nvSpPr>
          <p:cNvPr id="6" name="TextBox 5"/>
          <p:cNvSpPr txBox="1"/>
          <p:nvPr/>
        </p:nvSpPr>
        <p:spPr>
          <a:xfrm>
            <a:off x="180000" y="5931449"/>
            <a:ext cx="10227733"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home, do you have space to relax and do the activities you want? </a:t>
            </a:r>
          </a:p>
          <a:p>
            <a:r>
              <a:rPr lang="en-GB" sz="1000" dirty="0">
                <a:solidFill>
                  <a:srgbClr val="002060"/>
                </a:solidFill>
                <a:latin typeface="Calibri" panose="020F0502020204030204" pitchFamily="34" charset="0"/>
              </a:rPr>
              <a:t>Q: Do you feel able to take part in activities that are important to you? </a:t>
            </a:r>
          </a:p>
          <a:p>
            <a:r>
              <a:rPr lang="en-GB" sz="1000" dirty="0">
                <a:solidFill>
                  <a:srgbClr val="002060"/>
                </a:solidFill>
                <a:latin typeface="Calibri" panose="020F0502020204030204" pitchFamily="34" charset="0"/>
              </a:rPr>
              <a:t>Q: Do you feel able to get involved in your community (outside of school)?</a:t>
            </a:r>
          </a:p>
          <a:p>
            <a:r>
              <a:rPr lang="en-GB" sz="1000" dirty="0">
                <a:solidFill>
                  <a:srgbClr val="002060"/>
                </a:solidFill>
                <a:latin typeface="Calibri" panose="020F0502020204030204" pitchFamily="34" charset="0"/>
              </a:rPr>
              <a:t>Q: Do you feel able to share your ideas about how to make things better for people at school?  </a:t>
            </a:r>
          </a:p>
          <a:p>
            <a:r>
              <a:rPr lang="en-GB" sz="1000" i="1" dirty="0">
                <a:solidFill>
                  <a:srgbClr val="002060"/>
                </a:solidFill>
                <a:latin typeface="Calibri" panose="020F0502020204030204" pitchFamily="34" charset="0"/>
              </a:rPr>
              <a:t>Base: All valid respondents, 2021 n=429, 2022 n=834, 2023 n=1,057</a:t>
            </a:r>
          </a:p>
        </p:txBody>
      </p:sp>
      <p:sp>
        <p:nvSpPr>
          <p:cNvPr id="10" name="Rectangle 9"/>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12" name="Content Placeholder 6"/>
          <p:cNvGraphicFramePr>
            <a:graphicFrameLocks noGrp="1"/>
          </p:cNvGraphicFramePr>
          <p:nvPr>
            <p:ph idx="1"/>
            <p:extLst>
              <p:ext uri="{D42A27DB-BD31-4B8C-83A1-F6EECF244321}">
                <p14:modId xmlns:p14="http://schemas.microsoft.com/office/powerpoint/2010/main" val="1581046630"/>
              </p:ext>
            </p:extLst>
          </p:nvPr>
        </p:nvGraphicFramePr>
        <p:xfrm>
          <a:off x="183600" y="1195200"/>
          <a:ext cx="9921296" cy="44461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552963069"/>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59680"/>
            <a:ext cx="11721936" cy="900000"/>
          </a:xfrm>
        </p:spPr>
        <p:txBody>
          <a:bodyPr vert="horz" lIns="91440" tIns="45720" rIns="91440" bIns="45720" rtlCol="0" anchor="t" anchorCtr="0">
            <a:normAutofit/>
          </a:bodyPr>
          <a:lstStyle/>
          <a:p>
            <a:r>
              <a:rPr lang="en-GB" sz="1600" dirty="0"/>
              <a:t>Compared to girls, boys feel more able to get involved in the community, and share ideas about school. Those with a disability, LGBTQ pupils and girls feel the least able to share ideas about making things better at school than average. LGBTQ pupils and young carers are the least likely to get involved in their local community.</a:t>
            </a:r>
          </a:p>
        </p:txBody>
      </p:sp>
      <p:graphicFrame>
        <p:nvGraphicFramePr>
          <p:cNvPr id="7" name="Table 6"/>
          <p:cNvGraphicFramePr>
            <a:graphicFrameLocks noGrp="1"/>
          </p:cNvGraphicFramePr>
          <p:nvPr>
            <p:extLst>
              <p:ext uri="{D42A27DB-BD31-4B8C-83A1-F6EECF244321}">
                <p14:modId xmlns:p14="http://schemas.microsoft.com/office/powerpoint/2010/main" val="1846160710"/>
              </p:ext>
            </p:extLst>
          </p:nvPr>
        </p:nvGraphicFramePr>
        <p:xfrm>
          <a:off x="360000" y="961200"/>
          <a:ext cx="11446000" cy="2050614"/>
        </p:xfrm>
        <a:graphic>
          <a:graphicData uri="http://schemas.openxmlformats.org/drawingml/2006/table">
            <a:tbl>
              <a:tblPr firstRow="1" bandRow="1">
                <a:tableStyleId>{5940675A-B579-460E-94D1-54222C63F5DA}</a:tableStyleId>
              </a:tblPr>
              <a:tblGrid>
                <a:gridCol w="3548876">
                  <a:extLst>
                    <a:ext uri="{9D8B030D-6E8A-4147-A177-3AD203B41FA5}">
                      <a16:colId xmlns:a16="http://schemas.microsoft.com/office/drawing/2014/main" val="20000"/>
                    </a:ext>
                  </a:extLst>
                </a:gridCol>
                <a:gridCol w="1418578">
                  <a:extLst>
                    <a:ext uri="{9D8B030D-6E8A-4147-A177-3AD203B41FA5}">
                      <a16:colId xmlns:a16="http://schemas.microsoft.com/office/drawing/2014/main" val="20001"/>
                    </a:ext>
                  </a:extLst>
                </a:gridCol>
                <a:gridCol w="1213794">
                  <a:extLst>
                    <a:ext uri="{9D8B030D-6E8A-4147-A177-3AD203B41FA5}">
                      <a16:colId xmlns:a16="http://schemas.microsoft.com/office/drawing/2014/main" val="20002"/>
                    </a:ext>
                  </a:extLst>
                </a:gridCol>
                <a:gridCol w="1316188">
                  <a:extLst>
                    <a:ext uri="{9D8B030D-6E8A-4147-A177-3AD203B41FA5}">
                      <a16:colId xmlns:a16="http://schemas.microsoft.com/office/drawing/2014/main" val="20003"/>
                    </a:ext>
                  </a:extLst>
                </a:gridCol>
                <a:gridCol w="1316188">
                  <a:extLst>
                    <a:ext uri="{9D8B030D-6E8A-4147-A177-3AD203B41FA5}">
                      <a16:colId xmlns:a16="http://schemas.microsoft.com/office/drawing/2014/main" val="20004"/>
                    </a:ext>
                  </a:extLst>
                </a:gridCol>
                <a:gridCol w="1316188">
                  <a:extLst>
                    <a:ext uri="{9D8B030D-6E8A-4147-A177-3AD203B41FA5}">
                      <a16:colId xmlns:a16="http://schemas.microsoft.com/office/drawing/2014/main" val="20005"/>
                    </a:ext>
                  </a:extLst>
                </a:gridCol>
                <a:gridCol w="1316188">
                  <a:extLst>
                    <a:ext uri="{9D8B030D-6E8A-4147-A177-3AD203B41FA5}">
                      <a16:colId xmlns:a16="http://schemas.microsoft.com/office/drawing/2014/main" val="979124120"/>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r>
                        <a:rPr lang="en-GB" sz="1200" dirty="0">
                          <a:solidFill>
                            <a:schemeClr val="tx1">
                              <a:lumMod val="75000"/>
                              <a:lumOff val="25000"/>
                            </a:schemeClr>
                          </a:solidFill>
                        </a:rPr>
                        <a:t>Have space at home to relax</a:t>
                      </a:r>
                      <a:r>
                        <a:rPr lang="en-GB" sz="1200" baseline="0" dirty="0">
                          <a:solidFill>
                            <a:schemeClr val="tx1">
                              <a:lumMod val="75000"/>
                              <a:lumOff val="25000"/>
                            </a:schemeClr>
                          </a:solidFill>
                        </a:rPr>
                        <a:t> and do activities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r>
                        <a:rPr lang="en-GB" sz="1200" dirty="0">
                          <a:solidFill>
                            <a:schemeClr val="tx1">
                              <a:lumMod val="75000"/>
                              <a:lumOff val="25000"/>
                            </a:schemeClr>
                          </a:solidFill>
                        </a:rPr>
                        <a:t>Able to take part in activities important</a:t>
                      </a:r>
                      <a:r>
                        <a:rPr lang="en-GB" sz="1200" baseline="0" dirty="0">
                          <a:solidFill>
                            <a:schemeClr val="tx1">
                              <a:lumMod val="75000"/>
                              <a:lumOff val="25000"/>
                            </a:schemeClr>
                          </a:solidFill>
                        </a:rPr>
                        <a:t> to you</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r>
                        <a:rPr lang="en-GB" sz="1200" dirty="0">
                          <a:solidFill>
                            <a:schemeClr val="tx1">
                              <a:lumMod val="75000"/>
                              <a:lumOff val="25000"/>
                            </a:schemeClr>
                          </a:solidFill>
                        </a:rPr>
                        <a:t>Able to get involved in local</a:t>
                      </a:r>
                      <a:r>
                        <a:rPr lang="en-GB" sz="1200" baseline="0" dirty="0">
                          <a:solidFill>
                            <a:schemeClr val="tx1">
                              <a:lumMod val="75000"/>
                              <a:lumOff val="25000"/>
                            </a:schemeClr>
                          </a:solidFill>
                        </a:rPr>
                        <a:t> community (outside school)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r>
                        <a:rPr lang="en-GB" sz="1200" dirty="0">
                          <a:solidFill>
                            <a:schemeClr val="tx1">
                              <a:lumMod val="75000"/>
                              <a:lumOff val="25000"/>
                            </a:schemeClr>
                          </a:solidFill>
                        </a:rPr>
                        <a:t>Able to share ideas for making things better for people at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8" name="TextBox 7"/>
          <p:cNvSpPr txBox="1"/>
          <p:nvPr/>
        </p:nvSpPr>
        <p:spPr>
          <a:xfrm>
            <a:off x="183019" y="6060624"/>
            <a:ext cx="1022773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home, do you have space to relax and do the activities you want? </a:t>
            </a:r>
          </a:p>
          <a:p>
            <a:r>
              <a:rPr lang="en-GB" sz="1000" dirty="0">
                <a:solidFill>
                  <a:srgbClr val="002060"/>
                </a:solidFill>
                <a:latin typeface="Calibri" panose="020F0502020204030204" pitchFamily="34" charset="0"/>
              </a:rPr>
              <a:t>Q: Do you feel able to take part in activities that are important to you? </a:t>
            </a:r>
          </a:p>
          <a:p>
            <a:r>
              <a:rPr lang="en-GB" sz="1000" dirty="0">
                <a:solidFill>
                  <a:srgbClr val="002060"/>
                </a:solidFill>
                <a:latin typeface="Calibri" panose="020F0502020204030204" pitchFamily="34" charset="0"/>
              </a:rPr>
              <a:t>Q: Do you feel able to get involved in your community (outside of school)?</a:t>
            </a:r>
          </a:p>
          <a:p>
            <a:r>
              <a:rPr lang="en-GB" sz="1000" dirty="0">
                <a:solidFill>
                  <a:srgbClr val="002060"/>
                </a:solidFill>
                <a:latin typeface="Calibri" panose="020F0502020204030204" pitchFamily="34" charset="0"/>
              </a:rPr>
              <a:t>Q: Do you feel able to share your ideas about how to make things better for people at school?</a:t>
            </a:r>
          </a:p>
        </p:txBody>
      </p:sp>
      <p:sp>
        <p:nvSpPr>
          <p:cNvPr id="9" name="TextBox 8">
            <a:extLst>
              <a:ext uri="{FF2B5EF4-FFF2-40B4-BE49-F238E27FC236}">
                <a16:creationId xmlns:a16="http://schemas.microsoft.com/office/drawing/2014/main" id="{4CF3BE0A-3210-4AE7-B1A8-F79FF8F2DAAE}"/>
              </a:ext>
            </a:extLst>
          </p:cNvPr>
          <p:cNvSpPr txBox="1"/>
          <p:nvPr/>
        </p:nvSpPr>
        <p:spPr>
          <a:xfrm>
            <a:off x="347149" y="5641081"/>
            <a:ext cx="11449600"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saying ‘Yes’</a:t>
            </a:r>
          </a:p>
        </p:txBody>
      </p:sp>
      <p:sp>
        <p:nvSpPr>
          <p:cNvPr id="10" name="Rectangle 9">
            <a:extLst>
              <a:ext uri="{FF2B5EF4-FFF2-40B4-BE49-F238E27FC236}">
                <a16:creationId xmlns:a16="http://schemas.microsoft.com/office/drawing/2014/main" id="{8E19CD30-8F22-460C-9CBB-87AB564064CE}"/>
              </a:ext>
            </a:extLst>
          </p:cNvPr>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11" name="Table 10">
            <a:extLst>
              <a:ext uri="{FF2B5EF4-FFF2-40B4-BE49-F238E27FC236}">
                <a16:creationId xmlns:a16="http://schemas.microsoft.com/office/drawing/2014/main" id="{1BAA454B-D3EC-44A9-9110-8B60C4C12ECF}"/>
              </a:ext>
            </a:extLst>
          </p:cNvPr>
          <p:cNvGraphicFramePr>
            <a:graphicFrameLocks noGrp="1"/>
          </p:cNvGraphicFramePr>
          <p:nvPr>
            <p:extLst>
              <p:ext uri="{D42A27DB-BD31-4B8C-83A1-F6EECF244321}">
                <p14:modId xmlns:p14="http://schemas.microsoft.com/office/powerpoint/2010/main" val="2078449528"/>
              </p:ext>
            </p:extLst>
          </p:nvPr>
        </p:nvGraphicFramePr>
        <p:xfrm>
          <a:off x="360000" y="3210780"/>
          <a:ext cx="11453202" cy="2231334"/>
        </p:xfrm>
        <a:graphic>
          <a:graphicData uri="http://schemas.openxmlformats.org/drawingml/2006/table">
            <a:tbl>
              <a:tblPr firstRow="1" bandRow="1">
                <a:tableStyleId>{5940675A-B579-460E-94D1-54222C63F5DA}</a:tableStyleId>
              </a:tblPr>
              <a:tblGrid>
                <a:gridCol w="3544275">
                  <a:extLst>
                    <a:ext uri="{9D8B030D-6E8A-4147-A177-3AD203B41FA5}">
                      <a16:colId xmlns:a16="http://schemas.microsoft.com/office/drawing/2014/main" val="20000"/>
                    </a:ext>
                  </a:extLst>
                </a:gridCol>
                <a:gridCol w="962025">
                  <a:extLst>
                    <a:ext uri="{9D8B030D-6E8A-4147-A177-3AD203B41FA5}">
                      <a16:colId xmlns:a16="http://schemas.microsoft.com/office/drawing/2014/main" val="20006"/>
                    </a:ext>
                  </a:extLst>
                </a:gridCol>
                <a:gridCol w="1040957">
                  <a:extLst>
                    <a:ext uri="{9D8B030D-6E8A-4147-A177-3AD203B41FA5}">
                      <a16:colId xmlns:a16="http://schemas.microsoft.com/office/drawing/2014/main" val="3079945066"/>
                    </a:ext>
                  </a:extLst>
                </a:gridCol>
                <a:gridCol w="1181189">
                  <a:extLst>
                    <a:ext uri="{9D8B030D-6E8A-4147-A177-3AD203B41FA5}">
                      <a16:colId xmlns:a16="http://schemas.microsoft.com/office/drawing/2014/main" val="2659430059"/>
                    </a:ext>
                  </a:extLst>
                </a:gridCol>
                <a:gridCol w="1181189">
                  <a:extLst>
                    <a:ext uri="{9D8B030D-6E8A-4147-A177-3AD203B41FA5}">
                      <a16:colId xmlns:a16="http://schemas.microsoft.com/office/drawing/2014/main" val="3033816928"/>
                    </a:ext>
                  </a:extLst>
                </a:gridCol>
                <a:gridCol w="1181189">
                  <a:extLst>
                    <a:ext uri="{9D8B030D-6E8A-4147-A177-3AD203B41FA5}">
                      <a16:colId xmlns:a16="http://schemas.microsoft.com/office/drawing/2014/main" val="1704366203"/>
                    </a:ext>
                  </a:extLst>
                </a:gridCol>
                <a:gridCol w="1181189">
                  <a:extLst>
                    <a:ext uri="{9D8B030D-6E8A-4147-A177-3AD203B41FA5}">
                      <a16:colId xmlns:a16="http://schemas.microsoft.com/office/drawing/2014/main" val="2254365584"/>
                    </a:ext>
                  </a:extLst>
                </a:gridCol>
                <a:gridCol w="1181189">
                  <a:extLst>
                    <a:ext uri="{9D8B030D-6E8A-4147-A177-3AD203B41FA5}">
                      <a16:colId xmlns:a16="http://schemas.microsoft.com/office/drawing/2014/main" val="3496905449"/>
                    </a:ext>
                  </a:extLst>
                </a:gridCol>
              </a:tblGrid>
              <a:tr h="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0">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0">
                <a:tc>
                  <a:txBody>
                    <a:bodyPr/>
                    <a:lstStyle/>
                    <a:p>
                      <a:r>
                        <a:rPr lang="en-GB" sz="1200" dirty="0">
                          <a:solidFill>
                            <a:schemeClr val="tx1">
                              <a:lumMod val="75000"/>
                              <a:lumOff val="25000"/>
                            </a:schemeClr>
                          </a:solidFill>
                        </a:rPr>
                        <a:t>Have space at home to relax</a:t>
                      </a:r>
                      <a:r>
                        <a:rPr lang="en-GB" sz="1200" baseline="0" dirty="0">
                          <a:solidFill>
                            <a:schemeClr val="tx1">
                              <a:lumMod val="75000"/>
                              <a:lumOff val="25000"/>
                            </a:schemeClr>
                          </a:solidFill>
                        </a:rPr>
                        <a:t> and do activities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90%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8934">
                <a:tc>
                  <a:txBody>
                    <a:bodyPr/>
                    <a:lstStyle/>
                    <a:p>
                      <a:r>
                        <a:rPr lang="en-GB" sz="1200" dirty="0">
                          <a:solidFill>
                            <a:schemeClr val="tx1">
                              <a:lumMod val="75000"/>
                              <a:lumOff val="25000"/>
                            </a:schemeClr>
                          </a:solidFill>
                        </a:rPr>
                        <a:t>Able to take part in activities important</a:t>
                      </a:r>
                      <a:r>
                        <a:rPr lang="en-GB" sz="1200" baseline="0" dirty="0">
                          <a:solidFill>
                            <a:schemeClr val="tx1">
                              <a:lumMod val="75000"/>
                              <a:lumOff val="25000"/>
                            </a:schemeClr>
                          </a:solidFill>
                        </a:rPr>
                        <a:t> to you</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r>
                        <a:rPr lang="en-GB" sz="1200" dirty="0">
                          <a:solidFill>
                            <a:schemeClr val="tx1">
                              <a:lumMod val="75000"/>
                              <a:lumOff val="25000"/>
                            </a:schemeClr>
                          </a:solidFill>
                        </a:rPr>
                        <a:t>Able to get involved in local</a:t>
                      </a:r>
                      <a:r>
                        <a:rPr lang="en-GB" sz="1200" baseline="0" dirty="0">
                          <a:solidFill>
                            <a:schemeClr val="tx1">
                              <a:lumMod val="75000"/>
                              <a:lumOff val="25000"/>
                            </a:schemeClr>
                          </a:solidFill>
                        </a:rPr>
                        <a:t> community (outside school)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0">
                <a:tc>
                  <a:txBody>
                    <a:bodyPr/>
                    <a:lstStyle/>
                    <a:p>
                      <a:r>
                        <a:rPr lang="en-GB" sz="1200" dirty="0">
                          <a:solidFill>
                            <a:schemeClr val="tx1">
                              <a:lumMod val="75000"/>
                              <a:lumOff val="25000"/>
                            </a:schemeClr>
                          </a:solidFill>
                        </a:rPr>
                        <a:t>Able to share ideas for making things better for people at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78629209"/>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21936" cy="900000"/>
          </a:xfrm>
        </p:spPr>
        <p:txBody>
          <a:bodyPr vert="horz" lIns="91440" tIns="45720" rIns="91440" bIns="45720" rtlCol="0" anchor="t" anchorCtr="0">
            <a:normAutofit/>
          </a:bodyPr>
          <a:lstStyle/>
          <a:p>
            <a:r>
              <a:rPr lang="en-GB" sz="1600" dirty="0"/>
              <a:t>45% of all pupils would like to stay in full-time education at the end of year 11, a figure which has been dropping over the last few years as apprenticeships have increased, now at 17%. 17% of pupils feel unsure about what they will do, a figure that has also increased over the last few years.</a:t>
            </a:r>
          </a:p>
        </p:txBody>
      </p:sp>
      <p:sp>
        <p:nvSpPr>
          <p:cNvPr id="7" name="TextBox 6"/>
          <p:cNvSpPr txBox="1"/>
          <p:nvPr/>
        </p:nvSpPr>
        <p:spPr>
          <a:xfrm>
            <a:off x="9080787" y="1307752"/>
            <a:ext cx="2578388" cy="830997"/>
          </a:xfrm>
          <a:prstGeom prst="rect">
            <a:avLst/>
          </a:prstGeom>
          <a:noFill/>
        </p:spPr>
        <p:txBody>
          <a:bodyPr wrap="square" rtlCol="0">
            <a:spAutoFit/>
          </a:bodyPr>
          <a:lstStyle/>
          <a:p>
            <a:endParaRPr lang="en-GB" sz="1600" dirty="0">
              <a:solidFill>
                <a:schemeClr val="tx1">
                  <a:lumMod val="65000"/>
                  <a:lumOff val="35000"/>
                </a:schemeClr>
              </a:solidFill>
              <a:latin typeface="Calibri" panose="020F0502020204030204" pitchFamily="34" charset="0"/>
            </a:endParaRPr>
          </a:p>
          <a:p>
            <a:endParaRPr lang="en-GB" sz="1600" dirty="0">
              <a:solidFill>
                <a:schemeClr val="tx1">
                  <a:lumMod val="65000"/>
                  <a:lumOff val="35000"/>
                </a:schemeClr>
              </a:solidFill>
              <a:latin typeface="Calibri" panose="020F0502020204030204" pitchFamily="34" charset="0"/>
            </a:endParaRPr>
          </a:p>
          <a:p>
            <a:endParaRPr lang="en-GB" sz="1600" dirty="0">
              <a:solidFill>
                <a:schemeClr val="tx1">
                  <a:lumMod val="65000"/>
                  <a:lumOff val="35000"/>
                </a:schemeClr>
              </a:solidFill>
              <a:latin typeface="Calibri" panose="020F0502020204030204" pitchFamily="34" charset="0"/>
            </a:endParaRPr>
          </a:p>
        </p:txBody>
      </p:sp>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the end of Year 11, do you want to: </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9" name="Chart 8"/>
          <p:cNvGraphicFramePr/>
          <p:nvPr>
            <p:extLst>
              <p:ext uri="{D42A27DB-BD31-4B8C-83A1-F6EECF244321}">
                <p14:modId xmlns:p14="http://schemas.microsoft.com/office/powerpoint/2010/main" val="4116636091"/>
              </p:ext>
            </p:extLst>
          </p:nvPr>
        </p:nvGraphicFramePr>
        <p:xfrm>
          <a:off x="361193" y="792076"/>
          <a:ext cx="8899043" cy="4652707"/>
        </p:xfrm>
        <a:graphic>
          <a:graphicData uri="http://schemas.openxmlformats.org/drawingml/2006/chart">
            <c:chart xmlns:c="http://schemas.openxmlformats.org/drawingml/2006/chart" xmlns:r="http://schemas.openxmlformats.org/officeDocument/2006/relationships" r:id="rId2"/>
          </a:graphicData>
        </a:graphic>
      </p:graphicFrame>
      <p:sp>
        <p:nvSpPr>
          <p:cNvPr id="10" name="Rectangle 9"/>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spTree>
    <p:extLst>
      <p:ext uri="{BB962C8B-B14F-4D97-AF65-F5344CB8AC3E}">
        <p14:creationId xmlns:p14="http://schemas.microsoft.com/office/powerpoint/2010/main" val="2025237366"/>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15957"/>
            <a:ext cx="11721936" cy="900000"/>
          </a:xfrm>
        </p:spPr>
        <p:txBody>
          <a:bodyPr vert="horz" lIns="91440" tIns="45720" rIns="91440" bIns="45720" rtlCol="0" anchor="t" anchorCtr="0">
            <a:noAutofit/>
          </a:bodyPr>
          <a:lstStyle/>
          <a:p>
            <a:r>
              <a:rPr lang="en-GB" sz="1600" dirty="0"/>
              <a:t>Girls are more likely than boys to plan to continue in full time education after Year 11 (57% v. 35%) with boys more likely to consider all other options. 49% of LGBTQ and FSM pupils would like to stay in education. Boys are the group that would most like to get trained for a skilled job after school. SEN pupils are the group most likely to not know what they want to do.</a:t>
            </a:r>
          </a:p>
        </p:txBody>
      </p:sp>
      <p:graphicFrame>
        <p:nvGraphicFramePr>
          <p:cNvPr id="7" name="Table 6"/>
          <p:cNvGraphicFramePr>
            <a:graphicFrameLocks noGrp="1"/>
          </p:cNvGraphicFramePr>
          <p:nvPr>
            <p:extLst>
              <p:ext uri="{D42A27DB-BD31-4B8C-83A1-F6EECF244321}">
                <p14:modId xmlns:p14="http://schemas.microsoft.com/office/powerpoint/2010/main" val="3177964995"/>
              </p:ext>
            </p:extLst>
          </p:nvPr>
        </p:nvGraphicFramePr>
        <p:xfrm>
          <a:off x="360000" y="961200"/>
          <a:ext cx="11449600" cy="2201293"/>
        </p:xfrm>
        <a:graphic>
          <a:graphicData uri="http://schemas.openxmlformats.org/drawingml/2006/table">
            <a:tbl>
              <a:tblPr firstRow="1" bandRow="1">
                <a:tableStyleId>{5940675A-B579-460E-94D1-54222C63F5DA}</a:tableStyleId>
              </a:tblPr>
              <a:tblGrid>
                <a:gridCol w="3549992">
                  <a:extLst>
                    <a:ext uri="{9D8B030D-6E8A-4147-A177-3AD203B41FA5}">
                      <a16:colId xmlns:a16="http://schemas.microsoft.com/office/drawing/2014/main" val="20000"/>
                    </a:ext>
                  </a:extLst>
                </a:gridCol>
                <a:gridCol w="1419024">
                  <a:extLst>
                    <a:ext uri="{9D8B030D-6E8A-4147-A177-3AD203B41FA5}">
                      <a16:colId xmlns:a16="http://schemas.microsoft.com/office/drawing/2014/main" val="20001"/>
                    </a:ext>
                  </a:extLst>
                </a:gridCol>
                <a:gridCol w="1214176">
                  <a:extLst>
                    <a:ext uri="{9D8B030D-6E8A-4147-A177-3AD203B41FA5}">
                      <a16:colId xmlns:a16="http://schemas.microsoft.com/office/drawing/2014/main" val="20002"/>
                    </a:ext>
                  </a:extLst>
                </a:gridCol>
                <a:gridCol w="1316602">
                  <a:extLst>
                    <a:ext uri="{9D8B030D-6E8A-4147-A177-3AD203B41FA5}">
                      <a16:colId xmlns:a16="http://schemas.microsoft.com/office/drawing/2014/main" val="20003"/>
                    </a:ext>
                  </a:extLst>
                </a:gridCol>
                <a:gridCol w="1316602">
                  <a:extLst>
                    <a:ext uri="{9D8B030D-6E8A-4147-A177-3AD203B41FA5}">
                      <a16:colId xmlns:a16="http://schemas.microsoft.com/office/drawing/2014/main" val="20004"/>
                    </a:ext>
                  </a:extLst>
                </a:gridCol>
                <a:gridCol w="1316602">
                  <a:extLst>
                    <a:ext uri="{9D8B030D-6E8A-4147-A177-3AD203B41FA5}">
                      <a16:colId xmlns:a16="http://schemas.microsoft.com/office/drawing/2014/main" val="20005"/>
                    </a:ext>
                  </a:extLst>
                </a:gridCol>
                <a:gridCol w="1316602">
                  <a:extLst>
                    <a:ext uri="{9D8B030D-6E8A-4147-A177-3AD203B41FA5}">
                      <a16:colId xmlns:a16="http://schemas.microsoft.com/office/drawing/2014/main" val="979124120"/>
                    </a:ext>
                  </a:extLst>
                </a:gridCol>
              </a:tblGrid>
              <a:tr h="2476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7662">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5727">
                <a:tc>
                  <a:txBody>
                    <a:bodyPr/>
                    <a:lstStyle/>
                    <a:p>
                      <a:r>
                        <a:rPr lang="en-GB" sz="1200" dirty="0">
                          <a:solidFill>
                            <a:schemeClr val="tx1">
                              <a:lumMod val="75000"/>
                              <a:lumOff val="25000"/>
                            </a:schemeClr>
                          </a:solidFill>
                        </a:rPr>
                        <a:t>Continue in full-time education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6733">
                <a:tc>
                  <a:txBody>
                    <a:bodyPr/>
                    <a:lstStyle/>
                    <a:p>
                      <a:r>
                        <a:rPr lang="en-GB" sz="1200" dirty="0">
                          <a:solidFill>
                            <a:schemeClr val="tx1">
                              <a:lumMod val="75000"/>
                              <a:lumOff val="25000"/>
                            </a:schemeClr>
                          </a:solidFill>
                        </a:rPr>
                        <a:t>Find a job as soon as you can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572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Get trained</a:t>
                      </a:r>
                      <a:r>
                        <a:rPr lang="en-GB" sz="1200" baseline="0" dirty="0">
                          <a:solidFill>
                            <a:schemeClr val="tx1">
                              <a:lumMod val="75000"/>
                              <a:lumOff val="25000"/>
                            </a:schemeClr>
                          </a:solidFill>
                        </a:rPr>
                        <a:t> for a skilled job (e.g. apprenticeship)</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5727">
                <a:tc>
                  <a:txBody>
                    <a:bodyPr/>
                    <a:lstStyle/>
                    <a:p>
                      <a:r>
                        <a:rPr lang="en-GB" sz="1200" dirty="0">
                          <a:solidFill>
                            <a:schemeClr val="tx1">
                              <a:lumMod val="75000"/>
                              <a:lumOff val="25000"/>
                            </a:schemeClr>
                          </a:solidFill>
                        </a:rPr>
                        <a:t>Start a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5727">
                <a:tc>
                  <a:txBody>
                    <a:bodyPr/>
                    <a:lstStyle/>
                    <a:p>
                      <a:r>
                        <a:rPr lang="en-GB" sz="12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45727">
                <a:tc>
                  <a:txBody>
                    <a:bodyPr/>
                    <a:lstStyle/>
                    <a:p>
                      <a:r>
                        <a:rPr lang="en-GB" sz="1200" dirty="0">
                          <a:solidFill>
                            <a:schemeClr val="tx1">
                              <a:lumMod val="75000"/>
                              <a:lumOff val="25000"/>
                            </a:schemeClr>
                          </a:solidFill>
                        </a:rPr>
                        <a:t>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8" name="TextBox 7"/>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the end of Year 11 do you want to:</a:t>
            </a:r>
          </a:p>
        </p:txBody>
      </p:sp>
      <p:sp>
        <p:nvSpPr>
          <p:cNvPr id="6" name="Rectangle 5">
            <a:extLst>
              <a:ext uri="{FF2B5EF4-FFF2-40B4-BE49-F238E27FC236}">
                <a16:creationId xmlns:a16="http://schemas.microsoft.com/office/drawing/2014/main" id="{FEFDB341-153D-4193-AA9F-9A0F3BF9BD95}"/>
              </a:ext>
            </a:extLst>
          </p:cNvPr>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9" name="Table 8">
            <a:extLst>
              <a:ext uri="{FF2B5EF4-FFF2-40B4-BE49-F238E27FC236}">
                <a16:creationId xmlns:a16="http://schemas.microsoft.com/office/drawing/2014/main" id="{DC231962-ED84-40FA-A7A9-4E480AAB299F}"/>
              </a:ext>
            </a:extLst>
          </p:cNvPr>
          <p:cNvGraphicFramePr>
            <a:graphicFrameLocks noGrp="1"/>
          </p:cNvGraphicFramePr>
          <p:nvPr>
            <p:extLst>
              <p:ext uri="{D42A27DB-BD31-4B8C-83A1-F6EECF244321}">
                <p14:modId xmlns:p14="http://schemas.microsoft.com/office/powerpoint/2010/main" val="2352312387"/>
              </p:ext>
            </p:extLst>
          </p:nvPr>
        </p:nvGraphicFramePr>
        <p:xfrm>
          <a:off x="360000" y="3554416"/>
          <a:ext cx="11449603" cy="2393414"/>
        </p:xfrm>
        <a:graphic>
          <a:graphicData uri="http://schemas.openxmlformats.org/drawingml/2006/table">
            <a:tbl>
              <a:tblPr firstRow="1" bandRow="1">
                <a:tableStyleId>{5940675A-B579-460E-94D1-54222C63F5DA}</a:tableStyleId>
              </a:tblPr>
              <a:tblGrid>
                <a:gridCol w="3563930">
                  <a:extLst>
                    <a:ext uri="{9D8B030D-6E8A-4147-A177-3AD203B41FA5}">
                      <a16:colId xmlns:a16="http://schemas.microsoft.com/office/drawing/2014/main" val="20000"/>
                    </a:ext>
                  </a:extLst>
                </a:gridCol>
                <a:gridCol w="800765">
                  <a:extLst>
                    <a:ext uri="{9D8B030D-6E8A-4147-A177-3AD203B41FA5}">
                      <a16:colId xmlns:a16="http://schemas.microsoft.com/office/drawing/2014/main" val="20006"/>
                    </a:ext>
                  </a:extLst>
                </a:gridCol>
                <a:gridCol w="1180818">
                  <a:extLst>
                    <a:ext uri="{9D8B030D-6E8A-4147-A177-3AD203B41FA5}">
                      <a16:colId xmlns:a16="http://schemas.microsoft.com/office/drawing/2014/main" val="3079945066"/>
                    </a:ext>
                  </a:extLst>
                </a:gridCol>
                <a:gridCol w="1180818">
                  <a:extLst>
                    <a:ext uri="{9D8B030D-6E8A-4147-A177-3AD203B41FA5}">
                      <a16:colId xmlns:a16="http://schemas.microsoft.com/office/drawing/2014/main" val="2659430059"/>
                    </a:ext>
                  </a:extLst>
                </a:gridCol>
                <a:gridCol w="1180818">
                  <a:extLst>
                    <a:ext uri="{9D8B030D-6E8A-4147-A177-3AD203B41FA5}">
                      <a16:colId xmlns:a16="http://schemas.microsoft.com/office/drawing/2014/main" val="3033816928"/>
                    </a:ext>
                  </a:extLst>
                </a:gridCol>
                <a:gridCol w="1180818">
                  <a:extLst>
                    <a:ext uri="{9D8B030D-6E8A-4147-A177-3AD203B41FA5}">
                      <a16:colId xmlns:a16="http://schemas.microsoft.com/office/drawing/2014/main" val="1704366203"/>
                    </a:ext>
                  </a:extLst>
                </a:gridCol>
                <a:gridCol w="1180818">
                  <a:extLst>
                    <a:ext uri="{9D8B030D-6E8A-4147-A177-3AD203B41FA5}">
                      <a16:colId xmlns:a16="http://schemas.microsoft.com/office/drawing/2014/main" val="2301718424"/>
                    </a:ext>
                  </a:extLst>
                </a:gridCol>
                <a:gridCol w="1180818">
                  <a:extLst>
                    <a:ext uri="{9D8B030D-6E8A-4147-A177-3AD203B41FA5}">
                      <a16:colId xmlns:a16="http://schemas.microsoft.com/office/drawing/2014/main" val="4220747995"/>
                    </a:ext>
                  </a:extLst>
                </a:gridCol>
              </a:tblGrid>
              <a:tr h="42522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5932">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3932">
                <a:tc>
                  <a:txBody>
                    <a:bodyPr/>
                    <a:lstStyle/>
                    <a:p>
                      <a:r>
                        <a:rPr lang="en-GB" sz="1200" dirty="0">
                          <a:solidFill>
                            <a:schemeClr val="tx1">
                              <a:lumMod val="75000"/>
                              <a:lumOff val="25000"/>
                            </a:schemeClr>
                          </a:solidFill>
                        </a:rPr>
                        <a:t>Continue in full-time education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5974">
                <a:tc>
                  <a:txBody>
                    <a:bodyPr/>
                    <a:lstStyle/>
                    <a:p>
                      <a:r>
                        <a:rPr lang="en-GB" sz="1200" dirty="0">
                          <a:solidFill>
                            <a:schemeClr val="tx1">
                              <a:lumMod val="75000"/>
                              <a:lumOff val="25000"/>
                            </a:schemeClr>
                          </a:solidFill>
                        </a:rPr>
                        <a:t>Find a job as soon as you can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539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Get trained</a:t>
                      </a:r>
                      <a:r>
                        <a:rPr lang="en-GB" sz="1200" baseline="0" dirty="0">
                          <a:solidFill>
                            <a:schemeClr val="tx1">
                              <a:lumMod val="75000"/>
                              <a:lumOff val="25000"/>
                            </a:schemeClr>
                          </a:solidFill>
                        </a:rPr>
                        <a:t> for a skilled job (e.g. apprenticeship)</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3932">
                <a:tc>
                  <a:txBody>
                    <a:bodyPr/>
                    <a:lstStyle/>
                    <a:p>
                      <a:r>
                        <a:rPr lang="en-GB" sz="1200" dirty="0">
                          <a:solidFill>
                            <a:schemeClr val="tx1">
                              <a:lumMod val="75000"/>
                              <a:lumOff val="25000"/>
                            </a:schemeClr>
                          </a:solidFill>
                        </a:rPr>
                        <a:t>Start a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53932">
                <a:tc>
                  <a:txBody>
                    <a:bodyPr/>
                    <a:lstStyle/>
                    <a:p>
                      <a:r>
                        <a:rPr lang="en-GB" sz="12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3932">
                <a:tc>
                  <a:txBody>
                    <a:bodyPr/>
                    <a:lstStyle/>
                    <a:p>
                      <a:r>
                        <a:rPr lang="en-GB" sz="1200" dirty="0">
                          <a:solidFill>
                            <a:schemeClr val="tx1">
                              <a:lumMod val="75000"/>
                              <a:lumOff val="25000"/>
                            </a:schemeClr>
                          </a:solidFill>
                        </a:rPr>
                        <a:t>Don’t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61815298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(13)</a:t>
            </a:r>
          </a:p>
        </p:txBody>
      </p:sp>
      <p:sp>
        <p:nvSpPr>
          <p:cNvPr id="3" name="Content Placeholder 2"/>
          <p:cNvSpPr>
            <a:spLocks noGrp="1"/>
          </p:cNvSpPr>
          <p:nvPr>
            <p:ph idx="1"/>
          </p:nvPr>
        </p:nvSpPr>
        <p:spPr>
          <a:xfrm>
            <a:off x="183019" y="852133"/>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a:t>
            </a:r>
            <a:endParaRPr lang="en-GB" sz="1600" dirty="0">
              <a:solidFill>
                <a:srgbClr val="404040"/>
              </a:solidFill>
            </a:endParaRPr>
          </a:p>
          <a:p>
            <a:pPr>
              <a:lnSpc>
                <a:spcPct val="100000"/>
              </a:lnSpc>
              <a:spcBef>
                <a:spcPts val="600"/>
              </a:spcBef>
              <a:spcAft>
                <a:spcPts val="600"/>
              </a:spcAft>
            </a:pPr>
            <a:r>
              <a:rPr lang="en-GB" sz="1400" dirty="0">
                <a:solidFill>
                  <a:schemeClr val="tx1">
                    <a:lumMod val="75000"/>
                    <a:lumOff val="25000"/>
                  </a:schemeClr>
                </a:solidFill>
              </a:rPr>
              <a:t>The majority of pupils feel safe at home (93%) with SEN the least likely group to say they feel safe (81%).</a:t>
            </a:r>
            <a:endParaRPr lang="en-GB" sz="1600" b="1"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85% of pupils are able to ‘hang out’ in safe places at home or near home. For LGBTQ this decreases to 69%. </a:t>
            </a:r>
          </a:p>
          <a:p>
            <a:pPr>
              <a:lnSpc>
                <a:spcPct val="100000"/>
              </a:lnSpc>
              <a:spcBef>
                <a:spcPts val="600"/>
              </a:spcBef>
              <a:spcAft>
                <a:spcPts val="600"/>
              </a:spcAft>
            </a:pPr>
            <a:r>
              <a:rPr lang="en-GB" sz="1400" dirty="0">
                <a:solidFill>
                  <a:schemeClr val="tx1">
                    <a:lumMod val="75000"/>
                    <a:lumOff val="25000"/>
                  </a:schemeClr>
                </a:solidFill>
              </a:rPr>
              <a:t>28% have seen a knife being used to fight or as a threat and 12% have either themselves, or know someone who has, carried a knife for protection.  </a:t>
            </a:r>
          </a:p>
          <a:p>
            <a:pPr>
              <a:lnSpc>
                <a:spcPct val="100000"/>
              </a:lnSpc>
              <a:spcBef>
                <a:spcPts val="600"/>
              </a:spcBef>
              <a:spcAft>
                <a:spcPts val="600"/>
              </a:spcAft>
            </a:pPr>
            <a:r>
              <a:rPr lang="en-GB" sz="1400" dirty="0">
                <a:solidFill>
                  <a:schemeClr val="tx1">
                    <a:lumMod val="75000"/>
                    <a:lumOff val="25000"/>
                  </a:schemeClr>
                </a:solidFill>
              </a:rPr>
              <a:t>Generally, pupils feel safe at home and during the day but feel significantly less safe going out after dark, and when in Doncaster town centre. LGBTQ pupils are the least likely to feel safe at school (56%) and in Doncaster town centre.</a:t>
            </a:r>
          </a:p>
          <a:p>
            <a:pPr>
              <a:lnSpc>
                <a:spcPct val="100000"/>
              </a:lnSpc>
              <a:spcBef>
                <a:spcPts val="600"/>
              </a:spcBef>
              <a:spcAft>
                <a:spcPts val="600"/>
              </a:spcAft>
            </a:pPr>
            <a:r>
              <a:rPr lang="en-US" sz="1400" dirty="0">
                <a:solidFill>
                  <a:schemeClr val="tx1">
                    <a:lumMod val="75000"/>
                    <a:lumOff val="25000"/>
                  </a:schemeClr>
                </a:solidFill>
              </a:rPr>
              <a:t>72% of pupils believe at least some of their peers have consumed alcohol in the last week. Perceptions shift widely from Year 8 to Year 10; whereas 18% of Year 8 pupils presume most/all of their peers have consumed alcohol in the last week, the figure more than doubles to 41% amongst Year 10s. Girls are more likely to presume that most/all of their peers are consuming alcohol than boys are (33% and 25% respectively). </a:t>
            </a:r>
          </a:p>
          <a:p>
            <a:pPr>
              <a:lnSpc>
                <a:spcPct val="100000"/>
              </a:lnSpc>
              <a:spcBef>
                <a:spcPts val="600"/>
              </a:spcBef>
              <a:spcAft>
                <a:spcPts val="600"/>
              </a:spcAft>
            </a:pPr>
            <a:r>
              <a:rPr lang="en-GB" sz="1400" dirty="0">
                <a:solidFill>
                  <a:schemeClr val="tx1">
                    <a:lumMod val="75000"/>
                    <a:lumOff val="25000"/>
                  </a:schemeClr>
                </a:solidFill>
              </a:rPr>
              <a:t>Although 30% of pupils believe that nearly all or most of their peers have consumed alcohol in the last week, in reality 14% have actually done so.</a:t>
            </a:r>
            <a:r>
              <a:rPr lang="en-US" sz="1400" dirty="0">
                <a:solidFill>
                  <a:schemeClr val="tx1">
                    <a:lumMod val="75000"/>
                    <a:lumOff val="25000"/>
                  </a:schemeClr>
                </a:solidFill>
              </a:rPr>
              <a:t> Alcohol consumption amongst pupils has decreased since previous years. SEN are most likely to have drunk alcohol in the last week.</a:t>
            </a:r>
            <a:endParaRPr lang="en-GB"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On average, of the 14% who say they have had an alcoholic drink in the past 7 days, pre-mixed drinks such as WKD and VK are the most popular. Wine has become more popular with 32% of alcohol drinking pupils consuming it in the last 7 days.</a:t>
            </a:r>
          </a:p>
          <a:p>
            <a:pPr>
              <a:lnSpc>
                <a:spcPct val="100000"/>
              </a:lnSpc>
              <a:spcBef>
                <a:spcPts val="600"/>
              </a:spcBef>
              <a:spcAft>
                <a:spcPts val="600"/>
              </a:spcAft>
            </a:pPr>
            <a:r>
              <a:rPr lang="en-GB" sz="1400" dirty="0">
                <a:solidFill>
                  <a:schemeClr val="tx1">
                    <a:lumMod val="75000"/>
                    <a:lumOff val="25000"/>
                  </a:schemeClr>
                </a:solidFill>
              </a:rPr>
              <a:t>For those pupils consuming alcohol, the home is the most likely place they will drink (66%), followed by ‘a friend or relation’s home’ (23%). For the pupils consuming alcohol, the alcohol was most commonly provided by parents/carers (38%) followed by adult friends/family over 18 years old (23%). </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186095700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9072" y="89490"/>
            <a:ext cx="11730814" cy="900000"/>
          </a:xfrm>
        </p:spPr>
        <p:txBody>
          <a:bodyPr vert="horz" lIns="91440" tIns="45720" rIns="91440" bIns="45720" rtlCol="0" anchor="t" anchorCtr="0">
            <a:normAutofit/>
          </a:bodyPr>
          <a:lstStyle/>
          <a:p>
            <a:r>
              <a:rPr lang="en-GB" sz="1600" dirty="0"/>
              <a:t>Overall, most pupils feel positive about the things they have planned for the future. 85% agree or strongly agree that they have things they want to achieve, 69% feel able to pursue what they want to do once they leave school and 60% feel excited about the future. LGBTQ pupils are the group least likely to feel able to pursue their goals and feel excited about the future.</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1593834538"/>
              </p:ext>
            </p:extLst>
          </p:nvPr>
        </p:nvGraphicFramePr>
        <p:xfrm>
          <a:off x="183600" y="1195200"/>
          <a:ext cx="5183057" cy="3791229"/>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To what extent do you agree with the following statements about your future?</a:t>
            </a:r>
          </a:p>
          <a:p>
            <a:r>
              <a:rPr lang="en-GB" sz="1000" i="1" dirty="0">
                <a:solidFill>
                  <a:srgbClr val="002060"/>
                </a:solidFill>
                <a:latin typeface="Calibri" panose="020F0502020204030204" pitchFamily="34" charset="0"/>
              </a:rPr>
              <a:t>Base: All valid respondents, n=1,057</a:t>
            </a:r>
          </a:p>
        </p:txBody>
      </p:sp>
      <p:sp>
        <p:nvSpPr>
          <p:cNvPr id="8" name="Rectangle 7"/>
          <p:cNvSpPr/>
          <p:nvPr/>
        </p:nvSpPr>
        <p:spPr>
          <a:xfrm>
            <a:off x="9946640" y="6368627"/>
            <a:ext cx="1686560" cy="492926"/>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Your community &amp; activities </a:t>
            </a:r>
            <a:endParaRPr lang="en-GB" sz="1000" b="1" dirty="0"/>
          </a:p>
        </p:txBody>
      </p:sp>
      <p:graphicFrame>
        <p:nvGraphicFramePr>
          <p:cNvPr id="9" name="Table 8"/>
          <p:cNvGraphicFramePr>
            <a:graphicFrameLocks noGrp="1"/>
          </p:cNvGraphicFramePr>
          <p:nvPr>
            <p:extLst>
              <p:ext uri="{D42A27DB-BD31-4B8C-83A1-F6EECF244321}">
                <p14:modId xmlns:p14="http://schemas.microsoft.com/office/powerpoint/2010/main" val="1066317600"/>
              </p:ext>
            </p:extLst>
          </p:nvPr>
        </p:nvGraphicFramePr>
        <p:xfrm>
          <a:off x="5637621" y="818039"/>
          <a:ext cx="6282265" cy="2292480"/>
        </p:xfrm>
        <a:graphic>
          <a:graphicData uri="http://schemas.openxmlformats.org/drawingml/2006/table">
            <a:tbl>
              <a:tblPr firstRow="1" bandRow="1">
                <a:tableStyleId>{5940675A-B579-460E-94D1-54222C63F5DA}</a:tableStyleId>
              </a:tblPr>
              <a:tblGrid>
                <a:gridCol w="1667182">
                  <a:extLst>
                    <a:ext uri="{9D8B030D-6E8A-4147-A177-3AD203B41FA5}">
                      <a16:colId xmlns:a16="http://schemas.microsoft.com/office/drawing/2014/main" val="20000"/>
                    </a:ext>
                  </a:extLst>
                </a:gridCol>
                <a:gridCol w="880614">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3938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62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3826">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a:t>
                      </a:r>
                      <a:r>
                        <a:rPr lang="en-GB" sz="1200" b="0" i="0" u="none" strike="noStrike" baseline="0" dirty="0">
                          <a:solidFill>
                            <a:schemeClr val="tx1">
                              <a:lumMod val="85000"/>
                              <a:lumOff val="15000"/>
                            </a:schemeClr>
                          </a:solidFill>
                          <a:effectLst/>
                          <a:latin typeface="Calibri" panose="020F0502020204030204" pitchFamily="34" charset="0"/>
                        </a:rPr>
                        <a:t> have things I want to achieve</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200" b="0" i="0" u="none" strike="noStrike" kern="1200" dirty="0">
                          <a:solidFill>
                            <a:schemeClr val="tx1">
                              <a:lumMod val="85000"/>
                              <a:lumOff val="1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07387">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 feel able to pursue</a:t>
                      </a:r>
                      <a:r>
                        <a:rPr lang="en-GB" sz="1200" b="0" i="0" u="none" strike="noStrike" baseline="0" dirty="0">
                          <a:solidFill>
                            <a:schemeClr val="tx1">
                              <a:lumMod val="85000"/>
                              <a:lumOff val="15000"/>
                            </a:schemeClr>
                          </a:solidFill>
                          <a:effectLst/>
                          <a:latin typeface="Calibri" panose="020F0502020204030204" pitchFamily="34" charset="0"/>
                        </a:rPr>
                        <a:t> what I want to do once I leave school</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3826">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I’m excited</a:t>
                      </a:r>
                      <a:r>
                        <a:rPr lang="en-GB" sz="1200" b="0" i="0" u="none" strike="noStrike" baseline="0" dirty="0">
                          <a:solidFill>
                            <a:schemeClr val="tx1">
                              <a:lumMod val="85000"/>
                              <a:lumOff val="15000"/>
                            </a:schemeClr>
                          </a:solidFill>
                          <a:effectLst/>
                          <a:latin typeface="Calibri" panose="020F0502020204030204" pitchFamily="34" charset="0"/>
                        </a:rPr>
                        <a:t> about the future </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1" name="TextBox 10"/>
          <p:cNvSpPr txBox="1"/>
          <p:nvPr/>
        </p:nvSpPr>
        <p:spPr>
          <a:xfrm>
            <a:off x="5609267" y="5762962"/>
            <a:ext cx="631061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‘Agree’ or ‘Strongly agree’</a:t>
            </a:r>
          </a:p>
        </p:txBody>
      </p:sp>
      <p:graphicFrame>
        <p:nvGraphicFramePr>
          <p:cNvPr id="10" name="Table 9">
            <a:extLst>
              <a:ext uri="{FF2B5EF4-FFF2-40B4-BE49-F238E27FC236}">
                <a16:creationId xmlns:a16="http://schemas.microsoft.com/office/drawing/2014/main" id="{267D76FD-8086-42D3-847F-8C22C4874665}"/>
              </a:ext>
            </a:extLst>
          </p:cNvPr>
          <p:cNvGraphicFramePr>
            <a:graphicFrameLocks noGrp="1"/>
          </p:cNvGraphicFramePr>
          <p:nvPr>
            <p:extLst>
              <p:ext uri="{D42A27DB-BD31-4B8C-83A1-F6EECF244321}">
                <p14:modId xmlns:p14="http://schemas.microsoft.com/office/powerpoint/2010/main" val="2166418063"/>
              </p:ext>
            </p:extLst>
          </p:nvPr>
        </p:nvGraphicFramePr>
        <p:xfrm>
          <a:off x="5637621" y="3190561"/>
          <a:ext cx="6282267" cy="2477520"/>
        </p:xfrm>
        <a:graphic>
          <a:graphicData uri="http://schemas.openxmlformats.org/drawingml/2006/table">
            <a:tbl>
              <a:tblPr firstRow="1" bandRow="1">
                <a:tableStyleId>{5940675A-B579-460E-94D1-54222C63F5DA}</a:tableStyleId>
              </a:tblPr>
              <a:tblGrid>
                <a:gridCol w="1501964">
                  <a:extLst>
                    <a:ext uri="{9D8B030D-6E8A-4147-A177-3AD203B41FA5}">
                      <a16:colId xmlns:a16="http://schemas.microsoft.com/office/drawing/2014/main" val="20000"/>
                    </a:ext>
                  </a:extLst>
                </a:gridCol>
                <a:gridCol w="604240">
                  <a:extLst>
                    <a:ext uri="{9D8B030D-6E8A-4147-A177-3AD203B41FA5}">
                      <a16:colId xmlns:a16="http://schemas.microsoft.com/office/drawing/2014/main" val="20001"/>
                    </a:ext>
                  </a:extLst>
                </a:gridCol>
                <a:gridCol w="781670">
                  <a:extLst>
                    <a:ext uri="{9D8B030D-6E8A-4147-A177-3AD203B41FA5}">
                      <a16:colId xmlns:a16="http://schemas.microsoft.com/office/drawing/2014/main" val="20002"/>
                    </a:ext>
                  </a:extLst>
                </a:gridCol>
                <a:gridCol w="666438">
                  <a:extLst>
                    <a:ext uri="{9D8B030D-6E8A-4147-A177-3AD203B41FA5}">
                      <a16:colId xmlns:a16="http://schemas.microsoft.com/office/drawing/2014/main" val="20003"/>
                    </a:ext>
                  </a:extLst>
                </a:gridCol>
                <a:gridCol w="780742">
                  <a:extLst>
                    <a:ext uri="{9D8B030D-6E8A-4147-A177-3AD203B41FA5}">
                      <a16:colId xmlns:a16="http://schemas.microsoft.com/office/drawing/2014/main" val="20004"/>
                    </a:ext>
                  </a:extLst>
                </a:gridCol>
                <a:gridCol w="756285">
                  <a:extLst>
                    <a:ext uri="{9D8B030D-6E8A-4147-A177-3AD203B41FA5}">
                      <a16:colId xmlns:a16="http://schemas.microsoft.com/office/drawing/2014/main" val="20005"/>
                    </a:ext>
                  </a:extLst>
                </a:gridCol>
                <a:gridCol w="568355">
                  <a:extLst>
                    <a:ext uri="{9D8B030D-6E8A-4147-A177-3AD203B41FA5}">
                      <a16:colId xmlns:a16="http://schemas.microsoft.com/office/drawing/2014/main" val="20006"/>
                    </a:ext>
                  </a:extLst>
                </a:gridCol>
                <a:gridCol w="622573">
                  <a:extLst>
                    <a:ext uri="{9D8B030D-6E8A-4147-A177-3AD203B41FA5}">
                      <a16:colId xmlns:a16="http://schemas.microsoft.com/office/drawing/2014/main" val="235220252"/>
                    </a:ext>
                  </a:extLst>
                </a:gridCol>
              </a:tblGrid>
              <a:tr h="3938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629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3826">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a:t>
                      </a:r>
                      <a:r>
                        <a:rPr lang="en-GB" sz="1200" b="0" i="0" u="none" strike="noStrike" baseline="0" dirty="0">
                          <a:solidFill>
                            <a:schemeClr val="tx1">
                              <a:lumMod val="85000"/>
                              <a:lumOff val="15000"/>
                            </a:schemeClr>
                          </a:solidFill>
                          <a:effectLst/>
                          <a:latin typeface="Calibri" panose="020F0502020204030204" pitchFamily="34" charset="0"/>
                        </a:rPr>
                        <a:t> have things I want to achieve</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200" b="0" i="0" u="none" strike="noStrike" kern="1200" dirty="0">
                          <a:solidFill>
                            <a:schemeClr val="tx1">
                              <a:lumMod val="85000"/>
                              <a:lumOff val="1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GB" sz="1200" b="0" i="0" u="none" strike="noStrike" kern="1200" dirty="0">
                          <a:solidFill>
                            <a:schemeClr val="tx1">
                              <a:lumMod val="85000"/>
                              <a:lumOff val="1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07387">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 feel able to pursue</a:t>
                      </a:r>
                      <a:r>
                        <a:rPr lang="en-GB" sz="1200" b="0" i="0" u="none" strike="noStrike" baseline="0" dirty="0">
                          <a:solidFill>
                            <a:schemeClr val="tx1">
                              <a:lumMod val="85000"/>
                              <a:lumOff val="15000"/>
                            </a:schemeClr>
                          </a:solidFill>
                          <a:effectLst/>
                          <a:latin typeface="Calibri" panose="020F0502020204030204" pitchFamily="34" charset="0"/>
                        </a:rPr>
                        <a:t> what I want to do once I leave school</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3826">
                <a:tc>
                  <a:txBody>
                    <a:bodyPr/>
                    <a:lstStyle/>
                    <a:p>
                      <a:pPr algn="l" fontAlgn="b"/>
                      <a:r>
                        <a:rPr lang="en-GB" sz="1200" b="0" i="0" u="none" strike="noStrike" dirty="0">
                          <a:solidFill>
                            <a:schemeClr val="tx1">
                              <a:lumMod val="85000"/>
                              <a:lumOff val="15000"/>
                            </a:schemeClr>
                          </a:solidFill>
                          <a:effectLst/>
                          <a:latin typeface="Calibri" panose="020F0502020204030204" pitchFamily="34" charset="0"/>
                        </a:rPr>
                        <a:t>I’m excited</a:t>
                      </a:r>
                      <a:r>
                        <a:rPr lang="en-GB" sz="1200" b="0" i="0" u="none" strike="noStrike" baseline="0" dirty="0">
                          <a:solidFill>
                            <a:schemeClr val="tx1">
                              <a:lumMod val="85000"/>
                              <a:lumOff val="15000"/>
                            </a:schemeClr>
                          </a:solidFill>
                          <a:effectLst/>
                          <a:latin typeface="Calibri" panose="020F0502020204030204" pitchFamily="34" charset="0"/>
                        </a:rPr>
                        <a:t> about the future </a:t>
                      </a:r>
                      <a:endParaRPr lang="en-GB" sz="1200" b="0" i="0" u="none" strike="noStrike" dirty="0">
                        <a:solidFill>
                          <a:schemeClr val="tx1">
                            <a:lumMod val="85000"/>
                            <a:lumOff val="1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85000"/>
                              <a:lumOff val="1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699449902"/>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1749682"/>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mn-lt"/>
              </a:rPr>
              <a:t>Technology &amp; being online:</a:t>
            </a:r>
          </a:p>
          <a:p>
            <a:r>
              <a:rPr lang="en-GB" dirty="0">
                <a:latin typeface="+mn-lt"/>
                <a:cs typeface="DINPro" panose="020B0504020101020102" pitchFamily="34" charset="0"/>
              </a:rPr>
              <a:t>Screen time and online safety</a:t>
            </a:r>
          </a:p>
          <a:p>
            <a:endParaRPr lang="en-GB" dirty="0">
              <a:latin typeface="+mn-lt"/>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371460048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642037" cy="900000"/>
          </a:xfrm>
        </p:spPr>
        <p:txBody>
          <a:bodyPr vert="horz" lIns="91440" tIns="45720" rIns="91440" bIns="45720" rtlCol="0" anchor="t" anchorCtr="0">
            <a:normAutofit/>
          </a:bodyPr>
          <a:lstStyle/>
          <a:p>
            <a:r>
              <a:rPr lang="en-GB" sz="1600" dirty="0"/>
              <a:t>Nearly three quarters (73%) of all pupils spend more than 3 hours a day looking at screens and 97% overall spend at least an hour. LGBTQ pupils are the group most likely to spend 3+ hours on a screen.</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83460785"/>
              </p:ext>
            </p:extLst>
          </p:nvPr>
        </p:nvGraphicFramePr>
        <p:xfrm>
          <a:off x="183600" y="1195200"/>
          <a:ext cx="4578098" cy="3976270"/>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8"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much time do you normally spend on a school day looking at any type of screen?</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graphicFrame>
        <p:nvGraphicFramePr>
          <p:cNvPr id="9" name="Table 8"/>
          <p:cNvGraphicFramePr>
            <a:graphicFrameLocks noGrp="1"/>
          </p:cNvGraphicFramePr>
          <p:nvPr>
            <p:extLst>
              <p:ext uri="{D42A27DB-BD31-4B8C-83A1-F6EECF244321}">
                <p14:modId xmlns:p14="http://schemas.microsoft.com/office/powerpoint/2010/main" val="3382017678"/>
              </p:ext>
            </p:extLst>
          </p:nvPr>
        </p:nvGraphicFramePr>
        <p:xfrm>
          <a:off x="5296883" y="1099208"/>
          <a:ext cx="6525153" cy="2391184"/>
        </p:xfrm>
        <a:graphic>
          <a:graphicData uri="http://schemas.openxmlformats.org/drawingml/2006/table">
            <a:tbl>
              <a:tblPr firstRow="1" bandRow="1">
                <a:tableStyleId>{5940675A-B579-460E-94D1-54222C63F5DA}</a:tableStyleId>
              </a:tblPr>
              <a:tblGrid>
                <a:gridCol w="1627700">
                  <a:extLst>
                    <a:ext uri="{9D8B030D-6E8A-4147-A177-3AD203B41FA5}">
                      <a16:colId xmlns:a16="http://schemas.microsoft.com/office/drawing/2014/main" val="20000"/>
                    </a:ext>
                  </a:extLst>
                </a:gridCol>
                <a:gridCol w="1049434">
                  <a:extLst>
                    <a:ext uri="{9D8B030D-6E8A-4147-A177-3AD203B41FA5}">
                      <a16:colId xmlns:a16="http://schemas.microsoft.com/office/drawing/2014/main" val="20001"/>
                    </a:ext>
                  </a:extLst>
                </a:gridCol>
                <a:gridCol w="706723">
                  <a:extLst>
                    <a:ext uri="{9D8B030D-6E8A-4147-A177-3AD203B41FA5}">
                      <a16:colId xmlns:a16="http://schemas.microsoft.com/office/drawing/2014/main" val="20002"/>
                    </a:ext>
                  </a:extLst>
                </a:gridCol>
                <a:gridCol w="785324">
                  <a:extLst>
                    <a:ext uri="{9D8B030D-6E8A-4147-A177-3AD203B41FA5}">
                      <a16:colId xmlns:a16="http://schemas.microsoft.com/office/drawing/2014/main" val="20003"/>
                    </a:ext>
                  </a:extLst>
                </a:gridCol>
                <a:gridCol w="785324">
                  <a:extLst>
                    <a:ext uri="{9D8B030D-6E8A-4147-A177-3AD203B41FA5}">
                      <a16:colId xmlns:a16="http://schemas.microsoft.com/office/drawing/2014/main" val="20004"/>
                    </a:ext>
                  </a:extLst>
                </a:gridCol>
                <a:gridCol w="785324">
                  <a:extLst>
                    <a:ext uri="{9D8B030D-6E8A-4147-A177-3AD203B41FA5}">
                      <a16:colId xmlns:a16="http://schemas.microsoft.com/office/drawing/2014/main" val="20005"/>
                    </a:ext>
                  </a:extLst>
                </a:gridCol>
                <a:gridCol w="785324">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More than</a:t>
                      </a:r>
                      <a:r>
                        <a:rPr lang="en-GB" sz="1200" baseline="0" dirty="0">
                          <a:solidFill>
                            <a:schemeClr val="tx1">
                              <a:lumMod val="75000"/>
                              <a:lumOff val="25000"/>
                            </a:schemeClr>
                          </a:solidFill>
                        </a:rPr>
                        <a:t> 3 hours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Between 1</a:t>
                      </a:r>
                      <a:r>
                        <a:rPr lang="en-GB" sz="1200" baseline="0" dirty="0">
                          <a:solidFill>
                            <a:schemeClr val="tx1">
                              <a:lumMod val="75000"/>
                              <a:lumOff val="25000"/>
                            </a:schemeClr>
                          </a:solidFill>
                        </a:rPr>
                        <a:t> and 3 hours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Less than 1 hour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8" name="Table 7">
            <a:extLst>
              <a:ext uri="{FF2B5EF4-FFF2-40B4-BE49-F238E27FC236}">
                <a16:creationId xmlns:a16="http://schemas.microsoft.com/office/drawing/2014/main" id="{A23A8191-5E33-4BE4-B032-3080B1C52F68}"/>
              </a:ext>
            </a:extLst>
          </p:cNvPr>
          <p:cNvGraphicFramePr>
            <a:graphicFrameLocks noGrp="1"/>
          </p:cNvGraphicFramePr>
          <p:nvPr>
            <p:extLst>
              <p:ext uri="{D42A27DB-BD31-4B8C-83A1-F6EECF244321}">
                <p14:modId xmlns:p14="http://schemas.microsoft.com/office/powerpoint/2010/main" val="909197948"/>
              </p:ext>
            </p:extLst>
          </p:nvPr>
        </p:nvGraphicFramePr>
        <p:xfrm>
          <a:off x="5296884" y="3616957"/>
          <a:ext cx="6525154" cy="2574064"/>
        </p:xfrm>
        <a:graphic>
          <a:graphicData uri="http://schemas.openxmlformats.org/drawingml/2006/table">
            <a:tbl>
              <a:tblPr firstRow="1" bandRow="1">
                <a:tableStyleId>{5940675A-B579-460E-94D1-54222C63F5DA}</a:tableStyleId>
              </a:tblPr>
              <a:tblGrid>
                <a:gridCol w="1627699">
                  <a:extLst>
                    <a:ext uri="{9D8B030D-6E8A-4147-A177-3AD203B41FA5}">
                      <a16:colId xmlns:a16="http://schemas.microsoft.com/office/drawing/2014/main" val="20000"/>
                    </a:ext>
                  </a:extLst>
                </a:gridCol>
                <a:gridCol w="691683">
                  <a:extLst>
                    <a:ext uri="{9D8B030D-6E8A-4147-A177-3AD203B41FA5}">
                      <a16:colId xmlns:a16="http://schemas.microsoft.com/office/drawing/2014/main" val="20001"/>
                    </a:ext>
                  </a:extLst>
                </a:gridCol>
                <a:gridCol w="765734">
                  <a:extLst>
                    <a:ext uri="{9D8B030D-6E8A-4147-A177-3AD203B41FA5}">
                      <a16:colId xmlns:a16="http://schemas.microsoft.com/office/drawing/2014/main" val="20002"/>
                    </a:ext>
                  </a:extLst>
                </a:gridCol>
                <a:gridCol w="636190">
                  <a:extLst>
                    <a:ext uri="{9D8B030D-6E8A-4147-A177-3AD203B41FA5}">
                      <a16:colId xmlns:a16="http://schemas.microsoft.com/office/drawing/2014/main" val="20003"/>
                    </a:ext>
                  </a:extLst>
                </a:gridCol>
                <a:gridCol w="792560">
                  <a:extLst>
                    <a:ext uri="{9D8B030D-6E8A-4147-A177-3AD203B41FA5}">
                      <a16:colId xmlns:a16="http://schemas.microsoft.com/office/drawing/2014/main" val="20004"/>
                    </a:ext>
                  </a:extLst>
                </a:gridCol>
                <a:gridCol w="735330">
                  <a:extLst>
                    <a:ext uri="{9D8B030D-6E8A-4147-A177-3AD203B41FA5}">
                      <a16:colId xmlns:a16="http://schemas.microsoft.com/office/drawing/2014/main" val="20005"/>
                    </a:ext>
                  </a:extLst>
                </a:gridCol>
                <a:gridCol w="574996">
                  <a:extLst>
                    <a:ext uri="{9D8B030D-6E8A-4147-A177-3AD203B41FA5}">
                      <a16:colId xmlns:a16="http://schemas.microsoft.com/office/drawing/2014/main" val="20006"/>
                    </a:ext>
                  </a:extLst>
                </a:gridCol>
                <a:gridCol w="700962">
                  <a:extLst>
                    <a:ext uri="{9D8B030D-6E8A-4147-A177-3AD203B41FA5}">
                      <a16:colId xmlns:a16="http://schemas.microsoft.com/office/drawing/2014/main" val="1808377487"/>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More than</a:t>
                      </a:r>
                      <a:r>
                        <a:rPr lang="en-GB" sz="1200" baseline="0" dirty="0">
                          <a:solidFill>
                            <a:schemeClr val="tx1">
                              <a:lumMod val="75000"/>
                              <a:lumOff val="25000"/>
                            </a:schemeClr>
                          </a:solidFill>
                        </a:rPr>
                        <a:t> 3 hours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Between 1</a:t>
                      </a:r>
                      <a:r>
                        <a:rPr lang="en-GB" sz="1200" baseline="0" dirty="0">
                          <a:solidFill>
                            <a:schemeClr val="tx1">
                              <a:lumMod val="75000"/>
                              <a:lumOff val="25000"/>
                            </a:schemeClr>
                          </a:solidFill>
                        </a:rPr>
                        <a:t> and 3 hours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Less than 1 hour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708051162"/>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Whilst half of all pupils don’t believe that screen time has any negative effects on them, 30% believe that there are negative effects to their sleep and approximately a fifth believe there are negative effects to time with family, mental health and their schoolwork.</a:t>
            </a:r>
          </a:p>
        </p:txBody>
      </p:sp>
      <p:graphicFrame>
        <p:nvGraphicFramePr>
          <p:cNvPr id="15" name="Chart 14"/>
          <p:cNvGraphicFramePr/>
          <p:nvPr>
            <p:extLst>
              <p:ext uri="{D42A27DB-BD31-4B8C-83A1-F6EECF244321}">
                <p14:modId xmlns:p14="http://schemas.microsoft.com/office/powerpoint/2010/main" val="835849968"/>
              </p:ext>
            </p:extLst>
          </p:nvPr>
        </p:nvGraphicFramePr>
        <p:xfrm>
          <a:off x="183600" y="1080000"/>
          <a:ext cx="9184136" cy="464662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Does your screen time/time online have any negative effects on you? (Tick all that apply)</a:t>
            </a:r>
          </a:p>
          <a:p>
            <a:r>
              <a:rPr lang="en-GB" sz="1000" i="1" dirty="0">
                <a:solidFill>
                  <a:srgbClr val="002060"/>
                </a:solidFill>
                <a:latin typeface="Calibri" panose="020F0502020204030204" pitchFamily="34" charset="0"/>
              </a:rPr>
              <a:t>Introduced in 2021 survey. Base: All valid respondents, n=834, 2022 n=834, 2023 n=1,057. </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02451389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Young carers (40%), are the group most likely to say screen time has negative effects on their sleep. 53% of pupils don’t think there are any negative effects from screen time, with boys much more likely to think so than girls (60% v. 46% respectively) Young carers and LGBTQ pupils are the cohorts most likely to feel there are negative effects from screen time.</a:t>
            </a:r>
          </a:p>
        </p:txBody>
      </p:sp>
      <p:graphicFrame>
        <p:nvGraphicFramePr>
          <p:cNvPr id="6" name="Table 5"/>
          <p:cNvGraphicFramePr>
            <a:graphicFrameLocks noGrp="1"/>
          </p:cNvGraphicFramePr>
          <p:nvPr>
            <p:extLst>
              <p:ext uri="{D42A27DB-BD31-4B8C-83A1-F6EECF244321}">
                <p14:modId xmlns:p14="http://schemas.microsoft.com/office/powerpoint/2010/main" val="2450340885"/>
              </p:ext>
            </p:extLst>
          </p:nvPr>
        </p:nvGraphicFramePr>
        <p:xfrm>
          <a:off x="183599" y="1195200"/>
          <a:ext cx="11574390" cy="3115391"/>
        </p:xfrm>
        <a:graphic>
          <a:graphicData uri="http://schemas.openxmlformats.org/drawingml/2006/table">
            <a:tbl>
              <a:tblPr firstRow="1" bandRow="1">
                <a:tableStyleId>{5940675A-B579-460E-94D1-54222C63F5DA}</a:tableStyleId>
              </a:tblPr>
              <a:tblGrid>
                <a:gridCol w="2542016">
                  <a:extLst>
                    <a:ext uri="{9D8B030D-6E8A-4147-A177-3AD203B41FA5}">
                      <a16:colId xmlns:a16="http://schemas.microsoft.com/office/drawing/2014/main" val="20000"/>
                    </a:ext>
                  </a:extLst>
                </a:gridCol>
                <a:gridCol w="788362">
                  <a:extLst>
                    <a:ext uri="{9D8B030D-6E8A-4147-A177-3AD203B41FA5}">
                      <a16:colId xmlns:a16="http://schemas.microsoft.com/office/drawing/2014/main" val="20002"/>
                    </a:ext>
                  </a:extLst>
                </a:gridCol>
                <a:gridCol w="687001">
                  <a:extLst>
                    <a:ext uri="{9D8B030D-6E8A-4147-A177-3AD203B41FA5}">
                      <a16:colId xmlns:a16="http://schemas.microsoft.com/office/drawing/2014/main" val="20003"/>
                    </a:ext>
                  </a:extLst>
                </a:gridCol>
                <a:gridCol w="687001">
                  <a:extLst>
                    <a:ext uri="{9D8B030D-6E8A-4147-A177-3AD203B41FA5}">
                      <a16:colId xmlns:a16="http://schemas.microsoft.com/office/drawing/2014/main" val="20004"/>
                    </a:ext>
                  </a:extLst>
                </a:gridCol>
                <a:gridCol w="687001">
                  <a:extLst>
                    <a:ext uri="{9D8B030D-6E8A-4147-A177-3AD203B41FA5}">
                      <a16:colId xmlns:a16="http://schemas.microsoft.com/office/drawing/2014/main" val="20005"/>
                    </a:ext>
                  </a:extLst>
                </a:gridCol>
                <a:gridCol w="687001">
                  <a:extLst>
                    <a:ext uri="{9D8B030D-6E8A-4147-A177-3AD203B41FA5}">
                      <a16:colId xmlns:a16="http://schemas.microsoft.com/office/drawing/2014/main" val="20006"/>
                    </a:ext>
                  </a:extLst>
                </a:gridCol>
                <a:gridCol w="687001">
                  <a:extLst>
                    <a:ext uri="{9D8B030D-6E8A-4147-A177-3AD203B41FA5}">
                      <a16:colId xmlns:a16="http://schemas.microsoft.com/office/drawing/2014/main" val="20007"/>
                    </a:ext>
                  </a:extLst>
                </a:gridCol>
                <a:gridCol w="629987">
                  <a:extLst>
                    <a:ext uri="{9D8B030D-6E8A-4147-A177-3AD203B41FA5}">
                      <a16:colId xmlns:a16="http://schemas.microsoft.com/office/drawing/2014/main" val="20008"/>
                    </a:ext>
                  </a:extLst>
                </a:gridCol>
                <a:gridCol w="744015">
                  <a:extLst>
                    <a:ext uri="{9D8B030D-6E8A-4147-A177-3AD203B41FA5}">
                      <a16:colId xmlns:a16="http://schemas.microsoft.com/office/drawing/2014/main" val="20009"/>
                    </a:ext>
                  </a:extLst>
                </a:gridCol>
                <a:gridCol w="687001">
                  <a:extLst>
                    <a:ext uri="{9D8B030D-6E8A-4147-A177-3AD203B41FA5}">
                      <a16:colId xmlns:a16="http://schemas.microsoft.com/office/drawing/2014/main" val="20010"/>
                    </a:ext>
                  </a:extLst>
                </a:gridCol>
                <a:gridCol w="743615">
                  <a:extLst>
                    <a:ext uri="{9D8B030D-6E8A-4147-A177-3AD203B41FA5}">
                      <a16:colId xmlns:a16="http://schemas.microsoft.com/office/drawing/2014/main" val="20011"/>
                    </a:ext>
                  </a:extLst>
                </a:gridCol>
                <a:gridCol w="690880">
                  <a:extLst>
                    <a:ext uri="{9D8B030D-6E8A-4147-A177-3AD203B41FA5}">
                      <a16:colId xmlns:a16="http://schemas.microsoft.com/office/drawing/2014/main" val="554914961"/>
                    </a:ext>
                  </a:extLst>
                </a:gridCol>
                <a:gridCol w="626508">
                  <a:extLst>
                    <a:ext uri="{9D8B030D-6E8A-4147-A177-3AD203B41FA5}">
                      <a16:colId xmlns:a16="http://schemas.microsoft.com/office/drawing/2014/main" val="20012"/>
                    </a:ext>
                  </a:extLst>
                </a:gridCol>
                <a:gridCol w="687001">
                  <a:extLst>
                    <a:ext uri="{9D8B030D-6E8A-4147-A177-3AD203B41FA5}">
                      <a16:colId xmlns:a16="http://schemas.microsoft.com/office/drawing/2014/main" val="3661905897"/>
                    </a:ext>
                  </a:extLst>
                </a:gridCol>
              </a:tblGrid>
              <a:tr h="19263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On my sleep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On spending time with my 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My schoolwork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My mood or mental health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r>
                        <a:rPr lang="en-GB" sz="1200" dirty="0">
                          <a:solidFill>
                            <a:schemeClr val="tx1">
                              <a:lumMod val="75000"/>
                              <a:lumOff val="25000"/>
                            </a:schemeClr>
                          </a:solidFill>
                        </a:rPr>
                        <a:t>My friendships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r>
                        <a:rPr lang="en-GB" sz="1200" dirty="0">
                          <a:solidFill>
                            <a:schemeClr val="tx1">
                              <a:lumMod val="75000"/>
                              <a:lumOff val="25000"/>
                            </a:schemeClr>
                          </a:solidFill>
                        </a:rPr>
                        <a:t>Other negative effects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r>
                        <a:rPr lang="en-GB" sz="1200" dirty="0">
                          <a:solidFill>
                            <a:schemeClr val="tx1">
                              <a:lumMod val="75000"/>
                              <a:lumOff val="25000"/>
                            </a:schemeClr>
                          </a:solidFill>
                        </a:rPr>
                        <a:t>I don’t think there are any negative effects on 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Does your screen time/time online have any negative effects on you? (Tick all that apply) </a:t>
            </a:r>
            <a:r>
              <a:rPr lang="en-GB" sz="1000" i="1" dirty="0">
                <a:solidFill>
                  <a:srgbClr val="002060"/>
                </a:solidFill>
                <a:latin typeface="Calibri" panose="020F0502020204030204" pitchFamily="34" charset="0"/>
              </a:rPr>
              <a:t>Introduced in 2021 survey.</a:t>
            </a:r>
          </a:p>
        </p:txBody>
      </p:sp>
    </p:spTree>
    <p:extLst>
      <p:ext uri="{BB962C8B-B14F-4D97-AF65-F5344CB8AC3E}">
        <p14:creationId xmlns:p14="http://schemas.microsoft.com/office/powerpoint/2010/main" val="1877278608"/>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Almost all (93%) pupils have their own mobile phone to use at home, and over half have a smart TV, laptop/computer and games console that they use.</a:t>
            </a:r>
          </a:p>
        </p:txBody>
      </p:sp>
      <p:graphicFrame>
        <p:nvGraphicFramePr>
          <p:cNvPr id="15" name="Chart 14"/>
          <p:cNvGraphicFramePr/>
          <p:nvPr>
            <p:extLst>
              <p:ext uri="{D42A27DB-BD31-4B8C-83A1-F6EECF244321}">
                <p14:modId xmlns:p14="http://schemas.microsoft.com/office/powerpoint/2010/main" val="3791418790"/>
              </p:ext>
            </p:extLst>
          </p:nvPr>
        </p:nvGraphicFramePr>
        <p:xfrm>
          <a:off x="183600" y="984142"/>
          <a:ext cx="9184136" cy="463399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8"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devices do you use to go online at home? </a:t>
            </a:r>
            <a:r>
              <a:rPr lang="en-GB" sz="1000" i="1" dirty="0">
                <a:solidFill>
                  <a:srgbClr val="002060"/>
                </a:solidFill>
                <a:latin typeface="Calibri" panose="020F0502020204030204" pitchFamily="34" charset="0"/>
              </a:rPr>
              <a:t>Base: All valid respondents, 2021 n=428, 2022 n=834, 2023 n=1,056</a:t>
            </a:r>
          </a:p>
          <a:p>
            <a:r>
              <a:rPr lang="en-GB" sz="1000" i="1" dirty="0">
                <a:solidFill>
                  <a:srgbClr val="002060"/>
                </a:solidFill>
                <a:latin typeface="Calibri" panose="020F0502020204030204" pitchFamily="34" charset="0"/>
              </a:rPr>
              <a:t>Introduced in 2021 survey.</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42716995"/>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99% of pupils are able to go online at home, and many with their own devices. FSM and SEN pupils are the least likely to have their own mobile or laptop/computer.</a:t>
            </a:r>
          </a:p>
        </p:txBody>
      </p:sp>
      <p:graphicFrame>
        <p:nvGraphicFramePr>
          <p:cNvPr id="6" name="Table 5"/>
          <p:cNvGraphicFramePr>
            <a:graphicFrameLocks noGrp="1"/>
          </p:cNvGraphicFramePr>
          <p:nvPr>
            <p:extLst>
              <p:ext uri="{D42A27DB-BD31-4B8C-83A1-F6EECF244321}">
                <p14:modId xmlns:p14="http://schemas.microsoft.com/office/powerpoint/2010/main" val="3295805661"/>
              </p:ext>
            </p:extLst>
          </p:nvPr>
        </p:nvGraphicFramePr>
        <p:xfrm>
          <a:off x="183599" y="1195200"/>
          <a:ext cx="11574390" cy="3837523"/>
        </p:xfrm>
        <a:graphic>
          <a:graphicData uri="http://schemas.openxmlformats.org/drawingml/2006/table">
            <a:tbl>
              <a:tblPr firstRow="1" bandRow="1">
                <a:tableStyleId>{5940675A-B579-460E-94D1-54222C63F5DA}</a:tableStyleId>
              </a:tblPr>
              <a:tblGrid>
                <a:gridCol w="2540551">
                  <a:extLst>
                    <a:ext uri="{9D8B030D-6E8A-4147-A177-3AD203B41FA5}">
                      <a16:colId xmlns:a16="http://schemas.microsoft.com/office/drawing/2014/main" val="20000"/>
                    </a:ext>
                  </a:extLst>
                </a:gridCol>
                <a:gridCol w="789827">
                  <a:extLst>
                    <a:ext uri="{9D8B030D-6E8A-4147-A177-3AD203B41FA5}">
                      <a16:colId xmlns:a16="http://schemas.microsoft.com/office/drawing/2014/main" val="20002"/>
                    </a:ext>
                  </a:extLst>
                </a:gridCol>
                <a:gridCol w="687001">
                  <a:extLst>
                    <a:ext uri="{9D8B030D-6E8A-4147-A177-3AD203B41FA5}">
                      <a16:colId xmlns:a16="http://schemas.microsoft.com/office/drawing/2014/main" val="20003"/>
                    </a:ext>
                  </a:extLst>
                </a:gridCol>
                <a:gridCol w="687001">
                  <a:extLst>
                    <a:ext uri="{9D8B030D-6E8A-4147-A177-3AD203B41FA5}">
                      <a16:colId xmlns:a16="http://schemas.microsoft.com/office/drawing/2014/main" val="20004"/>
                    </a:ext>
                  </a:extLst>
                </a:gridCol>
                <a:gridCol w="687001">
                  <a:extLst>
                    <a:ext uri="{9D8B030D-6E8A-4147-A177-3AD203B41FA5}">
                      <a16:colId xmlns:a16="http://schemas.microsoft.com/office/drawing/2014/main" val="20005"/>
                    </a:ext>
                  </a:extLst>
                </a:gridCol>
                <a:gridCol w="687001">
                  <a:extLst>
                    <a:ext uri="{9D8B030D-6E8A-4147-A177-3AD203B41FA5}">
                      <a16:colId xmlns:a16="http://schemas.microsoft.com/office/drawing/2014/main" val="20006"/>
                    </a:ext>
                  </a:extLst>
                </a:gridCol>
                <a:gridCol w="687001">
                  <a:extLst>
                    <a:ext uri="{9D8B030D-6E8A-4147-A177-3AD203B41FA5}">
                      <a16:colId xmlns:a16="http://schemas.microsoft.com/office/drawing/2014/main" val="20007"/>
                    </a:ext>
                  </a:extLst>
                </a:gridCol>
                <a:gridCol w="603610">
                  <a:extLst>
                    <a:ext uri="{9D8B030D-6E8A-4147-A177-3AD203B41FA5}">
                      <a16:colId xmlns:a16="http://schemas.microsoft.com/office/drawing/2014/main" val="20008"/>
                    </a:ext>
                  </a:extLst>
                </a:gridCol>
                <a:gridCol w="770392">
                  <a:extLst>
                    <a:ext uri="{9D8B030D-6E8A-4147-A177-3AD203B41FA5}">
                      <a16:colId xmlns:a16="http://schemas.microsoft.com/office/drawing/2014/main" val="20009"/>
                    </a:ext>
                  </a:extLst>
                </a:gridCol>
                <a:gridCol w="687001">
                  <a:extLst>
                    <a:ext uri="{9D8B030D-6E8A-4147-A177-3AD203B41FA5}">
                      <a16:colId xmlns:a16="http://schemas.microsoft.com/office/drawing/2014/main" val="20010"/>
                    </a:ext>
                  </a:extLst>
                </a:gridCol>
                <a:gridCol w="753775">
                  <a:extLst>
                    <a:ext uri="{9D8B030D-6E8A-4147-A177-3AD203B41FA5}">
                      <a16:colId xmlns:a16="http://schemas.microsoft.com/office/drawing/2014/main" val="20011"/>
                    </a:ext>
                  </a:extLst>
                </a:gridCol>
                <a:gridCol w="701040">
                  <a:extLst>
                    <a:ext uri="{9D8B030D-6E8A-4147-A177-3AD203B41FA5}">
                      <a16:colId xmlns:a16="http://schemas.microsoft.com/office/drawing/2014/main" val="554914961"/>
                    </a:ext>
                  </a:extLst>
                </a:gridCol>
                <a:gridCol w="606188">
                  <a:extLst>
                    <a:ext uri="{9D8B030D-6E8A-4147-A177-3AD203B41FA5}">
                      <a16:colId xmlns:a16="http://schemas.microsoft.com/office/drawing/2014/main" val="20012"/>
                    </a:ext>
                  </a:extLst>
                </a:gridCol>
                <a:gridCol w="687001">
                  <a:extLst>
                    <a:ext uri="{9D8B030D-6E8A-4147-A177-3AD203B41FA5}">
                      <a16:colId xmlns:a16="http://schemas.microsoft.com/office/drawing/2014/main" val="4016938792"/>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My own mobile phone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A smart TV</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21434015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A games console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My own laptop or computer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My own tablet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r>
                        <a:rPr lang="en-GB" sz="1200" dirty="0">
                          <a:solidFill>
                            <a:schemeClr val="tx1">
                              <a:lumMod val="75000"/>
                              <a:lumOff val="25000"/>
                            </a:schemeClr>
                          </a:solidFill>
                        </a:rPr>
                        <a:t>A shared laptop or computer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A shared tablet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A shared mobile phone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096319"/>
                  </a:ext>
                </a:extLst>
              </a:tr>
              <a:tr h="294833">
                <a:tc>
                  <a:txBody>
                    <a:bodyPr/>
                    <a:lstStyle/>
                    <a:p>
                      <a:r>
                        <a:rPr lang="en-GB" sz="12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30884622"/>
                  </a:ext>
                </a:extLst>
              </a:tr>
              <a:tr h="294833">
                <a:tc>
                  <a:txBody>
                    <a:bodyPr/>
                    <a:lstStyle/>
                    <a:p>
                      <a:r>
                        <a:rPr lang="en-GB" sz="1200" dirty="0">
                          <a:solidFill>
                            <a:schemeClr val="tx1">
                              <a:lumMod val="75000"/>
                              <a:lumOff val="25000"/>
                            </a:schemeClr>
                          </a:solidFill>
                        </a:rPr>
                        <a:t>I don’t go online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48844174"/>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Which devices do you use to go online at home? </a:t>
            </a:r>
            <a:r>
              <a:rPr lang="en-GB" sz="1000" i="1" dirty="0">
                <a:solidFill>
                  <a:srgbClr val="002060"/>
                </a:solidFill>
                <a:latin typeface="Calibri" panose="020F0502020204030204" pitchFamily="34" charset="0"/>
              </a:rPr>
              <a:t>Introduced in 2021 survey.</a:t>
            </a:r>
          </a:p>
        </p:txBody>
      </p:sp>
    </p:spTree>
    <p:extLst>
      <p:ext uri="{BB962C8B-B14F-4D97-AF65-F5344CB8AC3E}">
        <p14:creationId xmlns:p14="http://schemas.microsoft.com/office/powerpoint/2010/main" val="50300119"/>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73% of pupils say that their parents/carers will help them if something online bothers them, and a further 66% say parents/carers will explain why some sites are appropriate or inappropriate, both of these have increased from last year. Parents/carers knowing passwords and exploring things on the internet with their children has increased steadily over the last few years.</a:t>
            </a:r>
          </a:p>
        </p:txBody>
      </p:sp>
      <p:graphicFrame>
        <p:nvGraphicFramePr>
          <p:cNvPr id="15" name="Chart 14"/>
          <p:cNvGraphicFramePr/>
          <p:nvPr>
            <p:extLst>
              <p:ext uri="{D42A27DB-BD31-4B8C-83A1-F6EECF244321}">
                <p14:modId xmlns:p14="http://schemas.microsoft.com/office/powerpoint/2010/main" val="2724524081"/>
              </p:ext>
            </p:extLst>
          </p:nvPr>
        </p:nvGraphicFramePr>
        <p:xfrm>
          <a:off x="183600" y="1170122"/>
          <a:ext cx="10091776" cy="4517756"/>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your parents / carers…? </a:t>
            </a:r>
            <a:r>
              <a:rPr lang="en-GB" sz="1000" i="1" dirty="0">
                <a:solidFill>
                  <a:srgbClr val="002060"/>
                </a:solidFill>
                <a:latin typeface="Calibri" panose="020F0502020204030204" pitchFamily="34" charset="0"/>
              </a:rPr>
              <a:t>Base: All valid respondents, 2021 n=429, 2022 n=834, 2023 n=1,057</a:t>
            </a:r>
          </a:p>
          <a:p>
            <a:r>
              <a:rPr lang="en-GB" sz="1000" i="1" dirty="0">
                <a:solidFill>
                  <a:srgbClr val="002060"/>
                </a:solidFill>
                <a:latin typeface="Calibri" panose="020F0502020204030204" pitchFamily="34" charset="0"/>
              </a:rPr>
              <a:t>Introduced in 2021 survey.</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204251144"/>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More online responsibility comes with age. Year 8s are more likely to say they have rules for being online; such as parents/carers knowing passwords and watching what pupils are doing online compared to Year 10s. This is also the case for boys. Young carers and Ethnic minority groups are the pupils most likely to have rules.</a:t>
            </a:r>
            <a:br>
              <a:rPr lang="en-GB" sz="1600" dirty="0"/>
            </a:br>
            <a:endParaRPr lang="en-GB" sz="1600" dirty="0"/>
          </a:p>
        </p:txBody>
      </p:sp>
      <p:graphicFrame>
        <p:nvGraphicFramePr>
          <p:cNvPr id="6" name="Table 5"/>
          <p:cNvGraphicFramePr>
            <a:graphicFrameLocks noGrp="1"/>
          </p:cNvGraphicFramePr>
          <p:nvPr>
            <p:extLst>
              <p:ext uri="{D42A27DB-BD31-4B8C-83A1-F6EECF244321}">
                <p14:modId xmlns:p14="http://schemas.microsoft.com/office/powerpoint/2010/main" val="1177718980"/>
              </p:ext>
            </p:extLst>
          </p:nvPr>
        </p:nvGraphicFramePr>
        <p:xfrm>
          <a:off x="183599" y="1195200"/>
          <a:ext cx="11574390" cy="4384426"/>
        </p:xfrm>
        <a:graphic>
          <a:graphicData uri="http://schemas.openxmlformats.org/drawingml/2006/table">
            <a:tbl>
              <a:tblPr firstRow="1" bandRow="1">
                <a:tableStyleId>{5940675A-B579-460E-94D1-54222C63F5DA}</a:tableStyleId>
              </a:tblPr>
              <a:tblGrid>
                <a:gridCol w="2588176">
                  <a:extLst>
                    <a:ext uri="{9D8B030D-6E8A-4147-A177-3AD203B41FA5}">
                      <a16:colId xmlns:a16="http://schemas.microsoft.com/office/drawing/2014/main" val="20000"/>
                    </a:ext>
                  </a:extLst>
                </a:gridCol>
                <a:gridCol w="790575">
                  <a:extLst>
                    <a:ext uri="{9D8B030D-6E8A-4147-A177-3AD203B41FA5}">
                      <a16:colId xmlns:a16="http://schemas.microsoft.com/office/drawing/2014/main" val="20002"/>
                    </a:ext>
                  </a:extLst>
                </a:gridCol>
                <a:gridCol w="638628">
                  <a:extLst>
                    <a:ext uri="{9D8B030D-6E8A-4147-A177-3AD203B41FA5}">
                      <a16:colId xmlns:a16="http://schemas.microsoft.com/office/drawing/2014/main" val="20003"/>
                    </a:ext>
                  </a:extLst>
                </a:gridCol>
                <a:gridCol w="687001">
                  <a:extLst>
                    <a:ext uri="{9D8B030D-6E8A-4147-A177-3AD203B41FA5}">
                      <a16:colId xmlns:a16="http://schemas.microsoft.com/office/drawing/2014/main" val="20004"/>
                    </a:ext>
                  </a:extLst>
                </a:gridCol>
                <a:gridCol w="687001">
                  <a:extLst>
                    <a:ext uri="{9D8B030D-6E8A-4147-A177-3AD203B41FA5}">
                      <a16:colId xmlns:a16="http://schemas.microsoft.com/office/drawing/2014/main" val="20005"/>
                    </a:ext>
                  </a:extLst>
                </a:gridCol>
                <a:gridCol w="687001">
                  <a:extLst>
                    <a:ext uri="{9D8B030D-6E8A-4147-A177-3AD203B41FA5}">
                      <a16:colId xmlns:a16="http://schemas.microsoft.com/office/drawing/2014/main" val="20006"/>
                    </a:ext>
                  </a:extLst>
                </a:gridCol>
                <a:gridCol w="687001">
                  <a:extLst>
                    <a:ext uri="{9D8B030D-6E8A-4147-A177-3AD203B41FA5}">
                      <a16:colId xmlns:a16="http://schemas.microsoft.com/office/drawing/2014/main" val="20007"/>
                    </a:ext>
                  </a:extLst>
                </a:gridCol>
                <a:gridCol w="638780">
                  <a:extLst>
                    <a:ext uri="{9D8B030D-6E8A-4147-A177-3AD203B41FA5}">
                      <a16:colId xmlns:a16="http://schemas.microsoft.com/office/drawing/2014/main" val="20008"/>
                    </a:ext>
                  </a:extLst>
                </a:gridCol>
                <a:gridCol w="735222">
                  <a:extLst>
                    <a:ext uri="{9D8B030D-6E8A-4147-A177-3AD203B41FA5}">
                      <a16:colId xmlns:a16="http://schemas.microsoft.com/office/drawing/2014/main" val="20009"/>
                    </a:ext>
                  </a:extLst>
                </a:gridCol>
                <a:gridCol w="687001">
                  <a:extLst>
                    <a:ext uri="{9D8B030D-6E8A-4147-A177-3AD203B41FA5}">
                      <a16:colId xmlns:a16="http://schemas.microsoft.com/office/drawing/2014/main" val="20010"/>
                    </a:ext>
                  </a:extLst>
                </a:gridCol>
                <a:gridCol w="743615">
                  <a:extLst>
                    <a:ext uri="{9D8B030D-6E8A-4147-A177-3AD203B41FA5}">
                      <a16:colId xmlns:a16="http://schemas.microsoft.com/office/drawing/2014/main" val="20011"/>
                    </a:ext>
                  </a:extLst>
                </a:gridCol>
                <a:gridCol w="701040">
                  <a:extLst>
                    <a:ext uri="{9D8B030D-6E8A-4147-A177-3AD203B41FA5}">
                      <a16:colId xmlns:a16="http://schemas.microsoft.com/office/drawing/2014/main" val="554914961"/>
                    </a:ext>
                  </a:extLst>
                </a:gridCol>
                <a:gridCol w="616348">
                  <a:extLst>
                    <a:ext uri="{9D8B030D-6E8A-4147-A177-3AD203B41FA5}">
                      <a16:colId xmlns:a16="http://schemas.microsoft.com/office/drawing/2014/main" val="20012"/>
                    </a:ext>
                  </a:extLst>
                </a:gridCol>
                <a:gridCol w="687001">
                  <a:extLst>
                    <a:ext uri="{9D8B030D-6E8A-4147-A177-3AD203B41FA5}">
                      <a16:colId xmlns:a16="http://schemas.microsoft.com/office/drawing/2014/main" val="4181773252"/>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Help you when something online bothers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Explain why some sites or apps are appropriate or inappropriate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Know your passwords for online sites or apps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Talk to you about what you can do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Tell you to explore and learn things on the internet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Have rules about what times you can go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Have rules about how long you can stay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9713088"/>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Watch what you are doing online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1096319"/>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516"/>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Q: Do your parents / carers…? </a:t>
            </a:r>
            <a:r>
              <a:rPr lang="en-GB" sz="1000" i="1" dirty="0">
                <a:solidFill>
                  <a:srgbClr val="002060"/>
                </a:solidFill>
                <a:latin typeface="Calibri" panose="020F0502020204030204" pitchFamily="34" charset="0"/>
              </a:rPr>
              <a:t>Introduced in 2021 survey.</a:t>
            </a:r>
          </a:p>
        </p:txBody>
      </p:sp>
    </p:spTree>
    <p:extLst>
      <p:ext uri="{BB962C8B-B14F-4D97-AF65-F5344CB8AC3E}">
        <p14:creationId xmlns:p14="http://schemas.microsoft.com/office/powerpoint/2010/main" val="329391851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42037" cy="900000"/>
          </a:xfrm>
        </p:spPr>
        <p:txBody>
          <a:bodyPr vert="horz" lIns="91440" tIns="45720" rIns="91440" bIns="45720" rtlCol="0" anchor="t" anchorCtr="0">
            <a:normAutofit/>
          </a:bodyPr>
          <a:lstStyle/>
          <a:p>
            <a:r>
              <a:rPr lang="en-GB" sz="1600" dirty="0"/>
              <a:t>99% of all pupils have an account or profile on social media. Most commonly used are Snapchat (84%), WhatsApp (84%) and TikTok (82%). </a:t>
            </a:r>
          </a:p>
        </p:txBody>
      </p:sp>
      <p:graphicFrame>
        <p:nvGraphicFramePr>
          <p:cNvPr id="15" name="Chart 14"/>
          <p:cNvGraphicFramePr/>
          <p:nvPr>
            <p:extLst>
              <p:ext uri="{D42A27DB-BD31-4B8C-83A1-F6EECF244321}">
                <p14:modId xmlns:p14="http://schemas.microsoft.com/office/powerpoint/2010/main" val="749182033"/>
              </p:ext>
            </p:extLst>
          </p:nvPr>
        </p:nvGraphicFramePr>
        <p:xfrm>
          <a:off x="183600" y="835199"/>
          <a:ext cx="9184136" cy="5440157"/>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020" y="6214512"/>
            <a:ext cx="9573164"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have an account or profile on any social media sites or apps?</a:t>
            </a:r>
          </a:p>
          <a:p>
            <a:r>
              <a:rPr lang="en-GB" sz="1000" i="1" dirty="0">
                <a:solidFill>
                  <a:srgbClr val="002060"/>
                </a:solidFill>
                <a:latin typeface="Calibri" panose="020F0502020204030204" pitchFamily="34" charset="0"/>
              </a:rPr>
              <a:t>Base: All valid respondents, 2021 n=426, 2022 n=826, 2023 n=1,054</a:t>
            </a:r>
          </a:p>
          <a:p>
            <a:r>
              <a:rPr lang="en-GB" sz="1000" i="1" dirty="0">
                <a:solidFill>
                  <a:srgbClr val="002060"/>
                </a:solidFill>
                <a:latin typeface="Calibri" panose="020F0502020204030204" pitchFamily="34" charset="0"/>
              </a:rPr>
              <a:t>Please note: New options added for 2023 survey: ‘Reddit’, ‘Twitch’, ‘Twitter’, and ‘Dating Sites’, ‘House Party’ removed. </a:t>
            </a: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74879468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04088"/>
            <a:ext cx="9900000" cy="900000"/>
          </a:xfrm>
        </p:spPr>
        <p:txBody>
          <a:bodyPr vert="horz" lIns="91440" tIns="45720" rIns="91440" bIns="45720" rtlCol="0" anchor="ctr">
            <a:normAutofit/>
          </a:bodyPr>
          <a:lstStyle/>
          <a:p>
            <a:r>
              <a:rPr lang="en-GB" sz="2400" dirty="0"/>
              <a:t>Executive Summary (14)</a:t>
            </a:r>
          </a:p>
        </p:txBody>
      </p:sp>
      <p:sp>
        <p:nvSpPr>
          <p:cNvPr id="3" name="Content Placeholder 2"/>
          <p:cNvSpPr>
            <a:spLocks noGrp="1"/>
          </p:cNvSpPr>
          <p:nvPr>
            <p:ph idx="1"/>
          </p:nvPr>
        </p:nvSpPr>
        <p:spPr>
          <a:xfrm>
            <a:off x="183019" y="585667"/>
            <a:ext cx="10569776" cy="5678068"/>
          </a:xfrm>
        </p:spPr>
        <p:txBody>
          <a:bodyPr>
            <a:noAutofit/>
          </a:bodyPr>
          <a:lstStyle/>
          <a:p>
            <a:pPr marL="0" indent="0">
              <a:lnSpc>
                <a:spcPct val="110000"/>
              </a:lnSpc>
              <a:buNone/>
            </a:pPr>
            <a:r>
              <a:rPr lang="en-GB" sz="1600" b="1" dirty="0">
                <a:solidFill>
                  <a:srgbClr val="C00000"/>
                </a:solidFill>
              </a:rPr>
              <a:t>Staying safe (2)</a:t>
            </a:r>
            <a:endParaRPr lang="en-GB" sz="1400" b="1" dirty="0">
              <a:solidFill>
                <a:srgbClr val="C00000"/>
              </a:solidFill>
            </a:endParaRPr>
          </a:p>
          <a:p>
            <a:pPr>
              <a:lnSpc>
                <a:spcPct val="100000"/>
              </a:lnSpc>
              <a:spcBef>
                <a:spcPts val="600"/>
              </a:spcBef>
              <a:spcAft>
                <a:spcPts val="600"/>
              </a:spcAft>
            </a:pPr>
            <a:r>
              <a:rPr lang="en-GB" sz="1400" dirty="0">
                <a:solidFill>
                  <a:schemeClr val="tx1">
                    <a:lumMod val="75000"/>
                    <a:lumOff val="25000"/>
                  </a:schemeClr>
                </a:solidFill>
              </a:rPr>
              <a:t>70% of pupils say their parents/carer drink alcohol. Of those, 24% noticed behaviour changes in their parents/carers.</a:t>
            </a:r>
          </a:p>
          <a:p>
            <a:pPr>
              <a:lnSpc>
                <a:spcPct val="100000"/>
              </a:lnSpc>
              <a:spcBef>
                <a:spcPts val="600"/>
              </a:spcBef>
              <a:spcAft>
                <a:spcPts val="600"/>
              </a:spcAft>
            </a:pPr>
            <a:r>
              <a:rPr lang="en-GB" sz="1400" dirty="0">
                <a:solidFill>
                  <a:schemeClr val="tx1">
                    <a:lumMod val="75000"/>
                    <a:lumOff val="25000"/>
                  </a:schemeClr>
                </a:solidFill>
              </a:rPr>
              <a:t>Perceptions around cigarette use amongst peers shows a shift similar to alcohol consumption, with 64% overall believing some, most or all people of their age from their school have smoked a cigarette in the last 7 days. More Year 10s believe that their peers have smoked in the last 7 days than Year 8s (77%) v. 52%), and girls are more likely than boys (70% v. 58%) to believe at least some of their peers have had a cigarette in the last 7 days.</a:t>
            </a:r>
          </a:p>
          <a:p>
            <a:pPr>
              <a:lnSpc>
                <a:spcPct val="100000"/>
              </a:lnSpc>
              <a:spcBef>
                <a:spcPts val="600"/>
              </a:spcBef>
              <a:spcAft>
                <a:spcPts val="600"/>
              </a:spcAft>
            </a:pPr>
            <a:r>
              <a:rPr lang="en-GB" sz="1400" dirty="0">
                <a:solidFill>
                  <a:schemeClr val="tx1">
                    <a:lumMod val="75000"/>
                    <a:lumOff val="25000"/>
                  </a:schemeClr>
                </a:solidFill>
              </a:rPr>
              <a:t>Although 64% of pupils think their peers have smoked at least sometimes, the majority of pupils have not smoked at all (86%).</a:t>
            </a:r>
          </a:p>
          <a:p>
            <a:pPr>
              <a:lnSpc>
                <a:spcPct val="100000"/>
              </a:lnSpc>
              <a:spcBef>
                <a:spcPts val="600"/>
              </a:spcBef>
              <a:spcAft>
                <a:spcPts val="600"/>
              </a:spcAft>
            </a:pPr>
            <a:r>
              <a:rPr lang="en-GB" sz="1400" dirty="0">
                <a:solidFill>
                  <a:schemeClr val="tx1">
                    <a:lumMod val="75000"/>
                    <a:lumOff val="25000"/>
                  </a:schemeClr>
                </a:solidFill>
              </a:rPr>
              <a:t>Added for this year, 90% of pupils think that some, most or all of their peers have used electronic cigarettes in the last 7 days. More Year 10s think this than Year 8s.</a:t>
            </a:r>
          </a:p>
          <a:p>
            <a:pPr>
              <a:lnSpc>
                <a:spcPct val="100000"/>
              </a:lnSpc>
              <a:spcBef>
                <a:spcPts val="600"/>
              </a:spcBef>
              <a:spcAft>
                <a:spcPts val="600"/>
              </a:spcAft>
            </a:pPr>
            <a:r>
              <a:rPr lang="en-GB" sz="1400" dirty="0">
                <a:solidFill>
                  <a:schemeClr val="tx1">
                    <a:lumMod val="75000"/>
                    <a:lumOff val="25000"/>
                  </a:schemeClr>
                </a:solidFill>
              </a:rPr>
              <a:t>Most pupils (93%) have heard of ‘e-cigarettes’ with awareness slightly higher amongst Year 10s than Year 8s. </a:t>
            </a:r>
            <a:r>
              <a:rPr lang="en-US" sz="1400" dirty="0">
                <a:solidFill>
                  <a:schemeClr val="tx1">
                    <a:lumMod val="75000"/>
                    <a:lumOff val="25000"/>
                  </a:schemeClr>
                </a:solidFill>
              </a:rPr>
              <a:t>Although 90% of pupils believe their peers are using e-cigarettes, 34% of all secondary pupils use them.</a:t>
            </a:r>
          </a:p>
          <a:p>
            <a:pPr>
              <a:lnSpc>
                <a:spcPct val="100000"/>
              </a:lnSpc>
              <a:spcBef>
                <a:spcPts val="600"/>
              </a:spcBef>
              <a:spcAft>
                <a:spcPts val="600"/>
              </a:spcAft>
            </a:pPr>
            <a:r>
              <a:rPr lang="en-GB" sz="1400" dirty="0">
                <a:solidFill>
                  <a:schemeClr val="tx1">
                    <a:lumMod val="75000"/>
                    <a:lumOff val="25000"/>
                  </a:schemeClr>
                </a:solidFill>
              </a:rPr>
              <a:t>36% of pupils are living in a household where someone smokes. 13% use rooms at home which are also smoked in with 14% sometimes travelling in a car in which someone is smoking. </a:t>
            </a:r>
          </a:p>
          <a:p>
            <a:pPr>
              <a:lnSpc>
                <a:spcPct val="100000"/>
              </a:lnSpc>
              <a:spcBef>
                <a:spcPts val="600"/>
              </a:spcBef>
              <a:spcAft>
                <a:spcPts val="600"/>
              </a:spcAft>
            </a:pPr>
            <a:r>
              <a:rPr lang="en-GB" sz="1400" dirty="0">
                <a:solidFill>
                  <a:schemeClr val="tx1">
                    <a:lumMod val="75000"/>
                    <a:lumOff val="25000"/>
                  </a:schemeClr>
                </a:solidFill>
              </a:rPr>
              <a:t>16% of pupils know someone who takes drugs, this has decreased slightly from previous years. Year 10s are more likely to know someone who takes drugs than the Year 8s (24% and 9% respectively). Young carers, LGBTQ pupils, SEN pupils and those with a disability are more likely to know someone taking drugs than pupils from other groups. </a:t>
            </a:r>
          </a:p>
          <a:p>
            <a:pPr>
              <a:lnSpc>
                <a:spcPct val="100000"/>
              </a:lnSpc>
              <a:spcBef>
                <a:spcPts val="600"/>
              </a:spcBef>
              <a:spcAft>
                <a:spcPts val="600"/>
              </a:spcAft>
            </a:pPr>
            <a:r>
              <a:rPr lang="en-GB" sz="1400" dirty="0">
                <a:solidFill>
                  <a:schemeClr val="tx1">
                    <a:lumMod val="75000"/>
                    <a:lumOff val="25000"/>
                  </a:schemeClr>
                </a:solidFill>
              </a:rPr>
              <a:t>47% of pupils believe at least some of their peers have taken cannabis in the past 7 days. This increases to 63% amongst Year 10s (compared to only 32% of Year 8s) and 51% amongst girls (compared to 42% of Boys).</a:t>
            </a:r>
          </a:p>
          <a:p>
            <a:pPr>
              <a:lnSpc>
                <a:spcPct val="100000"/>
              </a:lnSpc>
              <a:spcBef>
                <a:spcPts val="600"/>
              </a:spcBef>
              <a:spcAft>
                <a:spcPts val="600"/>
              </a:spcAft>
            </a:pPr>
            <a:r>
              <a:rPr lang="en-GB" sz="1400" dirty="0">
                <a:solidFill>
                  <a:schemeClr val="tx1">
                    <a:lumMod val="75000"/>
                    <a:lumOff val="25000"/>
                  </a:schemeClr>
                </a:solidFill>
              </a:rPr>
              <a:t>37% of pupils believe at least some of their peers have taken Nitrous Oxide in the past 7 days. This increases to 46% amongst Year 10s (compared to only 29% of Year 8s) and 41% amongst girls (compared to 32% boys). </a:t>
            </a:r>
          </a:p>
        </p:txBody>
      </p:sp>
    </p:spTree>
    <p:extLst>
      <p:ext uri="{BB962C8B-B14F-4D97-AF65-F5344CB8AC3E}">
        <p14:creationId xmlns:p14="http://schemas.microsoft.com/office/powerpoint/2010/main" val="2953223161"/>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Box 10"/>
          <p:cNvSpPr txBox="1"/>
          <p:nvPr/>
        </p:nvSpPr>
        <p:spPr>
          <a:xfrm>
            <a:off x="331433" y="6298471"/>
            <a:ext cx="11570250" cy="275068"/>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8" name="Title 1"/>
          <p:cNvSpPr>
            <a:spLocks noGrp="1"/>
          </p:cNvSpPr>
          <p:nvPr>
            <p:ph type="title"/>
          </p:nvPr>
        </p:nvSpPr>
        <p:spPr>
          <a:xfrm>
            <a:off x="183019" y="11325"/>
            <a:ext cx="11677548" cy="900000"/>
          </a:xfrm>
        </p:spPr>
        <p:txBody>
          <a:bodyPr vert="horz" lIns="91440" tIns="45720" rIns="91440" bIns="45720" rtlCol="0" anchor="t">
            <a:noAutofit/>
          </a:bodyPr>
          <a:lstStyle/>
          <a:p>
            <a:r>
              <a:rPr lang="en-GB" sz="1600" dirty="0"/>
              <a:t>Platforms of choice vary across all groups. The top four are highlighted, Year 10 pupils and girls and are more interested in TikTok and Instagram, and boys are much more likely to have games consoles and Fortnite profiles.</a:t>
            </a:r>
          </a:p>
        </p:txBody>
      </p:sp>
      <p:graphicFrame>
        <p:nvGraphicFramePr>
          <p:cNvPr id="6" name="Table 5"/>
          <p:cNvGraphicFramePr>
            <a:graphicFrameLocks noGrp="1"/>
          </p:cNvGraphicFramePr>
          <p:nvPr>
            <p:extLst>
              <p:ext uri="{D42A27DB-BD31-4B8C-83A1-F6EECF244321}">
                <p14:modId xmlns:p14="http://schemas.microsoft.com/office/powerpoint/2010/main" val="211428723"/>
              </p:ext>
            </p:extLst>
          </p:nvPr>
        </p:nvGraphicFramePr>
        <p:xfrm>
          <a:off x="331433" y="577046"/>
          <a:ext cx="11570250" cy="5729052"/>
        </p:xfrm>
        <a:graphic>
          <a:graphicData uri="http://schemas.openxmlformats.org/drawingml/2006/table">
            <a:tbl>
              <a:tblPr firstRow="1" bandRow="1">
                <a:tableStyleId>{5940675A-B579-460E-94D1-54222C63F5DA}</a:tableStyleId>
              </a:tblPr>
              <a:tblGrid>
                <a:gridCol w="2598198">
                  <a:extLst>
                    <a:ext uri="{9D8B030D-6E8A-4147-A177-3AD203B41FA5}">
                      <a16:colId xmlns:a16="http://schemas.microsoft.com/office/drawing/2014/main" val="20000"/>
                    </a:ext>
                  </a:extLst>
                </a:gridCol>
                <a:gridCol w="861134">
                  <a:extLst>
                    <a:ext uri="{9D8B030D-6E8A-4147-A177-3AD203B41FA5}">
                      <a16:colId xmlns:a16="http://schemas.microsoft.com/office/drawing/2014/main" val="20002"/>
                    </a:ext>
                  </a:extLst>
                </a:gridCol>
                <a:gridCol w="612559">
                  <a:extLst>
                    <a:ext uri="{9D8B030D-6E8A-4147-A177-3AD203B41FA5}">
                      <a16:colId xmlns:a16="http://schemas.microsoft.com/office/drawing/2014/main" val="20003"/>
                    </a:ext>
                  </a:extLst>
                </a:gridCol>
                <a:gridCol w="639193">
                  <a:extLst>
                    <a:ext uri="{9D8B030D-6E8A-4147-A177-3AD203B41FA5}">
                      <a16:colId xmlns:a16="http://schemas.microsoft.com/office/drawing/2014/main" val="20004"/>
                    </a:ext>
                  </a:extLst>
                </a:gridCol>
                <a:gridCol w="541537">
                  <a:extLst>
                    <a:ext uri="{9D8B030D-6E8A-4147-A177-3AD203B41FA5}">
                      <a16:colId xmlns:a16="http://schemas.microsoft.com/office/drawing/2014/main" val="20005"/>
                    </a:ext>
                  </a:extLst>
                </a:gridCol>
                <a:gridCol w="470517">
                  <a:extLst>
                    <a:ext uri="{9D8B030D-6E8A-4147-A177-3AD203B41FA5}">
                      <a16:colId xmlns:a16="http://schemas.microsoft.com/office/drawing/2014/main" val="20006"/>
                    </a:ext>
                  </a:extLst>
                </a:gridCol>
                <a:gridCol w="488272">
                  <a:extLst>
                    <a:ext uri="{9D8B030D-6E8A-4147-A177-3AD203B41FA5}">
                      <a16:colId xmlns:a16="http://schemas.microsoft.com/office/drawing/2014/main" val="20007"/>
                    </a:ext>
                  </a:extLst>
                </a:gridCol>
                <a:gridCol w="532660">
                  <a:extLst>
                    <a:ext uri="{9D8B030D-6E8A-4147-A177-3AD203B41FA5}">
                      <a16:colId xmlns:a16="http://schemas.microsoft.com/office/drawing/2014/main" val="20008"/>
                    </a:ext>
                  </a:extLst>
                </a:gridCol>
                <a:gridCol w="781235">
                  <a:extLst>
                    <a:ext uri="{9D8B030D-6E8A-4147-A177-3AD203B41FA5}">
                      <a16:colId xmlns:a16="http://schemas.microsoft.com/office/drawing/2014/main" val="20009"/>
                    </a:ext>
                  </a:extLst>
                </a:gridCol>
                <a:gridCol w="727969">
                  <a:extLst>
                    <a:ext uri="{9D8B030D-6E8A-4147-A177-3AD203B41FA5}">
                      <a16:colId xmlns:a16="http://schemas.microsoft.com/office/drawing/2014/main" val="20010"/>
                    </a:ext>
                  </a:extLst>
                </a:gridCol>
                <a:gridCol w="816745">
                  <a:extLst>
                    <a:ext uri="{9D8B030D-6E8A-4147-A177-3AD203B41FA5}">
                      <a16:colId xmlns:a16="http://schemas.microsoft.com/office/drawing/2014/main" val="20011"/>
                    </a:ext>
                  </a:extLst>
                </a:gridCol>
                <a:gridCol w="1189608">
                  <a:extLst>
                    <a:ext uri="{9D8B030D-6E8A-4147-A177-3AD203B41FA5}">
                      <a16:colId xmlns:a16="http://schemas.microsoft.com/office/drawing/2014/main" val="20012"/>
                    </a:ext>
                  </a:extLst>
                </a:gridCol>
                <a:gridCol w="665825">
                  <a:extLst>
                    <a:ext uri="{9D8B030D-6E8A-4147-A177-3AD203B41FA5}">
                      <a16:colId xmlns:a16="http://schemas.microsoft.com/office/drawing/2014/main" val="3286845061"/>
                    </a:ext>
                  </a:extLst>
                </a:gridCol>
                <a:gridCol w="644798">
                  <a:extLst>
                    <a:ext uri="{9D8B030D-6E8A-4147-A177-3AD203B41FA5}">
                      <a16:colId xmlns:a16="http://schemas.microsoft.com/office/drawing/2014/main" val="3614929677"/>
                    </a:ext>
                  </a:extLst>
                </a:gridCol>
              </a:tblGrid>
              <a:tr h="4527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591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196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930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98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200" b="0" i="1" u="none" strike="noStrike" dirty="0">
                          <a:solidFill>
                            <a:schemeClr val="tx1">
                              <a:lumMod val="75000"/>
                              <a:lumOff val="25000"/>
                            </a:schemeClr>
                          </a:solidFill>
                          <a:effectLst/>
                          <a:latin typeface="+mn-lt"/>
                        </a:rPr>
                        <a:t>151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0073">
                <a:tc>
                  <a:txBody>
                    <a:bodyPr/>
                    <a:lstStyle/>
                    <a:p>
                      <a:pPr marL="95250" indent="0" algn="l" fontAlgn="b"/>
                      <a:r>
                        <a:rPr lang="en-GB" sz="1200" b="0" i="0" u="none" strike="noStrike" dirty="0">
                          <a:solidFill>
                            <a:schemeClr val="tx1">
                              <a:lumMod val="75000"/>
                              <a:lumOff val="25000"/>
                            </a:schemeClr>
                          </a:solidFill>
                          <a:effectLst/>
                          <a:latin typeface="+mn-lt"/>
                        </a:rPr>
                        <a:t>Snapchat</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0002"/>
                  </a:ext>
                </a:extLst>
              </a:tr>
              <a:tr h="273758">
                <a:tc>
                  <a:txBody>
                    <a:bodyPr/>
                    <a:lstStyle/>
                    <a:p>
                      <a:pPr marL="95250" indent="0" algn="l" fontAlgn="b"/>
                      <a:r>
                        <a:rPr lang="en-GB" sz="1200" b="0" i="0" u="none" strike="noStrike" dirty="0">
                          <a:solidFill>
                            <a:schemeClr val="tx1">
                              <a:lumMod val="75000"/>
                              <a:lumOff val="25000"/>
                            </a:schemeClr>
                          </a:solidFill>
                          <a:effectLst/>
                          <a:latin typeface="+mn-lt"/>
                        </a:rPr>
                        <a:t>WhatsApp</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0003"/>
                  </a:ext>
                </a:extLst>
              </a:tr>
              <a:tr h="250025">
                <a:tc>
                  <a:txBody>
                    <a:bodyPr/>
                    <a:lstStyle/>
                    <a:p>
                      <a:pPr marL="95250" indent="0" algn="l" fontAlgn="b"/>
                      <a:r>
                        <a:rPr lang="en-GB" sz="1200" b="0" i="0" u="none" strike="noStrike" dirty="0">
                          <a:solidFill>
                            <a:schemeClr val="tx1">
                              <a:lumMod val="75000"/>
                              <a:lumOff val="25000"/>
                            </a:schemeClr>
                          </a:solidFill>
                          <a:effectLst/>
                          <a:latin typeface="+mn-lt"/>
                        </a:rPr>
                        <a:t>TikTok</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0004"/>
                  </a:ext>
                </a:extLst>
              </a:tr>
              <a:tr h="258985">
                <a:tc>
                  <a:txBody>
                    <a:bodyPr/>
                    <a:lstStyle/>
                    <a:p>
                      <a:pPr marL="95250" indent="0" algn="l" fontAlgn="b"/>
                      <a:r>
                        <a:rPr lang="en-GB" sz="1200" b="0" i="0" u="none" strike="noStrike" dirty="0">
                          <a:solidFill>
                            <a:schemeClr val="tx1">
                              <a:lumMod val="75000"/>
                              <a:lumOff val="25000"/>
                            </a:schemeClr>
                          </a:solidFill>
                          <a:effectLst/>
                          <a:latin typeface="+mn-lt"/>
                        </a:rPr>
                        <a:t>YouTube</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extLst>
                  <a:ext uri="{0D108BD9-81ED-4DB2-BD59-A6C34878D82A}">
                    <a16:rowId xmlns:a16="http://schemas.microsoft.com/office/drawing/2014/main" val="10005"/>
                  </a:ext>
                </a:extLst>
              </a:tr>
              <a:tr h="255920">
                <a:tc>
                  <a:txBody>
                    <a:bodyPr/>
                    <a:lstStyle/>
                    <a:p>
                      <a:pPr marL="95250" indent="0" algn="l" fontAlgn="b"/>
                      <a:r>
                        <a:rPr lang="en-GB" sz="1200" b="0" i="0" u="none" strike="noStrike" dirty="0">
                          <a:solidFill>
                            <a:schemeClr val="tx1">
                              <a:lumMod val="75000"/>
                              <a:lumOff val="25000"/>
                            </a:schemeClr>
                          </a:solidFill>
                          <a:effectLst/>
                          <a:latin typeface="+mn-lt"/>
                        </a:rPr>
                        <a:t>Instagram</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61967">
                <a:tc>
                  <a:txBody>
                    <a:bodyPr/>
                    <a:lstStyle/>
                    <a:p>
                      <a:pPr marL="95250" indent="0" algn="l" fontAlgn="b"/>
                      <a:r>
                        <a:rPr lang="en-GB" sz="1200" b="0" i="0" u="none" strike="noStrike" dirty="0">
                          <a:solidFill>
                            <a:schemeClr val="tx1">
                              <a:lumMod val="75000"/>
                              <a:lumOff val="25000"/>
                            </a:schemeClr>
                          </a:solidFill>
                          <a:effectLst/>
                          <a:latin typeface="+mn-lt"/>
                        </a:rPr>
                        <a:t>Roblox</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99270008"/>
                  </a:ext>
                </a:extLst>
              </a:tr>
              <a:tr h="295911">
                <a:tc>
                  <a:txBody>
                    <a:bodyPr/>
                    <a:lstStyle/>
                    <a:p>
                      <a:pPr marL="95250" indent="0" algn="l" fontAlgn="b"/>
                      <a:r>
                        <a:rPr lang="en-GB" sz="1200" b="0" i="0" u="none" strike="noStrike" dirty="0">
                          <a:solidFill>
                            <a:schemeClr val="tx1">
                              <a:lumMod val="75000"/>
                              <a:lumOff val="25000"/>
                            </a:schemeClr>
                          </a:solidFill>
                          <a:effectLst/>
                          <a:latin typeface="+mn-lt"/>
                        </a:rPr>
                        <a:t>On a games console (e.g. Nintendo, PlayStation, Xbox)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rgbClr val="FFFF99"/>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85946436"/>
                  </a:ext>
                </a:extLst>
              </a:tr>
              <a:tr h="295911">
                <a:tc>
                  <a:txBody>
                    <a:bodyPr/>
                    <a:lstStyle/>
                    <a:p>
                      <a:pPr marL="95250" indent="0" algn="l" fontAlgn="b"/>
                      <a:r>
                        <a:rPr lang="en-GB" sz="1200" b="0" i="0" u="none" strike="noStrike" dirty="0">
                          <a:solidFill>
                            <a:schemeClr val="tx1">
                              <a:lumMod val="75000"/>
                              <a:lumOff val="25000"/>
                            </a:schemeClr>
                          </a:solidFill>
                          <a:effectLst/>
                          <a:latin typeface="+mn-lt"/>
                        </a:rPr>
                        <a:t>On streaming services (such as Netflix, Amazon Prime, Apple TV)</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31311901"/>
                  </a:ext>
                </a:extLst>
              </a:tr>
              <a:tr h="279518">
                <a:tc>
                  <a:txBody>
                    <a:bodyPr/>
                    <a:lstStyle/>
                    <a:p>
                      <a:pPr marL="95250" indent="0" algn="l" fontAlgn="b"/>
                      <a:r>
                        <a:rPr lang="en-GB" sz="1200" b="0" i="0" u="none" strike="noStrike" dirty="0">
                          <a:solidFill>
                            <a:schemeClr val="tx1">
                              <a:lumMod val="75000"/>
                              <a:lumOff val="25000"/>
                            </a:schemeClr>
                          </a:solidFill>
                          <a:effectLst/>
                          <a:latin typeface="+mn-lt"/>
                        </a:rPr>
                        <a:t>Facebook</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4391275"/>
                  </a:ext>
                </a:extLst>
              </a:tr>
              <a:tr h="270414">
                <a:tc>
                  <a:txBody>
                    <a:bodyPr/>
                    <a:lstStyle/>
                    <a:p>
                      <a:pPr marL="9525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mn-lt"/>
                        </a:rPr>
                        <a:t>Minecraft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294377753"/>
                  </a:ext>
                </a:extLst>
              </a:tr>
              <a:tr h="266331">
                <a:tc>
                  <a:txBody>
                    <a:bodyPr/>
                    <a:lstStyle/>
                    <a:p>
                      <a:pPr marL="95250" indent="0" algn="l" fontAlgn="b"/>
                      <a:r>
                        <a:rPr lang="en-GB" sz="1200" b="0" i="0" u="none" strike="noStrike" dirty="0">
                          <a:solidFill>
                            <a:schemeClr val="tx1">
                              <a:lumMod val="75000"/>
                              <a:lumOff val="25000"/>
                            </a:schemeClr>
                          </a:solidFill>
                          <a:effectLst/>
                          <a:latin typeface="+mn-lt"/>
                        </a:rPr>
                        <a:t>Fortnite</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65270839"/>
                  </a:ext>
                </a:extLst>
              </a:tr>
              <a:tr h="277911">
                <a:tc>
                  <a:txBody>
                    <a:bodyPr/>
                    <a:lstStyle/>
                    <a:p>
                      <a:pPr marL="95250" indent="0" algn="l" fontAlgn="b"/>
                      <a:r>
                        <a:rPr lang="en-GB" sz="1200" b="0" i="0" u="none" strike="noStrike" dirty="0">
                          <a:solidFill>
                            <a:schemeClr val="tx1">
                              <a:lumMod val="75000"/>
                              <a:lumOff val="25000"/>
                            </a:schemeClr>
                          </a:solidFill>
                          <a:effectLst/>
                          <a:latin typeface="+mn-lt"/>
                        </a:rPr>
                        <a:t>Facebook Messenger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32311225"/>
                  </a:ext>
                </a:extLst>
              </a:tr>
              <a:tr h="275208">
                <a:tc>
                  <a:txBody>
                    <a:bodyPr/>
                    <a:lstStyle/>
                    <a:p>
                      <a:pPr marL="95250" indent="0" algn="l" fontAlgn="b"/>
                      <a:r>
                        <a:rPr lang="en-GB" sz="1200" b="0" i="0" u="none" strike="noStrike" dirty="0">
                          <a:solidFill>
                            <a:schemeClr val="tx1">
                              <a:lumMod val="75000"/>
                              <a:lumOff val="25000"/>
                            </a:schemeClr>
                          </a:solidFill>
                          <a:effectLst/>
                          <a:latin typeface="+mn-lt"/>
                        </a:rPr>
                        <a:t>Twitter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38356291"/>
                  </a:ext>
                </a:extLst>
              </a:tr>
              <a:tr h="254749">
                <a:tc>
                  <a:txBody>
                    <a:bodyPr/>
                    <a:lstStyle/>
                    <a:p>
                      <a:pPr marL="95250" indent="0" algn="l" fontAlgn="b"/>
                      <a:r>
                        <a:rPr lang="en-GB" sz="1200" b="0" i="0" u="none" strike="noStrike" dirty="0">
                          <a:solidFill>
                            <a:schemeClr val="tx1">
                              <a:lumMod val="75000"/>
                              <a:lumOff val="25000"/>
                            </a:schemeClr>
                          </a:solidFill>
                          <a:effectLst/>
                          <a:latin typeface="+mn-lt"/>
                        </a:rPr>
                        <a:t>Twitch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66876980"/>
                  </a:ext>
                </a:extLst>
              </a:tr>
              <a:tr h="257452">
                <a:tc>
                  <a:txBody>
                    <a:bodyPr/>
                    <a:lstStyle/>
                    <a:p>
                      <a:pPr marL="95250" indent="0" algn="l" fontAlgn="b"/>
                      <a:r>
                        <a:rPr lang="en-GB" sz="1200" b="0" i="0" u="none" strike="noStrike" dirty="0">
                          <a:solidFill>
                            <a:schemeClr val="tx1">
                              <a:lumMod val="75000"/>
                              <a:lumOff val="25000"/>
                            </a:schemeClr>
                          </a:solidFill>
                          <a:effectLst/>
                          <a:latin typeface="+mn-lt"/>
                        </a:rPr>
                        <a:t>Reddit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41054593"/>
                  </a:ext>
                </a:extLst>
              </a:tr>
              <a:tr h="248575">
                <a:tc>
                  <a:txBody>
                    <a:bodyPr/>
                    <a:lstStyle/>
                    <a:p>
                      <a:pPr marL="95250" indent="0" algn="l" fontAlgn="b"/>
                      <a:r>
                        <a:rPr lang="en-GB" sz="1200" b="0" i="0" u="none" strike="noStrike" dirty="0">
                          <a:solidFill>
                            <a:schemeClr val="tx1">
                              <a:lumMod val="75000"/>
                              <a:lumOff val="25000"/>
                            </a:schemeClr>
                          </a:solidFill>
                          <a:effectLst/>
                          <a:latin typeface="+mn-lt"/>
                        </a:rPr>
                        <a:t>Dating Sites *</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24922681"/>
                  </a:ext>
                </a:extLst>
              </a:tr>
              <a:tr h="248574">
                <a:tc>
                  <a:txBody>
                    <a:bodyPr/>
                    <a:lstStyle/>
                    <a:p>
                      <a:pPr marL="95250" indent="0" algn="l" fontAlgn="b"/>
                      <a:r>
                        <a:rPr lang="en-GB" sz="1200" b="0" i="0" u="none" strike="noStrike" dirty="0">
                          <a:solidFill>
                            <a:schemeClr val="tx1">
                              <a:lumMod val="75000"/>
                              <a:lumOff val="25000"/>
                            </a:schemeClr>
                          </a:solidFill>
                          <a:effectLst/>
                          <a:latin typeface="+mn-lt"/>
                        </a:rPr>
                        <a:t>Other...</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5911">
                <a:tc>
                  <a:txBody>
                    <a:bodyPr/>
                    <a:lstStyle/>
                    <a:p>
                      <a:pPr marL="95250" indent="0" algn="l" fontAlgn="b"/>
                      <a:r>
                        <a:rPr lang="en-GB" sz="1200" b="0" i="0" u="none" strike="noStrike" dirty="0">
                          <a:solidFill>
                            <a:schemeClr val="tx1">
                              <a:lumMod val="75000"/>
                              <a:lumOff val="25000"/>
                            </a:schemeClr>
                          </a:solidFill>
                          <a:effectLst/>
                          <a:latin typeface="+mn-lt"/>
                        </a:rPr>
                        <a:t>I don’t have any accounts or profiles</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015297786"/>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2" name="TextBox 11">
            <a:extLst>
              <a:ext uri="{FF2B5EF4-FFF2-40B4-BE49-F238E27FC236}">
                <a16:creationId xmlns:a16="http://schemas.microsoft.com/office/drawing/2014/main" id="{A958A10A-24B6-4E08-8C2B-5582A1CB7D47}"/>
              </a:ext>
            </a:extLst>
          </p:cNvPr>
          <p:cNvSpPr txBox="1"/>
          <p:nvPr/>
        </p:nvSpPr>
        <p:spPr>
          <a:xfrm>
            <a:off x="290317" y="6632872"/>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have an account or profile on any social media? * </a:t>
            </a:r>
            <a:r>
              <a:rPr lang="en-GB" sz="1000" i="1" dirty="0">
                <a:solidFill>
                  <a:srgbClr val="002060"/>
                </a:solidFill>
                <a:latin typeface="Calibri" panose="020F0502020204030204" pitchFamily="34" charset="0"/>
              </a:rPr>
              <a:t>New options added for 2023 survey: ‘Reddit’, ‘Twitch’, ‘Twitter’, and ‘Dating Sites’, ‘House Party’ removed. </a:t>
            </a:r>
            <a:endParaRPr lang="en-GB" sz="1000" dirty="0">
              <a:solidFill>
                <a:srgbClr val="002060"/>
              </a:solidFill>
              <a:latin typeface="Calibri" panose="020F0502020204030204" pitchFamily="34" charset="0"/>
            </a:endParaRPr>
          </a:p>
        </p:txBody>
      </p:sp>
    </p:spTree>
    <p:extLst>
      <p:ext uri="{BB962C8B-B14F-4D97-AF65-F5344CB8AC3E}">
        <p14:creationId xmlns:p14="http://schemas.microsoft.com/office/powerpoint/2010/main" val="3235695954"/>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642037" cy="900000"/>
          </a:xfrm>
        </p:spPr>
        <p:txBody>
          <a:bodyPr vert="horz" lIns="91440" tIns="45720" rIns="91440" bIns="45720" rtlCol="0" anchor="t" anchorCtr="0">
            <a:normAutofit/>
          </a:bodyPr>
          <a:lstStyle/>
          <a:p>
            <a:r>
              <a:rPr lang="en-GB" sz="1600" dirty="0"/>
              <a:t>Overall, 23% have met someone in real life whom they first met online. </a:t>
            </a:r>
          </a:p>
        </p:txBody>
      </p:sp>
      <p:sp>
        <p:nvSpPr>
          <p:cNvPr id="6" name="TextBox 5"/>
          <p:cNvSpPr txBox="1"/>
          <p:nvPr/>
        </p:nvSpPr>
        <p:spPr>
          <a:xfrm>
            <a:off x="180000" y="6426309"/>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met someone in real life whom you first met online?</a:t>
            </a:r>
          </a:p>
          <a:p>
            <a:r>
              <a:rPr lang="en-GB" sz="1000" i="1" dirty="0">
                <a:solidFill>
                  <a:srgbClr val="002060"/>
                </a:solidFill>
                <a:latin typeface="Calibri" panose="020F0502020204030204" pitchFamily="34" charset="0"/>
              </a:rPr>
              <a:t>Base: All valid respondents, 2021 n=429, 2022 n=834, 2023 n=1,057</a:t>
            </a:r>
            <a:endParaRPr lang="en-GB" sz="1000" dirty="0">
              <a:solidFill>
                <a:srgbClr val="002060"/>
              </a:solidFill>
              <a:latin typeface="Calibri" panose="020F0502020204030204" pitchFamily="34" charset="0"/>
            </a:endParaRPr>
          </a:p>
        </p:txBody>
      </p:sp>
      <p:sp>
        <p:nvSpPr>
          <p:cNvPr id="7" name="Rectangle 6"/>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graphicFrame>
        <p:nvGraphicFramePr>
          <p:cNvPr id="8" name="Chart 7">
            <a:extLst>
              <a:ext uri="{FF2B5EF4-FFF2-40B4-BE49-F238E27FC236}">
                <a16:creationId xmlns:a16="http://schemas.microsoft.com/office/drawing/2014/main" id="{DA710C63-0535-43B7-8437-19375F2393CA}"/>
              </a:ext>
            </a:extLst>
          </p:cNvPr>
          <p:cNvGraphicFramePr/>
          <p:nvPr>
            <p:extLst>
              <p:ext uri="{D42A27DB-BD31-4B8C-83A1-F6EECF244321}">
                <p14:modId xmlns:p14="http://schemas.microsoft.com/office/powerpoint/2010/main" val="1300258127"/>
              </p:ext>
            </p:extLst>
          </p:nvPr>
        </p:nvGraphicFramePr>
        <p:xfrm>
          <a:off x="2446086" y="1426709"/>
          <a:ext cx="5257998" cy="374438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2899910094"/>
      </p:ext>
    </p:extLst>
  </p:cSld>
  <p:clrMapOvr>
    <a:masterClrMapping/>
  </p:clrMapOvr>
  <p:extLst>
    <p:ext uri="{6950BFC3-D8DA-4A85-94F7-54DA5524770B}">
      <p188:commentRel xmlns:p188="http://schemas.microsoft.com/office/powerpoint/2018/8/main" r:id="rId3"/>
    </p:ext>
  </p:extLs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Table 11"/>
          <p:cNvGraphicFramePr>
            <a:graphicFrameLocks noGrp="1"/>
          </p:cNvGraphicFramePr>
          <p:nvPr>
            <p:extLst>
              <p:ext uri="{D42A27DB-BD31-4B8C-83A1-F6EECF244321}">
                <p14:modId xmlns:p14="http://schemas.microsoft.com/office/powerpoint/2010/main" val="4253717908"/>
              </p:ext>
            </p:extLst>
          </p:nvPr>
        </p:nvGraphicFramePr>
        <p:xfrm>
          <a:off x="378159" y="991680"/>
          <a:ext cx="11633841" cy="3294972"/>
        </p:xfrm>
        <a:graphic>
          <a:graphicData uri="http://schemas.openxmlformats.org/drawingml/2006/table">
            <a:tbl>
              <a:tblPr firstRow="1" bandRow="1">
                <a:tableStyleId>{5940675A-B579-460E-94D1-54222C63F5DA}</a:tableStyleId>
              </a:tblPr>
              <a:tblGrid>
                <a:gridCol w="2467950">
                  <a:extLst>
                    <a:ext uri="{9D8B030D-6E8A-4147-A177-3AD203B41FA5}">
                      <a16:colId xmlns:a16="http://schemas.microsoft.com/office/drawing/2014/main" val="20000"/>
                    </a:ext>
                  </a:extLst>
                </a:gridCol>
                <a:gridCol w="857250">
                  <a:extLst>
                    <a:ext uri="{9D8B030D-6E8A-4147-A177-3AD203B41FA5}">
                      <a16:colId xmlns:a16="http://schemas.microsoft.com/office/drawing/2014/main" val="20001"/>
                    </a:ext>
                  </a:extLst>
                </a:gridCol>
                <a:gridCol w="654896">
                  <a:extLst>
                    <a:ext uri="{9D8B030D-6E8A-4147-A177-3AD203B41FA5}">
                      <a16:colId xmlns:a16="http://schemas.microsoft.com/office/drawing/2014/main" val="20002"/>
                    </a:ext>
                  </a:extLst>
                </a:gridCol>
                <a:gridCol w="695795">
                  <a:extLst>
                    <a:ext uri="{9D8B030D-6E8A-4147-A177-3AD203B41FA5}">
                      <a16:colId xmlns:a16="http://schemas.microsoft.com/office/drawing/2014/main" val="20003"/>
                    </a:ext>
                  </a:extLst>
                </a:gridCol>
                <a:gridCol w="695795">
                  <a:extLst>
                    <a:ext uri="{9D8B030D-6E8A-4147-A177-3AD203B41FA5}">
                      <a16:colId xmlns:a16="http://schemas.microsoft.com/office/drawing/2014/main" val="20004"/>
                    </a:ext>
                  </a:extLst>
                </a:gridCol>
                <a:gridCol w="695795">
                  <a:extLst>
                    <a:ext uri="{9D8B030D-6E8A-4147-A177-3AD203B41FA5}">
                      <a16:colId xmlns:a16="http://schemas.microsoft.com/office/drawing/2014/main" val="20005"/>
                    </a:ext>
                  </a:extLst>
                </a:gridCol>
                <a:gridCol w="695795">
                  <a:extLst>
                    <a:ext uri="{9D8B030D-6E8A-4147-A177-3AD203B41FA5}">
                      <a16:colId xmlns:a16="http://schemas.microsoft.com/office/drawing/2014/main" val="3289585207"/>
                    </a:ext>
                  </a:extLst>
                </a:gridCol>
                <a:gridCol w="590999">
                  <a:extLst>
                    <a:ext uri="{9D8B030D-6E8A-4147-A177-3AD203B41FA5}">
                      <a16:colId xmlns:a16="http://schemas.microsoft.com/office/drawing/2014/main" val="20006"/>
                    </a:ext>
                  </a:extLst>
                </a:gridCol>
                <a:gridCol w="819150">
                  <a:extLst>
                    <a:ext uri="{9D8B030D-6E8A-4147-A177-3AD203B41FA5}">
                      <a16:colId xmlns:a16="http://schemas.microsoft.com/office/drawing/2014/main" val="2352844826"/>
                    </a:ext>
                  </a:extLst>
                </a:gridCol>
                <a:gridCol w="677236">
                  <a:extLst>
                    <a:ext uri="{9D8B030D-6E8A-4147-A177-3AD203B41FA5}">
                      <a16:colId xmlns:a16="http://schemas.microsoft.com/office/drawing/2014/main" val="1408794327"/>
                    </a:ext>
                  </a:extLst>
                </a:gridCol>
                <a:gridCol w="802915">
                  <a:extLst>
                    <a:ext uri="{9D8B030D-6E8A-4147-A177-3AD203B41FA5}">
                      <a16:colId xmlns:a16="http://schemas.microsoft.com/office/drawing/2014/main" val="1671675132"/>
                    </a:ext>
                  </a:extLst>
                </a:gridCol>
                <a:gridCol w="758185">
                  <a:extLst>
                    <a:ext uri="{9D8B030D-6E8A-4147-A177-3AD203B41FA5}">
                      <a16:colId xmlns:a16="http://schemas.microsoft.com/office/drawing/2014/main" val="2151133304"/>
                    </a:ext>
                  </a:extLst>
                </a:gridCol>
                <a:gridCol w="526285">
                  <a:extLst>
                    <a:ext uri="{9D8B030D-6E8A-4147-A177-3AD203B41FA5}">
                      <a16:colId xmlns:a16="http://schemas.microsoft.com/office/drawing/2014/main" val="1664599210"/>
                    </a:ext>
                  </a:extLst>
                </a:gridCol>
                <a:gridCol w="695795">
                  <a:extLst>
                    <a:ext uri="{9D8B030D-6E8A-4147-A177-3AD203B41FA5}">
                      <a16:colId xmlns:a16="http://schemas.microsoft.com/office/drawing/2014/main" val="1660071777"/>
                    </a:ext>
                  </a:extLst>
                </a:gridCol>
              </a:tblGrid>
              <a:tr h="44784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r>
                        <a:rPr lang="en-GB" sz="1200" dirty="0">
                          <a:solidFill>
                            <a:schemeClr val="tx1">
                              <a:lumMod val="75000"/>
                              <a:lumOff val="25000"/>
                            </a:schemeClr>
                          </a:solidFill>
                        </a:rPr>
                        <a:t>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Yes – Met someone after meeting</a:t>
                      </a:r>
                      <a:r>
                        <a:rPr lang="en-GB" sz="1200" baseline="0" dirty="0">
                          <a:solidFill>
                            <a:schemeClr val="tx1">
                              <a:lumMod val="75000"/>
                              <a:lumOff val="25000"/>
                            </a:schemeClr>
                          </a:solidFill>
                        </a:rPr>
                        <a:t> online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133861">
                <a:tc>
                  <a:txBody>
                    <a:bodyPr/>
                    <a:lstStyle/>
                    <a:p>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tc>
                  <a:txBody>
                    <a:bodyPr/>
                    <a:lstStyle/>
                    <a:p>
                      <a:pPr algn="ctr"/>
                      <a:endParaRPr lang="en-GB" sz="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75000"/>
                      </a:schemeClr>
                    </a:solidFill>
                  </a:tcPr>
                </a:tc>
                <a:extLst>
                  <a:ext uri="{0D108BD9-81ED-4DB2-BD59-A6C34878D82A}">
                    <a16:rowId xmlns:a16="http://schemas.microsoft.com/office/drawing/2014/main" val="10004"/>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77729921"/>
                  </a:ext>
                </a:extLst>
              </a:tr>
              <a:tr h="294833">
                <a:tc>
                  <a:txBody>
                    <a:bodyPr/>
                    <a:lstStyle/>
                    <a:p>
                      <a:r>
                        <a:rPr lang="en-GB" sz="1200" dirty="0">
                          <a:solidFill>
                            <a:schemeClr val="tx1">
                              <a:lumMod val="75000"/>
                              <a:lumOff val="25000"/>
                            </a:schemeClr>
                          </a:solidFill>
                        </a:rPr>
                        <a:t>Younger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294833">
                <a:tc>
                  <a:txBody>
                    <a:bodyPr/>
                    <a:lstStyle/>
                    <a:p>
                      <a:r>
                        <a:rPr lang="en-GB" sz="1200" dirty="0">
                          <a:solidFill>
                            <a:schemeClr val="tx1">
                              <a:lumMod val="75000"/>
                              <a:lumOff val="25000"/>
                            </a:schemeClr>
                          </a:solidFill>
                        </a:rPr>
                        <a:t>About the same</a:t>
                      </a:r>
                      <a:r>
                        <a:rPr lang="en-GB" sz="1200" baseline="0" dirty="0">
                          <a:solidFill>
                            <a:schemeClr val="tx1">
                              <a:lumMod val="75000"/>
                              <a:lumOff val="25000"/>
                            </a:schemeClr>
                          </a:solidFill>
                        </a:rPr>
                        <a:t> age as you</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3167073994"/>
                  </a:ext>
                </a:extLst>
              </a:tr>
              <a:tr h="294833">
                <a:tc>
                  <a:txBody>
                    <a:bodyPr/>
                    <a:lstStyle/>
                    <a:p>
                      <a:r>
                        <a:rPr lang="en-GB" sz="1200" dirty="0">
                          <a:solidFill>
                            <a:schemeClr val="tx1">
                              <a:lumMod val="75000"/>
                              <a:lumOff val="25000"/>
                            </a:schemeClr>
                          </a:solidFill>
                        </a:rPr>
                        <a:t>A bit older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18217120"/>
                  </a:ext>
                </a:extLst>
              </a:tr>
              <a:tr h="294833">
                <a:tc>
                  <a:txBody>
                    <a:bodyPr/>
                    <a:lstStyle/>
                    <a:p>
                      <a:r>
                        <a:rPr lang="en-GB" sz="1200" dirty="0">
                          <a:solidFill>
                            <a:schemeClr val="tx1">
                              <a:lumMod val="75000"/>
                              <a:lumOff val="25000"/>
                            </a:schemeClr>
                          </a:solidFill>
                        </a:rPr>
                        <a:t>Much older than you</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2582112682"/>
                  </a:ext>
                </a:extLst>
              </a:tr>
              <a:tr h="294833">
                <a:tc>
                  <a:txBody>
                    <a:bodyPr/>
                    <a:lstStyle/>
                    <a:p>
                      <a:r>
                        <a:rPr lang="en-GB" sz="1200" dirty="0">
                          <a:solidFill>
                            <a:schemeClr val="tx1">
                              <a:lumMod val="75000"/>
                              <a:lumOff val="25000"/>
                            </a:schemeClr>
                          </a:solidFill>
                        </a:rPr>
                        <a:t>I don’t want to say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896304877"/>
                  </a:ext>
                </a:extLst>
              </a:tr>
            </a:tbl>
          </a:graphicData>
        </a:graphic>
      </p:graphicFrame>
      <p:sp>
        <p:nvSpPr>
          <p:cNvPr id="8" name="Title 1"/>
          <p:cNvSpPr>
            <a:spLocks noGrp="1"/>
          </p:cNvSpPr>
          <p:nvPr>
            <p:ph type="title"/>
          </p:nvPr>
        </p:nvSpPr>
        <p:spPr>
          <a:xfrm>
            <a:off x="180000" y="179999"/>
            <a:ext cx="11633841" cy="1132985"/>
          </a:xfrm>
        </p:spPr>
        <p:txBody>
          <a:bodyPr vert="horz" lIns="91440" tIns="45720" rIns="91440" bIns="45720" rtlCol="0" anchor="t">
            <a:noAutofit/>
          </a:bodyPr>
          <a:lstStyle/>
          <a:p>
            <a:r>
              <a:rPr lang="en-GB" sz="1600" dirty="0"/>
              <a:t>Pupils that are meeting people in ‘real life after chatting online’ are meeting people of the same age (70%).  LGBTQ pupils are the most likely group to meet someone younger with Ethnic Minority groups most likely to meet someone much older.</a:t>
            </a:r>
          </a:p>
        </p:txBody>
      </p:sp>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7" name="TextBox 6"/>
          <p:cNvSpPr txBox="1"/>
          <p:nvPr/>
        </p:nvSpPr>
        <p:spPr>
          <a:xfrm>
            <a:off x="183019" y="6299088"/>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met someone in real life whom you first met online?</a:t>
            </a:r>
            <a:r>
              <a:rPr lang="en-GB" sz="1000" i="1" dirty="0">
                <a:solidFill>
                  <a:srgbClr val="002060"/>
                </a:solidFill>
                <a:latin typeface="Calibri" panose="020F0502020204030204" pitchFamily="34" charset="0"/>
              </a:rPr>
              <a:t> </a:t>
            </a:r>
          </a:p>
          <a:p>
            <a:r>
              <a:rPr lang="en-GB" sz="1000" dirty="0">
                <a:solidFill>
                  <a:srgbClr val="002060"/>
                </a:solidFill>
                <a:latin typeface="Calibri" panose="020F0502020204030204" pitchFamily="34" charset="0"/>
              </a:rPr>
              <a:t>Q: Were they…?</a:t>
            </a:r>
            <a:endParaRPr lang="en-GB" sz="1000" i="1" dirty="0">
              <a:solidFill>
                <a:srgbClr val="002060"/>
              </a:solidFill>
              <a:latin typeface="Calibri" panose="020F0502020204030204" pitchFamily="34" charset="0"/>
            </a:endParaRPr>
          </a:p>
        </p:txBody>
      </p:sp>
    </p:spTree>
    <p:extLst>
      <p:ext uri="{BB962C8B-B14F-4D97-AF65-F5344CB8AC3E}">
        <p14:creationId xmlns:p14="http://schemas.microsoft.com/office/powerpoint/2010/main" val="2743006512"/>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04181" cy="900000"/>
          </a:xfrm>
        </p:spPr>
        <p:txBody>
          <a:bodyPr vert="horz" lIns="91440" tIns="45720" rIns="91440" bIns="45720" rtlCol="0" anchor="t" anchorCtr="0">
            <a:normAutofit/>
          </a:bodyPr>
          <a:lstStyle/>
          <a:p>
            <a:r>
              <a:rPr lang="en-GB" sz="1600" dirty="0"/>
              <a:t>91% of pupils have been told how to stay safe online and 50% say they always follow that advice. 43% have seen adult content and over half of all pupils have lied about their age to look at a website or play a game. </a:t>
            </a:r>
          </a:p>
        </p:txBody>
      </p:sp>
      <p:sp>
        <p:nvSpPr>
          <p:cNvPr id="9" name="TextBox 8"/>
          <p:cNvSpPr txBox="1"/>
          <p:nvPr/>
        </p:nvSpPr>
        <p:spPr>
          <a:xfrm>
            <a:off x="183019" y="5989973"/>
            <a:ext cx="10227733"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told how to stay safe while being online? </a:t>
            </a:r>
          </a:p>
          <a:p>
            <a:r>
              <a:rPr lang="en-GB" sz="1000" dirty="0">
                <a:solidFill>
                  <a:srgbClr val="002060"/>
                </a:solidFill>
                <a:latin typeface="Calibri" panose="020F0502020204030204" pitchFamily="34" charset="0"/>
              </a:rPr>
              <a:t>Q: Do you know what the CEOP button is for?</a:t>
            </a:r>
          </a:p>
          <a:p>
            <a:r>
              <a:rPr lang="en-GB" sz="1000" dirty="0">
                <a:solidFill>
                  <a:srgbClr val="002060"/>
                </a:solidFill>
                <a:latin typeface="Calibri" panose="020F0502020204030204" pitchFamily="34" charset="0"/>
              </a:rPr>
              <a:t>(</a:t>
            </a:r>
            <a:r>
              <a:rPr lang="en-GB" sz="1000" i="1" dirty="0">
                <a:solidFill>
                  <a:srgbClr val="002060"/>
                </a:solidFill>
                <a:latin typeface="Calibri" panose="020F0502020204030204" pitchFamily="34" charset="0"/>
              </a:rPr>
              <a:t>Base: All valid respondents, 2021 n=429, 2022 n=834, 2023 n=1,057)</a:t>
            </a:r>
          </a:p>
          <a:p>
            <a:r>
              <a:rPr lang="en-GB" sz="1000" dirty="0">
                <a:solidFill>
                  <a:srgbClr val="002060"/>
                </a:solidFill>
                <a:latin typeface="Calibri" panose="020F0502020204030204" pitchFamily="34" charset="0"/>
              </a:rPr>
              <a:t>Q: Do you always follow the advice you have been given about staying safe online? </a:t>
            </a:r>
          </a:p>
          <a:p>
            <a:r>
              <a:rPr lang="en-GB" sz="1000" i="1" dirty="0">
                <a:solidFill>
                  <a:srgbClr val="002060"/>
                </a:solidFill>
                <a:latin typeface="Calibri" panose="020F0502020204030204" pitchFamily="34" charset="0"/>
              </a:rPr>
              <a:t>(Base: All those who had advice, 2021 n=412, 2022 n=751, 2023 n=963) </a:t>
            </a:r>
          </a:p>
        </p:txBody>
      </p:sp>
      <p:sp>
        <p:nvSpPr>
          <p:cNvPr id="13" name="Rectangle 12"/>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6" name="TextBox 15"/>
          <p:cNvSpPr txBox="1"/>
          <p:nvPr/>
        </p:nvSpPr>
        <p:spPr>
          <a:xfrm>
            <a:off x="5899355" y="6014684"/>
            <a:ext cx="3984479" cy="861774"/>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seen pictures online that were for adults only? </a:t>
            </a:r>
          </a:p>
          <a:p>
            <a:r>
              <a:rPr lang="en-GB" sz="1000" dirty="0">
                <a:solidFill>
                  <a:srgbClr val="002060"/>
                </a:solidFill>
                <a:latin typeface="Calibri" panose="020F0502020204030204" pitchFamily="34" charset="0"/>
              </a:rPr>
              <a:t>Q: Have you ever lied about your age to look at a website or play a game?</a:t>
            </a:r>
          </a:p>
          <a:p>
            <a:r>
              <a:rPr lang="en-GB" sz="1000" dirty="0">
                <a:solidFill>
                  <a:srgbClr val="002060"/>
                </a:solidFill>
                <a:latin typeface="Calibri" panose="020F0502020204030204" pitchFamily="34" charset="0"/>
              </a:rPr>
              <a:t>Q: Have you ever seen anything online that you found worrying or nasty in some way that you didn’t like?</a:t>
            </a:r>
          </a:p>
          <a:p>
            <a:r>
              <a:rPr lang="en-GB" sz="1000" dirty="0">
                <a:solidFill>
                  <a:srgbClr val="002060"/>
                </a:solidFill>
                <a:latin typeface="Calibri" panose="020F0502020204030204" pitchFamily="34" charset="0"/>
              </a:rPr>
              <a:t>(</a:t>
            </a:r>
            <a:r>
              <a:rPr lang="en-GB" sz="1000" i="1" dirty="0">
                <a:solidFill>
                  <a:srgbClr val="002060"/>
                </a:solidFill>
                <a:latin typeface="Calibri" panose="020F0502020204030204" pitchFamily="34" charset="0"/>
              </a:rPr>
              <a:t>Base: All valid respondents, 2021 n=429, 2022 n=834, 2023 n=1,057)</a:t>
            </a:r>
          </a:p>
        </p:txBody>
      </p:sp>
      <p:graphicFrame>
        <p:nvGraphicFramePr>
          <p:cNvPr id="22" name="Chart 21">
            <a:extLst>
              <a:ext uri="{FF2B5EF4-FFF2-40B4-BE49-F238E27FC236}">
                <a16:creationId xmlns:a16="http://schemas.microsoft.com/office/drawing/2014/main" id="{3CE3BE3C-12B4-4080-B8BE-E2104602E49D}"/>
              </a:ext>
            </a:extLst>
          </p:cNvPr>
          <p:cNvGraphicFramePr/>
          <p:nvPr>
            <p:extLst>
              <p:ext uri="{D42A27DB-BD31-4B8C-83A1-F6EECF244321}">
                <p14:modId xmlns:p14="http://schemas.microsoft.com/office/powerpoint/2010/main" val="2097117681"/>
              </p:ext>
            </p:extLst>
          </p:nvPr>
        </p:nvGraphicFramePr>
        <p:xfrm>
          <a:off x="4062959" y="3339772"/>
          <a:ext cx="3375016" cy="266487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8" name="Chart 17">
            <a:extLst>
              <a:ext uri="{FF2B5EF4-FFF2-40B4-BE49-F238E27FC236}">
                <a16:creationId xmlns:a16="http://schemas.microsoft.com/office/drawing/2014/main" id="{06D63CCD-FF2F-4798-BBA0-01AB870F5616}"/>
              </a:ext>
            </a:extLst>
          </p:cNvPr>
          <p:cNvGraphicFramePr/>
          <p:nvPr>
            <p:extLst>
              <p:ext uri="{D42A27DB-BD31-4B8C-83A1-F6EECF244321}">
                <p14:modId xmlns:p14="http://schemas.microsoft.com/office/powerpoint/2010/main" val="2502292102"/>
              </p:ext>
            </p:extLst>
          </p:nvPr>
        </p:nvGraphicFramePr>
        <p:xfrm>
          <a:off x="183601" y="758490"/>
          <a:ext cx="3375016" cy="244866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9" name="Chart 28">
            <a:extLst>
              <a:ext uri="{FF2B5EF4-FFF2-40B4-BE49-F238E27FC236}">
                <a16:creationId xmlns:a16="http://schemas.microsoft.com/office/drawing/2014/main" id="{1C9BD1A9-D55C-479E-A0A6-1682BB884743}"/>
              </a:ext>
            </a:extLst>
          </p:cNvPr>
          <p:cNvGraphicFramePr/>
          <p:nvPr>
            <p:extLst>
              <p:ext uri="{D42A27DB-BD31-4B8C-83A1-F6EECF244321}">
                <p14:modId xmlns:p14="http://schemas.microsoft.com/office/powerpoint/2010/main" val="147933592"/>
              </p:ext>
            </p:extLst>
          </p:nvPr>
        </p:nvGraphicFramePr>
        <p:xfrm>
          <a:off x="4062959" y="773164"/>
          <a:ext cx="3375016" cy="2448669"/>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31" name="Chart 30">
            <a:extLst>
              <a:ext uri="{FF2B5EF4-FFF2-40B4-BE49-F238E27FC236}">
                <a16:creationId xmlns:a16="http://schemas.microsoft.com/office/drawing/2014/main" id="{816B1F22-8CEE-497B-BF6A-0D73A7B4AFB6}"/>
              </a:ext>
            </a:extLst>
          </p:cNvPr>
          <p:cNvGraphicFramePr/>
          <p:nvPr>
            <p:extLst>
              <p:ext uri="{D42A27DB-BD31-4B8C-83A1-F6EECF244321}">
                <p14:modId xmlns:p14="http://schemas.microsoft.com/office/powerpoint/2010/main" val="2992176247"/>
              </p:ext>
            </p:extLst>
          </p:nvPr>
        </p:nvGraphicFramePr>
        <p:xfrm>
          <a:off x="7891594" y="788868"/>
          <a:ext cx="3324322" cy="243547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2" name="Chart 31">
            <a:extLst>
              <a:ext uri="{FF2B5EF4-FFF2-40B4-BE49-F238E27FC236}">
                <a16:creationId xmlns:a16="http://schemas.microsoft.com/office/drawing/2014/main" id="{3AC3CF32-945B-4EE0-A310-8F3229224C4C}"/>
              </a:ext>
            </a:extLst>
          </p:cNvPr>
          <p:cNvGraphicFramePr/>
          <p:nvPr>
            <p:extLst>
              <p:ext uri="{D42A27DB-BD31-4B8C-83A1-F6EECF244321}">
                <p14:modId xmlns:p14="http://schemas.microsoft.com/office/powerpoint/2010/main" val="3473391396"/>
              </p:ext>
            </p:extLst>
          </p:nvPr>
        </p:nvGraphicFramePr>
        <p:xfrm>
          <a:off x="183601" y="3339772"/>
          <a:ext cx="3375016" cy="267491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 name="Chart 32">
            <a:extLst>
              <a:ext uri="{FF2B5EF4-FFF2-40B4-BE49-F238E27FC236}">
                <a16:creationId xmlns:a16="http://schemas.microsoft.com/office/drawing/2014/main" id="{2F88D931-F828-48D8-A8E0-73BECEDF92BE}"/>
              </a:ext>
            </a:extLst>
          </p:cNvPr>
          <p:cNvGraphicFramePr/>
          <p:nvPr>
            <p:extLst>
              <p:ext uri="{D42A27DB-BD31-4B8C-83A1-F6EECF244321}">
                <p14:modId xmlns:p14="http://schemas.microsoft.com/office/powerpoint/2010/main" val="3637107599"/>
              </p:ext>
            </p:extLst>
          </p:nvPr>
        </p:nvGraphicFramePr>
        <p:xfrm>
          <a:off x="7891594" y="3352435"/>
          <a:ext cx="3324322" cy="2652212"/>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276620689"/>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7548" cy="900000"/>
          </a:xfrm>
        </p:spPr>
        <p:txBody>
          <a:bodyPr vert="horz" lIns="91440" tIns="45720" rIns="91440" bIns="45720" rtlCol="0" anchor="t">
            <a:noAutofit/>
          </a:bodyPr>
          <a:lstStyle/>
          <a:p>
            <a:r>
              <a:rPr lang="en-GB" sz="1600" dirty="0"/>
              <a:t>Year 10s, FSM pupils and those with a disability (all 53%) are the cohorts most likely to have seen adult-only pictures online, compared to 43% on average. Year 10 are more knowledgeable about the CEOP button and pupils with Eng as a 2</a:t>
            </a:r>
            <a:r>
              <a:rPr lang="en-GB" sz="1600" baseline="30000" dirty="0"/>
              <a:t>nd</a:t>
            </a:r>
            <a:r>
              <a:rPr lang="en-GB" sz="1600" dirty="0"/>
              <a:t> language more likely to lie about their age. LGBTQ pupils (40%), young carers and Eng as 2</a:t>
            </a:r>
            <a:r>
              <a:rPr lang="en-GB" sz="1600" baseline="30000" dirty="0"/>
              <a:t>nd</a:t>
            </a:r>
            <a:r>
              <a:rPr lang="en-GB" sz="1600" dirty="0"/>
              <a:t> language pupils (both 43%) are the groups most likely to see worrying and nasty things online.</a:t>
            </a:r>
          </a:p>
        </p:txBody>
      </p:sp>
      <p:graphicFrame>
        <p:nvGraphicFramePr>
          <p:cNvPr id="6" name="Table 5"/>
          <p:cNvGraphicFramePr>
            <a:graphicFrameLocks noGrp="1"/>
          </p:cNvGraphicFramePr>
          <p:nvPr>
            <p:extLst>
              <p:ext uri="{D42A27DB-BD31-4B8C-83A1-F6EECF244321}">
                <p14:modId xmlns:p14="http://schemas.microsoft.com/office/powerpoint/2010/main" val="1393596979"/>
              </p:ext>
            </p:extLst>
          </p:nvPr>
        </p:nvGraphicFramePr>
        <p:xfrm>
          <a:off x="360000" y="1166040"/>
          <a:ext cx="11627213" cy="3853018"/>
        </p:xfrm>
        <a:graphic>
          <a:graphicData uri="http://schemas.openxmlformats.org/drawingml/2006/table">
            <a:tbl>
              <a:tblPr firstRow="1" bandRow="1">
                <a:tableStyleId>{5940675A-B579-460E-94D1-54222C63F5DA}</a:tableStyleId>
              </a:tblPr>
              <a:tblGrid>
                <a:gridCol w="2556405">
                  <a:extLst>
                    <a:ext uri="{9D8B030D-6E8A-4147-A177-3AD203B41FA5}">
                      <a16:colId xmlns:a16="http://schemas.microsoft.com/office/drawing/2014/main" val="20000"/>
                    </a:ext>
                  </a:extLst>
                </a:gridCol>
                <a:gridCol w="305766">
                  <a:extLst>
                    <a:ext uri="{9D8B030D-6E8A-4147-A177-3AD203B41FA5}">
                      <a16:colId xmlns:a16="http://schemas.microsoft.com/office/drawing/2014/main" val="20001"/>
                    </a:ext>
                  </a:extLst>
                </a:gridCol>
                <a:gridCol w="674234">
                  <a:extLst>
                    <a:ext uri="{9D8B030D-6E8A-4147-A177-3AD203B41FA5}">
                      <a16:colId xmlns:a16="http://schemas.microsoft.com/office/drawing/2014/main" val="20002"/>
                    </a:ext>
                  </a:extLst>
                </a:gridCol>
                <a:gridCol w="674234">
                  <a:extLst>
                    <a:ext uri="{9D8B030D-6E8A-4147-A177-3AD203B41FA5}">
                      <a16:colId xmlns:a16="http://schemas.microsoft.com/office/drawing/2014/main" val="20003"/>
                    </a:ext>
                  </a:extLst>
                </a:gridCol>
                <a:gridCol w="674234">
                  <a:extLst>
                    <a:ext uri="{9D8B030D-6E8A-4147-A177-3AD203B41FA5}">
                      <a16:colId xmlns:a16="http://schemas.microsoft.com/office/drawing/2014/main" val="20004"/>
                    </a:ext>
                  </a:extLst>
                </a:gridCol>
                <a:gridCol w="674234">
                  <a:extLst>
                    <a:ext uri="{9D8B030D-6E8A-4147-A177-3AD203B41FA5}">
                      <a16:colId xmlns:a16="http://schemas.microsoft.com/office/drawing/2014/main" val="20005"/>
                    </a:ext>
                  </a:extLst>
                </a:gridCol>
                <a:gridCol w="674234">
                  <a:extLst>
                    <a:ext uri="{9D8B030D-6E8A-4147-A177-3AD203B41FA5}">
                      <a16:colId xmlns:a16="http://schemas.microsoft.com/office/drawing/2014/main" val="20006"/>
                    </a:ext>
                  </a:extLst>
                </a:gridCol>
                <a:gridCol w="674234">
                  <a:extLst>
                    <a:ext uri="{9D8B030D-6E8A-4147-A177-3AD203B41FA5}">
                      <a16:colId xmlns:a16="http://schemas.microsoft.com/office/drawing/2014/main" val="727964412"/>
                    </a:ext>
                  </a:extLst>
                </a:gridCol>
                <a:gridCol w="674234">
                  <a:extLst>
                    <a:ext uri="{9D8B030D-6E8A-4147-A177-3AD203B41FA5}">
                      <a16:colId xmlns:a16="http://schemas.microsoft.com/office/drawing/2014/main" val="20007"/>
                    </a:ext>
                  </a:extLst>
                </a:gridCol>
                <a:gridCol w="674234">
                  <a:extLst>
                    <a:ext uri="{9D8B030D-6E8A-4147-A177-3AD203B41FA5}">
                      <a16:colId xmlns:a16="http://schemas.microsoft.com/office/drawing/2014/main" val="3894551821"/>
                    </a:ext>
                  </a:extLst>
                </a:gridCol>
                <a:gridCol w="674234">
                  <a:extLst>
                    <a:ext uri="{9D8B030D-6E8A-4147-A177-3AD203B41FA5}">
                      <a16:colId xmlns:a16="http://schemas.microsoft.com/office/drawing/2014/main" val="1846909551"/>
                    </a:ext>
                  </a:extLst>
                </a:gridCol>
                <a:gridCol w="674234">
                  <a:extLst>
                    <a:ext uri="{9D8B030D-6E8A-4147-A177-3AD203B41FA5}">
                      <a16:colId xmlns:a16="http://schemas.microsoft.com/office/drawing/2014/main" val="109430302"/>
                    </a:ext>
                  </a:extLst>
                </a:gridCol>
                <a:gridCol w="674234">
                  <a:extLst>
                    <a:ext uri="{9D8B030D-6E8A-4147-A177-3AD203B41FA5}">
                      <a16:colId xmlns:a16="http://schemas.microsoft.com/office/drawing/2014/main" val="1904605949"/>
                    </a:ext>
                  </a:extLst>
                </a:gridCol>
                <a:gridCol w="705530">
                  <a:extLst>
                    <a:ext uri="{9D8B030D-6E8A-4147-A177-3AD203B41FA5}">
                      <a16:colId xmlns:a16="http://schemas.microsoft.com/office/drawing/2014/main" val="975463870"/>
                    </a:ext>
                  </a:extLst>
                </a:gridCol>
                <a:gridCol w="642938">
                  <a:extLst>
                    <a:ext uri="{9D8B030D-6E8A-4147-A177-3AD203B41FA5}">
                      <a16:colId xmlns:a16="http://schemas.microsoft.com/office/drawing/2014/main" val="2416241317"/>
                    </a:ext>
                  </a:extLst>
                </a:gridCol>
              </a:tblGrid>
              <a:tr h="64258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All Secondary</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Year 8</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Year 10</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Boys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Girls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FSM</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SEN</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Have a disability</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Young carers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Ethnicity:</a:t>
                      </a:r>
                      <a:r>
                        <a:rPr lang="en-GB" sz="1050" b="1" baseline="0" dirty="0">
                          <a:solidFill>
                            <a:schemeClr val="tx1">
                              <a:lumMod val="75000"/>
                              <a:lumOff val="25000"/>
                            </a:schemeClr>
                          </a:solidFill>
                        </a:rPr>
                        <a:t> </a:t>
                      </a:r>
                      <a:r>
                        <a:rPr lang="en-GB" sz="1050" b="1" dirty="0">
                          <a:solidFill>
                            <a:schemeClr val="tx1">
                              <a:lumMod val="75000"/>
                              <a:lumOff val="25000"/>
                            </a:schemeClr>
                          </a:solidFill>
                        </a:rPr>
                        <a:t>White</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Ethnic minority Groups</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Eng 2</a:t>
                      </a:r>
                      <a:r>
                        <a:rPr lang="en-GB" sz="1050" b="1" baseline="30000" dirty="0">
                          <a:solidFill>
                            <a:schemeClr val="tx1">
                              <a:lumMod val="75000"/>
                              <a:lumOff val="25000"/>
                            </a:schemeClr>
                          </a:solidFill>
                        </a:rPr>
                        <a:t>nd</a:t>
                      </a:r>
                      <a:r>
                        <a:rPr lang="en-GB" sz="1050" b="1" dirty="0">
                          <a:solidFill>
                            <a:schemeClr val="tx1">
                              <a:lumMod val="75000"/>
                              <a:lumOff val="25000"/>
                            </a:schemeClr>
                          </a:solidFill>
                        </a:rPr>
                        <a:t> Lang</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50" b="1" dirty="0">
                          <a:solidFill>
                            <a:schemeClr val="tx1">
                              <a:lumMod val="75000"/>
                              <a:lumOff val="25000"/>
                            </a:schemeClr>
                          </a:solidFill>
                        </a:rPr>
                        <a:t>LGBTQ</a:t>
                      </a:r>
                    </a:p>
                  </a:txBody>
                  <a:tcPr marL="45720" marR="4572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5395">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58991">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Have you ever</a:t>
                      </a:r>
                      <a:r>
                        <a:rPr lang="en-GB" sz="1200" kern="1200" baseline="0" dirty="0">
                          <a:solidFill>
                            <a:schemeClr val="tx1">
                              <a:lumMod val="75000"/>
                              <a:lumOff val="25000"/>
                            </a:schemeClr>
                          </a:solidFill>
                          <a:latin typeface="+mn-lt"/>
                          <a:ea typeface="+mn-ea"/>
                          <a:cs typeface="+mn-cs"/>
                        </a:rPr>
                        <a:t> been told how to stay safe while being online? </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olidFill>
                            <a:schemeClr val="tx1">
                              <a:lumMod val="75000"/>
                              <a:lumOff val="25000"/>
                            </a:schemeClr>
                          </a:solidFill>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58991">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Do you always follow the advice you have been given about staying safe online? (*) – Yes always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olidFill>
                            <a:schemeClr val="tx1">
                              <a:lumMod val="75000"/>
                              <a:lumOff val="25000"/>
                            </a:schemeClr>
                          </a:solidFill>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58991">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Do you</a:t>
                      </a:r>
                      <a:r>
                        <a:rPr lang="en-GB" sz="1200" kern="1200" baseline="0" dirty="0">
                          <a:solidFill>
                            <a:schemeClr val="tx1">
                              <a:lumMod val="75000"/>
                              <a:lumOff val="25000"/>
                            </a:schemeClr>
                          </a:solidFill>
                          <a:latin typeface="+mn-lt"/>
                          <a:ea typeface="+mn-ea"/>
                          <a:cs typeface="+mn-cs"/>
                        </a:rPr>
                        <a:t> know what the CEOP button is for?</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olidFill>
                            <a:schemeClr val="tx1">
                              <a:lumMod val="75000"/>
                              <a:lumOff val="25000"/>
                            </a:schemeClr>
                          </a:solidFill>
                          <a:sym typeface="Wingdings" panose="05000000000000000000" pitchFamily="2" charset="2"/>
                        </a:rPr>
                        <a:t></a:t>
                      </a:r>
                      <a:endParaRPr lang="en-GB" sz="24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58991">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Have you ever seen pictures online that were for adults</a:t>
                      </a:r>
                      <a:r>
                        <a:rPr lang="en-GB" sz="1200" kern="1200" baseline="0" dirty="0">
                          <a:solidFill>
                            <a:schemeClr val="tx1">
                              <a:lumMod val="75000"/>
                              <a:lumOff val="25000"/>
                            </a:schemeClr>
                          </a:solidFill>
                          <a:latin typeface="+mn-lt"/>
                          <a:ea typeface="+mn-ea"/>
                          <a:cs typeface="+mn-cs"/>
                        </a:rPr>
                        <a:t> only? </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58991">
                <a:tc>
                  <a:txBody>
                    <a:bodyPr/>
                    <a:lstStyle/>
                    <a:p>
                      <a:r>
                        <a:rPr lang="en-GB" sz="1200" dirty="0">
                          <a:solidFill>
                            <a:schemeClr val="tx1">
                              <a:lumMod val="75000"/>
                              <a:lumOff val="25000"/>
                            </a:schemeClr>
                          </a:solidFill>
                        </a:rPr>
                        <a:t>Have you</a:t>
                      </a:r>
                      <a:r>
                        <a:rPr lang="en-GB" sz="1200" baseline="0" dirty="0">
                          <a:solidFill>
                            <a:schemeClr val="tx1">
                              <a:lumMod val="75000"/>
                              <a:lumOff val="25000"/>
                            </a:schemeClr>
                          </a:solidFill>
                        </a:rPr>
                        <a:t> ever lied about your age to look at a website or play a game?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58991">
                <a:tc>
                  <a:txBody>
                    <a:bodyPr/>
                    <a:lstStyle/>
                    <a:p>
                      <a:r>
                        <a:rPr lang="en-GB" sz="1200" dirty="0">
                          <a:solidFill>
                            <a:schemeClr val="tx1">
                              <a:lumMod val="75000"/>
                              <a:lumOff val="25000"/>
                            </a:schemeClr>
                          </a:solidFill>
                        </a:rPr>
                        <a:t>Have you ever seen anything online that you found worrying or nasty?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latin typeface="+mn-lt"/>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1" name="TextBox 10"/>
          <p:cNvSpPr txBox="1"/>
          <p:nvPr/>
        </p:nvSpPr>
        <p:spPr>
          <a:xfrm>
            <a:off x="360000" y="5105098"/>
            <a:ext cx="11673946"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9" name="TextBox 8">
            <a:extLst>
              <a:ext uri="{FF2B5EF4-FFF2-40B4-BE49-F238E27FC236}">
                <a16:creationId xmlns:a16="http://schemas.microsoft.com/office/drawing/2014/main" id="{9770F688-310F-469A-B5F1-4F76498138F9}"/>
              </a:ext>
            </a:extLst>
          </p:cNvPr>
          <p:cNvSpPr txBox="1"/>
          <p:nvPr/>
        </p:nvSpPr>
        <p:spPr>
          <a:xfrm>
            <a:off x="192851" y="6140428"/>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told how to stay safe while being online? </a:t>
            </a:r>
          </a:p>
          <a:p>
            <a:r>
              <a:rPr lang="en-GB" sz="1000" dirty="0">
                <a:solidFill>
                  <a:srgbClr val="002060"/>
                </a:solidFill>
                <a:latin typeface="Calibri" panose="020F0502020204030204" pitchFamily="34" charset="0"/>
              </a:rPr>
              <a:t>Q: Do you always follow the advice you have been given about staying safe online? </a:t>
            </a:r>
          </a:p>
          <a:p>
            <a:r>
              <a:rPr lang="en-GB" sz="1000" dirty="0">
                <a:solidFill>
                  <a:srgbClr val="002060"/>
                </a:solidFill>
                <a:latin typeface="Calibri" panose="020F0502020204030204" pitchFamily="34" charset="0"/>
              </a:rPr>
              <a:t>Q: Do you know what the CEOP button is for?</a:t>
            </a:r>
          </a:p>
        </p:txBody>
      </p:sp>
      <p:sp>
        <p:nvSpPr>
          <p:cNvPr id="14" name="TextBox 13">
            <a:extLst>
              <a:ext uri="{FF2B5EF4-FFF2-40B4-BE49-F238E27FC236}">
                <a16:creationId xmlns:a16="http://schemas.microsoft.com/office/drawing/2014/main" id="{38FBD592-223E-42E9-AC37-87D34AB32C60}"/>
              </a:ext>
            </a:extLst>
          </p:cNvPr>
          <p:cNvSpPr txBox="1"/>
          <p:nvPr/>
        </p:nvSpPr>
        <p:spPr>
          <a:xfrm>
            <a:off x="5899355" y="5991595"/>
            <a:ext cx="3984479"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seen pictures online that were for adults only? </a:t>
            </a:r>
          </a:p>
          <a:p>
            <a:r>
              <a:rPr lang="en-GB" sz="1000" dirty="0">
                <a:solidFill>
                  <a:srgbClr val="002060"/>
                </a:solidFill>
                <a:latin typeface="Calibri" panose="020F0502020204030204" pitchFamily="34" charset="0"/>
              </a:rPr>
              <a:t>Q: Have you ever lied about your age to look at a website or play a game?</a:t>
            </a:r>
          </a:p>
          <a:p>
            <a:r>
              <a:rPr lang="en-GB" sz="1000" dirty="0">
                <a:solidFill>
                  <a:srgbClr val="002060"/>
                </a:solidFill>
                <a:latin typeface="Calibri" panose="020F0502020204030204" pitchFamily="34" charset="0"/>
              </a:rPr>
              <a:t>Q: Have you ever seen anything online that you found worrying or nasty in some way that you didn’t like?</a:t>
            </a:r>
          </a:p>
        </p:txBody>
      </p:sp>
      <p:sp>
        <p:nvSpPr>
          <p:cNvPr id="15" name="TextBox 14">
            <a:extLst>
              <a:ext uri="{FF2B5EF4-FFF2-40B4-BE49-F238E27FC236}">
                <a16:creationId xmlns:a16="http://schemas.microsoft.com/office/drawing/2014/main" id="{3EEA5D7D-456A-448F-8FF1-69F3F7A16CEA}"/>
              </a:ext>
            </a:extLst>
          </p:cNvPr>
          <p:cNvSpPr txBox="1"/>
          <p:nvPr/>
        </p:nvSpPr>
        <p:spPr>
          <a:xfrm>
            <a:off x="180000" y="661177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 – Question base: Those who have been told how to stay safe online, n=963 / 505 / 458 / 447 / 466 /  160 /  117 / 178 / 63 /  860 / 81 / 158 /  134.</a:t>
            </a:r>
            <a:endParaRPr lang="en-GB" sz="1000" i="1" dirty="0">
              <a:solidFill>
                <a:srgbClr val="002060"/>
              </a:solidFill>
              <a:latin typeface="Calibri" panose="020F0502020204030204" pitchFamily="34" charset="0"/>
            </a:endParaRPr>
          </a:p>
        </p:txBody>
      </p:sp>
    </p:spTree>
    <p:extLst>
      <p:ext uri="{BB962C8B-B14F-4D97-AF65-F5344CB8AC3E}">
        <p14:creationId xmlns:p14="http://schemas.microsoft.com/office/powerpoint/2010/main" val="269998071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0000" y="180000"/>
            <a:ext cx="11704181" cy="900000"/>
          </a:xfrm>
        </p:spPr>
        <p:txBody>
          <a:bodyPr vert="horz" lIns="91440" tIns="45720" rIns="91440" bIns="45720" rtlCol="0" anchor="t" anchorCtr="0">
            <a:normAutofit/>
          </a:bodyPr>
          <a:lstStyle/>
          <a:p>
            <a:r>
              <a:rPr lang="en-GB" sz="1600" dirty="0"/>
              <a:t>31% of pupils have received a sexting image. 5% of pupils have sent undressed/sexual images of themselves and a further 5% have had someone they know send or post images of them online. 7% have received ‘sexting’ images from someone who was not in the image(s) and 14% have received such images where the sender was part of the image. </a:t>
            </a:r>
          </a:p>
        </p:txBody>
      </p:sp>
      <p:sp>
        <p:nvSpPr>
          <p:cNvPr id="9" name="TextBox 8"/>
          <p:cNvSpPr txBox="1"/>
          <p:nvPr/>
        </p:nvSpPr>
        <p:spPr>
          <a:xfrm>
            <a:off x="183019" y="6143861"/>
            <a:ext cx="1022773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sent nude/semi naked images of yourself (“sexting”)?</a:t>
            </a:r>
          </a:p>
          <a:p>
            <a:r>
              <a:rPr lang="en-GB" sz="1000" dirty="0">
                <a:solidFill>
                  <a:srgbClr val="002060"/>
                </a:solidFill>
                <a:latin typeface="Calibri" panose="020F0502020204030204" pitchFamily="34" charset="0"/>
              </a:rPr>
              <a:t>Q: Has someone who knows you ever sent or posted online ‘sexting’ images of you? </a:t>
            </a:r>
          </a:p>
          <a:p>
            <a:r>
              <a:rPr lang="en-GB" sz="1000" dirty="0">
                <a:solidFill>
                  <a:srgbClr val="002060"/>
                </a:solidFill>
                <a:latin typeface="Calibri" panose="020F0502020204030204" pitchFamily="34" charset="0"/>
              </a:rPr>
              <a:t>Q: Have you ever received ‘sexting’ images?</a:t>
            </a:r>
          </a:p>
          <a:p>
            <a:r>
              <a:rPr lang="en-GB" sz="1000" i="1" dirty="0">
                <a:solidFill>
                  <a:srgbClr val="002060"/>
                </a:solidFill>
                <a:latin typeface="Calibri" panose="020F0502020204030204" pitchFamily="34" charset="0"/>
              </a:rPr>
              <a:t>Base: All valid respondents, 2021 n=429, 2022 n=834, 2023 n=1,057.</a:t>
            </a:r>
          </a:p>
        </p:txBody>
      </p:sp>
      <p:sp>
        <p:nvSpPr>
          <p:cNvPr id="13" name="Rectangle 12"/>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graphicFrame>
        <p:nvGraphicFramePr>
          <p:cNvPr id="20" name="Chart 19"/>
          <p:cNvGraphicFramePr/>
          <p:nvPr>
            <p:extLst>
              <p:ext uri="{D42A27DB-BD31-4B8C-83A1-F6EECF244321}">
                <p14:modId xmlns:p14="http://schemas.microsoft.com/office/powerpoint/2010/main" val="1936885749"/>
              </p:ext>
            </p:extLst>
          </p:nvPr>
        </p:nvGraphicFramePr>
        <p:xfrm>
          <a:off x="7385075" y="1122225"/>
          <a:ext cx="4329805" cy="324311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96B64892-4FA0-48AD-BA73-248CCED4B495}"/>
              </a:ext>
            </a:extLst>
          </p:cNvPr>
          <p:cNvGraphicFramePr/>
          <p:nvPr>
            <p:extLst>
              <p:ext uri="{D42A27DB-BD31-4B8C-83A1-F6EECF244321}">
                <p14:modId xmlns:p14="http://schemas.microsoft.com/office/powerpoint/2010/main" val="3482718911"/>
              </p:ext>
            </p:extLst>
          </p:nvPr>
        </p:nvGraphicFramePr>
        <p:xfrm>
          <a:off x="375031" y="1159689"/>
          <a:ext cx="3219508" cy="319411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hart 10">
            <a:extLst>
              <a:ext uri="{FF2B5EF4-FFF2-40B4-BE49-F238E27FC236}">
                <a16:creationId xmlns:a16="http://schemas.microsoft.com/office/drawing/2014/main" id="{B7868D0A-7857-476B-BAA6-D575F5DCEC30}"/>
              </a:ext>
            </a:extLst>
          </p:cNvPr>
          <p:cNvGraphicFramePr/>
          <p:nvPr>
            <p:extLst>
              <p:ext uri="{D42A27DB-BD31-4B8C-83A1-F6EECF244321}">
                <p14:modId xmlns:p14="http://schemas.microsoft.com/office/powerpoint/2010/main" val="58112015"/>
              </p:ext>
            </p:extLst>
          </p:nvPr>
        </p:nvGraphicFramePr>
        <p:xfrm>
          <a:off x="3727476" y="1171226"/>
          <a:ext cx="3524662" cy="3194118"/>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60020018"/>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7548" cy="900000"/>
          </a:xfrm>
        </p:spPr>
        <p:txBody>
          <a:bodyPr vert="horz" lIns="91440" tIns="45720" rIns="91440" bIns="45720" rtlCol="0" anchor="t">
            <a:noAutofit/>
          </a:bodyPr>
          <a:lstStyle/>
          <a:p>
            <a:r>
              <a:rPr lang="en-GB" sz="1600" dirty="0"/>
              <a:t>Year 10s are more likely to have sent and received sexting images overall than Year 8s. Girls are more likely than boys to receive images from someone they didn’t know. </a:t>
            </a:r>
          </a:p>
        </p:txBody>
      </p:sp>
      <p:graphicFrame>
        <p:nvGraphicFramePr>
          <p:cNvPr id="6" name="Table 5"/>
          <p:cNvGraphicFramePr>
            <a:graphicFrameLocks noGrp="1"/>
          </p:cNvGraphicFramePr>
          <p:nvPr>
            <p:extLst>
              <p:ext uri="{D42A27DB-BD31-4B8C-83A1-F6EECF244321}">
                <p14:modId xmlns:p14="http://schemas.microsoft.com/office/powerpoint/2010/main" val="1495349663"/>
              </p:ext>
            </p:extLst>
          </p:nvPr>
        </p:nvGraphicFramePr>
        <p:xfrm>
          <a:off x="202685" y="1033124"/>
          <a:ext cx="11830049" cy="3952433"/>
        </p:xfrm>
        <a:graphic>
          <a:graphicData uri="http://schemas.openxmlformats.org/drawingml/2006/table">
            <a:tbl>
              <a:tblPr firstRow="1" bandRow="1">
                <a:tableStyleId>{5940675A-B579-460E-94D1-54222C63F5DA}</a:tableStyleId>
              </a:tblPr>
              <a:tblGrid>
                <a:gridCol w="2533043">
                  <a:extLst>
                    <a:ext uri="{9D8B030D-6E8A-4147-A177-3AD203B41FA5}">
                      <a16:colId xmlns:a16="http://schemas.microsoft.com/office/drawing/2014/main" val="20000"/>
                    </a:ext>
                  </a:extLst>
                </a:gridCol>
                <a:gridCol w="525457">
                  <a:extLst>
                    <a:ext uri="{9D8B030D-6E8A-4147-A177-3AD203B41FA5}">
                      <a16:colId xmlns:a16="http://schemas.microsoft.com/office/drawing/2014/main" val="20001"/>
                    </a:ext>
                  </a:extLst>
                </a:gridCol>
                <a:gridCol w="885825">
                  <a:extLst>
                    <a:ext uri="{9D8B030D-6E8A-4147-A177-3AD203B41FA5}">
                      <a16:colId xmlns:a16="http://schemas.microsoft.com/office/drawing/2014/main" val="20002"/>
                    </a:ext>
                  </a:extLst>
                </a:gridCol>
                <a:gridCol w="684180">
                  <a:extLst>
                    <a:ext uri="{9D8B030D-6E8A-4147-A177-3AD203B41FA5}">
                      <a16:colId xmlns:a16="http://schemas.microsoft.com/office/drawing/2014/main" val="20003"/>
                    </a:ext>
                  </a:extLst>
                </a:gridCol>
                <a:gridCol w="648222">
                  <a:extLst>
                    <a:ext uri="{9D8B030D-6E8A-4147-A177-3AD203B41FA5}">
                      <a16:colId xmlns:a16="http://schemas.microsoft.com/office/drawing/2014/main" val="20004"/>
                    </a:ext>
                  </a:extLst>
                </a:gridCol>
                <a:gridCol w="603207">
                  <a:extLst>
                    <a:ext uri="{9D8B030D-6E8A-4147-A177-3AD203B41FA5}">
                      <a16:colId xmlns:a16="http://schemas.microsoft.com/office/drawing/2014/main" val="20005"/>
                    </a:ext>
                  </a:extLst>
                </a:gridCol>
                <a:gridCol w="549188">
                  <a:extLst>
                    <a:ext uri="{9D8B030D-6E8A-4147-A177-3AD203B41FA5}">
                      <a16:colId xmlns:a16="http://schemas.microsoft.com/office/drawing/2014/main" val="20006"/>
                    </a:ext>
                  </a:extLst>
                </a:gridCol>
                <a:gridCol w="576197">
                  <a:extLst>
                    <a:ext uri="{9D8B030D-6E8A-4147-A177-3AD203B41FA5}">
                      <a16:colId xmlns:a16="http://schemas.microsoft.com/office/drawing/2014/main" val="2763770145"/>
                    </a:ext>
                  </a:extLst>
                </a:gridCol>
                <a:gridCol w="576197">
                  <a:extLst>
                    <a:ext uri="{9D8B030D-6E8A-4147-A177-3AD203B41FA5}">
                      <a16:colId xmlns:a16="http://schemas.microsoft.com/office/drawing/2014/main" val="20007"/>
                    </a:ext>
                  </a:extLst>
                </a:gridCol>
                <a:gridCol w="822530">
                  <a:extLst>
                    <a:ext uri="{9D8B030D-6E8A-4147-A177-3AD203B41FA5}">
                      <a16:colId xmlns:a16="http://schemas.microsoft.com/office/drawing/2014/main" val="3017961444"/>
                    </a:ext>
                  </a:extLst>
                </a:gridCol>
                <a:gridCol w="599657">
                  <a:extLst>
                    <a:ext uri="{9D8B030D-6E8A-4147-A177-3AD203B41FA5}">
                      <a16:colId xmlns:a16="http://schemas.microsoft.com/office/drawing/2014/main" val="377172640"/>
                    </a:ext>
                  </a:extLst>
                </a:gridCol>
                <a:gridCol w="808022">
                  <a:extLst>
                    <a:ext uri="{9D8B030D-6E8A-4147-A177-3AD203B41FA5}">
                      <a16:colId xmlns:a16="http://schemas.microsoft.com/office/drawing/2014/main" val="1308834470"/>
                    </a:ext>
                  </a:extLst>
                </a:gridCol>
                <a:gridCol w="765350">
                  <a:extLst>
                    <a:ext uri="{9D8B030D-6E8A-4147-A177-3AD203B41FA5}">
                      <a16:colId xmlns:a16="http://schemas.microsoft.com/office/drawing/2014/main" val="110736090"/>
                    </a:ext>
                  </a:extLst>
                </a:gridCol>
                <a:gridCol w="604752">
                  <a:extLst>
                    <a:ext uri="{9D8B030D-6E8A-4147-A177-3AD203B41FA5}">
                      <a16:colId xmlns:a16="http://schemas.microsoft.com/office/drawing/2014/main" val="431784938"/>
                    </a:ext>
                  </a:extLst>
                </a:gridCol>
                <a:gridCol w="648222">
                  <a:extLst>
                    <a:ext uri="{9D8B030D-6E8A-4147-A177-3AD203B41FA5}">
                      <a16:colId xmlns:a16="http://schemas.microsoft.com/office/drawing/2014/main" val="133315530"/>
                    </a:ext>
                  </a:extLst>
                </a:gridCol>
              </a:tblGrid>
              <a:tr h="158474">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Have you ever sent nude/semi naked images of yourself (“sexting”)?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Has someone who knows you ever sent or posted online ‘sexting’ images of you?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tx1">
                              <a:lumMod val="75000"/>
                              <a:lumOff val="25000"/>
                            </a:schemeClr>
                          </a:solidFill>
                          <a:latin typeface="+mn-lt"/>
                          <a:ea typeface="+mn-ea"/>
                          <a:cs typeface="+mn-cs"/>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Have you ever received ‘sexting’ images? – From</a:t>
                      </a:r>
                      <a:r>
                        <a:rPr lang="en-GB" sz="1200" kern="1200" baseline="0" dirty="0">
                          <a:solidFill>
                            <a:schemeClr val="tx1">
                              <a:lumMod val="75000"/>
                              <a:lumOff val="25000"/>
                            </a:schemeClr>
                          </a:solidFill>
                          <a:latin typeface="+mn-lt"/>
                          <a:ea typeface="+mn-ea"/>
                          <a:cs typeface="+mn-cs"/>
                        </a:rPr>
                        <a:t> someone part of the image(s).</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Have you ever received ‘sexting’ images? – From</a:t>
                      </a:r>
                      <a:r>
                        <a:rPr lang="en-GB" sz="1200" kern="1200" baseline="0" dirty="0">
                          <a:solidFill>
                            <a:schemeClr val="tx1">
                              <a:lumMod val="75000"/>
                              <a:lumOff val="25000"/>
                            </a:schemeClr>
                          </a:solidFill>
                          <a:latin typeface="+mn-lt"/>
                          <a:ea typeface="+mn-ea"/>
                          <a:cs typeface="+mn-cs"/>
                        </a:rPr>
                        <a:t> someone not part of the image(s).</a:t>
                      </a:r>
                      <a:endParaRPr lang="en-GB" sz="1200" kern="1200" dirty="0">
                        <a:solidFill>
                          <a:schemeClr val="tx1">
                            <a:lumMod val="75000"/>
                            <a:lumOff val="25000"/>
                          </a:schemeClr>
                        </a:solidFill>
                        <a:latin typeface="+mn-lt"/>
                        <a:ea typeface="+mn-ea"/>
                        <a:cs typeface="+mn-cs"/>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Have you ever received ‘sexting’ images? – From someone I didn’t know</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2400" dirty="0">
                          <a:sym typeface="Wingdings" panose="05000000000000000000" pitchFamily="2" charset="2"/>
                        </a:rPr>
                        <a:t></a:t>
                      </a:r>
                      <a:endParaRPr lang="en-GB" sz="2400" dirty="0"/>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09489002"/>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1" name="TextBox 10"/>
          <p:cNvSpPr txBox="1"/>
          <p:nvPr/>
        </p:nvSpPr>
        <p:spPr>
          <a:xfrm>
            <a:off x="180000" y="5077432"/>
            <a:ext cx="11830050"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9" name="TextBox 8"/>
          <p:cNvSpPr txBox="1"/>
          <p:nvPr/>
        </p:nvSpPr>
        <p:spPr>
          <a:xfrm>
            <a:off x="183019" y="6297749"/>
            <a:ext cx="1022773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sent nude/semi naked images of yourself (“sexting”)?</a:t>
            </a:r>
          </a:p>
          <a:p>
            <a:r>
              <a:rPr lang="en-GB" sz="1000" dirty="0">
                <a:solidFill>
                  <a:srgbClr val="002060"/>
                </a:solidFill>
                <a:latin typeface="Calibri" panose="020F0502020204030204" pitchFamily="34" charset="0"/>
              </a:rPr>
              <a:t>Q: Has someone who knows you ever sent or posted online ‘sexting’ images of you? </a:t>
            </a:r>
          </a:p>
          <a:p>
            <a:r>
              <a:rPr lang="en-GB" sz="1000" dirty="0">
                <a:solidFill>
                  <a:srgbClr val="002060"/>
                </a:solidFill>
                <a:latin typeface="Calibri" panose="020F0502020204030204" pitchFamily="34" charset="0"/>
              </a:rPr>
              <a:t>Q: Have you ever received ‘sexting’ images?</a:t>
            </a:r>
          </a:p>
        </p:txBody>
      </p:sp>
    </p:spTree>
    <p:extLst>
      <p:ext uri="{BB962C8B-B14F-4D97-AF65-F5344CB8AC3E}">
        <p14:creationId xmlns:p14="http://schemas.microsoft.com/office/powerpoint/2010/main" val="1414139469"/>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79999" y="180000"/>
            <a:ext cx="11727297" cy="900000"/>
          </a:xfrm>
        </p:spPr>
        <p:txBody>
          <a:bodyPr vert="horz" lIns="91440" tIns="45720" rIns="91440" bIns="45720" rtlCol="0" anchor="t" anchorCtr="0">
            <a:normAutofit/>
          </a:bodyPr>
          <a:lstStyle/>
          <a:p>
            <a:r>
              <a:rPr lang="en-GB" sz="1600" dirty="0"/>
              <a:t>Having received ‘sexting’ images, almost half (46%) of the pupils blocked the sender, 33% deleted the images after receiving it. 7% of pupils showed someone else, 2% sent it on to someone else and 3% shared it on social media. 33% did nothing, which has increased over the last year. There has been an increase in pupils telling a responsible adult.</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2061455414"/>
              </p:ext>
            </p:extLst>
          </p:nvPr>
        </p:nvGraphicFramePr>
        <p:xfrm>
          <a:off x="183600" y="957119"/>
          <a:ext cx="9564834" cy="5007662"/>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What did you do? [Having received ‘sexting’ images.]</a:t>
            </a:r>
          </a:p>
          <a:p>
            <a:r>
              <a:rPr lang="en-GB" sz="1000" i="1" dirty="0">
                <a:solidFill>
                  <a:srgbClr val="002060"/>
                </a:solidFill>
                <a:latin typeface="Calibri" panose="020F0502020204030204" pitchFamily="34" charset="0"/>
              </a:rPr>
              <a:t>Base: Those who had received a sexting image, 2021 n=161, 2022 n=307, 2023 n=332.</a:t>
            </a:r>
          </a:p>
        </p:txBody>
      </p:sp>
      <p:sp>
        <p:nvSpPr>
          <p:cNvPr id="9" name="Rectangle 8"/>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934949927"/>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7548" cy="900000"/>
          </a:xfrm>
        </p:spPr>
        <p:txBody>
          <a:bodyPr vert="horz" lIns="91440" tIns="45720" rIns="91440" bIns="45720" rtlCol="0" anchor="t">
            <a:noAutofit/>
          </a:bodyPr>
          <a:lstStyle/>
          <a:p>
            <a:r>
              <a:rPr lang="en-GB" sz="1600" dirty="0"/>
              <a:t>Girls are much more likely to block the sender of sexting images than boys (60% and 31% respectively), boys are the group most likely to do nothing (43%). Those </a:t>
            </a:r>
          </a:p>
        </p:txBody>
      </p:sp>
      <p:graphicFrame>
        <p:nvGraphicFramePr>
          <p:cNvPr id="6" name="Table 5"/>
          <p:cNvGraphicFramePr>
            <a:graphicFrameLocks noGrp="1"/>
          </p:cNvGraphicFramePr>
          <p:nvPr>
            <p:extLst>
              <p:ext uri="{D42A27DB-BD31-4B8C-83A1-F6EECF244321}">
                <p14:modId xmlns:p14="http://schemas.microsoft.com/office/powerpoint/2010/main" val="2345528534"/>
              </p:ext>
            </p:extLst>
          </p:nvPr>
        </p:nvGraphicFramePr>
        <p:xfrm>
          <a:off x="360000" y="961200"/>
          <a:ext cx="11664852" cy="4178076"/>
        </p:xfrm>
        <a:graphic>
          <a:graphicData uri="http://schemas.openxmlformats.org/drawingml/2006/table">
            <a:tbl>
              <a:tblPr firstRow="1" bandRow="1">
                <a:tableStyleId>{5940675A-B579-460E-94D1-54222C63F5DA}</a:tableStyleId>
              </a:tblPr>
              <a:tblGrid>
                <a:gridCol w="3203025">
                  <a:extLst>
                    <a:ext uri="{9D8B030D-6E8A-4147-A177-3AD203B41FA5}">
                      <a16:colId xmlns:a16="http://schemas.microsoft.com/office/drawing/2014/main" val="20000"/>
                    </a:ext>
                  </a:extLst>
                </a:gridCol>
                <a:gridCol w="905497">
                  <a:extLst>
                    <a:ext uri="{9D8B030D-6E8A-4147-A177-3AD203B41FA5}">
                      <a16:colId xmlns:a16="http://schemas.microsoft.com/office/drawing/2014/main" val="20002"/>
                    </a:ext>
                  </a:extLst>
                </a:gridCol>
                <a:gridCol w="516540">
                  <a:extLst>
                    <a:ext uri="{9D8B030D-6E8A-4147-A177-3AD203B41FA5}">
                      <a16:colId xmlns:a16="http://schemas.microsoft.com/office/drawing/2014/main" val="20003"/>
                    </a:ext>
                  </a:extLst>
                </a:gridCol>
                <a:gridCol w="516540">
                  <a:extLst>
                    <a:ext uri="{9D8B030D-6E8A-4147-A177-3AD203B41FA5}">
                      <a16:colId xmlns:a16="http://schemas.microsoft.com/office/drawing/2014/main" val="20004"/>
                    </a:ext>
                  </a:extLst>
                </a:gridCol>
                <a:gridCol w="516540">
                  <a:extLst>
                    <a:ext uri="{9D8B030D-6E8A-4147-A177-3AD203B41FA5}">
                      <a16:colId xmlns:a16="http://schemas.microsoft.com/office/drawing/2014/main" val="20005"/>
                    </a:ext>
                  </a:extLst>
                </a:gridCol>
                <a:gridCol w="493507">
                  <a:extLst>
                    <a:ext uri="{9D8B030D-6E8A-4147-A177-3AD203B41FA5}">
                      <a16:colId xmlns:a16="http://schemas.microsoft.com/office/drawing/2014/main" val="20006"/>
                    </a:ext>
                  </a:extLst>
                </a:gridCol>
                <a:gridCol w="539573">
                  <a:extLst>
                    <a:ext uri="{9D8B030D-6E8A-4147-A177-3AD203B41FA5}">
                      <a16:colId xmlns:a16="http://schemas.microsoft.com/office/drawing/2014/main" val="20007"/>
                    </a:ext>
                  </a:extLst>
                </a:gridCol>
                <a:gridCol w="516540">
                  <a:extLst>
                    <a:ext uri="{9D8B030D-6E8A-4147-A177-3AD203B41FA5}">
                      <a16:colId xmlns:a16="http://schemas.microsoft.com/office/drawing/2014/main" val="20008"/>
                    </a:ext>
                  </a:extLst>
                </a:gridCol>
                <a:gridCol w="781088">
                  <a:extLst>
                    <a:ext uri="{9D8B030D-6E8A-4147-A177-3AD203B41FA5}">
                      <a16:colId xmlns:a16="http://schemas.microsoft.com/office/drawing/2014/main" val="20009"/>
                    </a:ext>
                  </a:extLst>
                </a:gridCol>
                <a:gridCol w="585804">
                  <a:extLst>
                    <a:ext uri="{9D8B030D-6E8A-4147-A177-3AD203B41FA5}">
                      <a16:colId xmlns:a16="http://schemas.microsoft.com/office/drawing/2014/main" val="20010"/>
                    </a:ext>
                  </a:extLst>
                </a:gridCol>
                <a:gridCol w="785796">
                  <a:extLst>
                    <a:ext uri="{9D8B030D-6E8A-4147-A177-3AD203B41FA5}">
                      <a16:colId xmlns:a16="http://schemas.microsoft.com/office/drawing/2014/main" val="20011"/>
                    </a:ext>
                  </a:extLst>
                </a:gridCol>
                <a:gridCol w="774830">
                  <a:extLst>
                    <a:ext uri="{9D8B030D-6E8A-4147-A177-3AD203B41FA5}">
                      <a16:colId xmlns:a16="http://schemas.microsoft.com/office/drawing/2014/main" val="20012"/>
                    </a:ext>
                  </a:extLst>
                </a:gridCol>
                <a:gridCol w="810634">
                  <a:extLst>
                    <a:ext uri="{9D8B030D-6E8A-4147-A177-3AD203B41FA5}">
                      <a16:colId xmlns:a16="http://schemas.microsoft.com/office/drawing/2014/main" val="451470724"/>
                    </a:ext>
                  </a:extLst>
                </a:gridCol>
                <a:gridCol w="718938">
                  <a:extLst>
                    <a:ext uri="{9D8B030D-6E8A-4147-A177-3AD203B41FA5}">
                      <a16:colId xmlns:a16="http://schemas.microsoft.com/office/drawing/2014/main" val="1503511059"/>
                    </a:ext>
                  </a:extLst>
                </a:gridCol>
              </a:tblGrid>
              <a:tr h="15847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b="1" dirty="0">
                        <a:solidFill>
                          <a:srgbClr val="002060"/>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483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94833">
                <a:tc>
                  <a:txBody>
                    <a:bodyPr/>
                    <a:lstStyle/>
                    <a:p>
                      <a:r>
                        <a:rPr lang="en-GB" sz="1200" dirty="0">
                          <a:solidFill>
                            <a:schemeClr val="tx1">
                              <a:lumMod val="75000"/>
                              <a:lumOff val="25000"/>
                            </a:schemeClr>
                          </a:solidFill>
                        </a:rPr>
                        <a:t>Blocked sender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94833">
                <a:tc>
                  <a:txBody>
                    <a:bodyPr/>
                    <a:lstStyle/>
                    <a:p>
                      <a:r>
                        <a:rPr lang="en-GB" sz="1200" dirty="0">
                          <a:solidFill>
                            <a:schemeClr val="tx1">
                              <a:lumMod val="75000"/>
                              <a:lumOff val="25000"/>
                            </a:schemeClr>
                          </a:solidFill>
                        </a:rPr>
                        <a:t>Deleted the images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4833">
                <a:tc>
                  <a:txBody>
                    <a:bodyPr/>
                    <a:lstStyle/>
                    <a:p>
                      <a:r>
                        <a:rPr lang="en-GB" sz="1200" dirty="0">
                          <a:solidFill>
                            <a:schemeClr val="tx1">
                              <a:lumMod val="75000"/>
                              <a:lumOff val="25000"/>
                            </a:schemeClr>
                          </a:solidFill>
                        </a:rPr>
                        <a:t>Reported them on a website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94833">
                <a:tc>
                  <a:txBody>
                    <a:bodyPr/>
                    <a:lstStyle/>
                    <a:p>
                      <a:r>
                        <a:rPr lang="en-GB" sz="1200" dirty="0">
                          <a:solidFill>
                            <a:schemeClr val="tx1">
                              <a:lumMod val="75000"/>
                              <a:lumOff val="25000"/>
                            </a:schemeClr>
                          </a:solidFill>
                        </a:rPr>
                        <a:t>Told a responsible adult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Took a screenshot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Showed someone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483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Informed the person in the picture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015297786"/>
                  </a:ext>
                </a:extLst>
              </a:tr>
              <a:tr h="294833">
                <a:tc>
                  <a:txBody>
                    <a:bodyPr/>
                    <a:lstStyle/>
                    <a:p>
                      <a:r>
                        <a:rPr lang="en-GB" sz="1200" dirty="0">
                          <a:solidFill>
                            <a:schemeClr val="tx1">
                              <a:lumMod val="75000"/>
                              <a:lumOff val="25000"/>
                            </a:schemeClr>
                          </a:solidFill>
                        </a:rPr>
                        <a:t>Sent them on to someone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97953585"/>
                  </a:ext>
                </a:extLst>
              </a:tr>
              <a:tr h="294833">
                <a:tc>
                  <a:txBody>
                    <a:bodyPr/>
                    <a:lstStyle/>
                    <a:p>
                      <a:r>
                        <a:rPr lang="en-GB" sz="1200" dirty="0">
                          <a:solidFill>
                            <a:schemeClr val="tx1">
                              <a:lumMod val="75000"/>
                              <a:lumOff val="25000"/>
                            </a:schemeClr>
                          </a:solidFill>
                        </a:rPr>
                        <a:t>Shared them on social media</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9124004"/>
                  </a:ext>
                </a:extLst>
              </a:tr>
              <a:tr h="294833">
                <a:tc>
                  <a:txBody>
                    <a:bodyPr/>
                    <a:lstStyle/>
                    <a:p>
                      <a:r>
                        <a:rPr lang="en-GB" sz="1200" dirty="0">
                          <a:solidFill>
                            <a:schemeClr val="tx1">
                              <a:lumMod val="75000"/>
                              <a:lumOff val="25000"/>
                            </a:schemeClr>
                          </a:solidFill>
                        </a:rPr>
                        <a:t>I did 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bg2">
                              <a:lumMod val="25000"/>
                            </a:schemeClr>
                          </a:solidFill>
                          <a:latin typeface="+mn-lt"/>
                          <a:ea typeface="+mn-ea"/>
                          <a:cs typeface="+mn-cs"/>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bg2">
                              <a:lumMod val="25000"/>
                            </a:schemeClr>
                          </a:solidFill>
                          <a:latin typeface="+mn-lt"/>
                          <a:ea typeface="+mn-ea"/>
                          <a:cs typeface="+mn-cs"/>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bg2">
                              <a:lumMod val="25000"/>
                            </a:schemeClr>
                          </a:solidFill>
                          <a:latin typeface="+mn-lt"/>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bg2">
                              <a:lumMod val="25000"/>
                            </a:schemeClr>
                          </a:solidFill>
                          <a:latin typeface="+mn-lt"/>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7761443"/>
                  </a:ext>
                </a:extLst>
              </a:tr>
              <a:tr h="294833">
                <a:tc>
                  <a:txBody>
                    <a:bodyPr/>
                    <a:lstStyle/>
                    <a:p>
                      <a:r>
                        <a:rPr lang="en-GB" sz="1200" dirty="0">
                          <a:solidFill>
                            <a:schemeClr val="tx1">
                              <a:lumMod val="75000"/>
                              <a:lumOff val="25000"/>
                            </a:schemeClr>
                          </a:solidFill>
                        </a:rPr>
                        <a:t>I did nothing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bg2">
                              <a:lumMod val="25000"/>
                            </a:schemeClr>
                          </a:solidFill>
                          <a:latin typeface="+mn-lt"/>
                          <a:ea typeface="+mn-ea"/>
                          <a:cs typeface="+mn-cs"/>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latinLnBrk="0" hangingPunct="1"/>
                      <a:r>
                        <a:rPr lang="en-GB" sz="1200" kern="1200" dirty="0">
                          <a:solidFill>
                            <a:schemeClr val="bg2">
                              <a:lumMod val="25000"/>
                            </a:schemeClr>
                          </a:solidFill>
                          <a:latin typeface="+mn-lt"/>
                          <a:ea typeface="+mn-ea"/>
                          <a:cs typeface="+mn-cs"/>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bg2">
                              <a:lumMod val="25000"/>
                            </a:schemeClr>
                          </a:solidFill>
                          <a:latin typeface="+mn-lt"/>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bg2">
                              <a:lumMod val="25000"/>
                            </a:schemeClr>
                          </a:solidFill>
                          <a:latin typeface="+mn-lt"/>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bg2">
                              <a:lumMod val="25000"/>
                            </a:schemeClr>
                          </a:solidFill>
                          <a:latin typeface="+mn-lt"/>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1495418"/>
                  </a:ext>
                </a:extLst>
              </a:tr>
            </a:tbl>
          </a:graphicData>
        </a:graphic>
      </p:graphicFrame>
      <p:sp>
        <p:nvSpPr>
          <p:cNvPr id="10" name="Rectangle 9"/>
          <p:cNvSpPr/>
          <p:nvPr/>
        </p:nvSpPr>
        <p:spPr>
          <a:xfrm>
            <a:off x="9946640" y="6368627"/>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
        <p:nvSpPr>
          <p:cNvPr id="11" name="TextBox 10"/>
          <p:cNvSpPr txBox="1"/>
          <p:nvPr/>
        </p:nvSpPr>
        <p:spPr>
          <a:xfrm>
            <a:off x="330503" y="5154438"/>
            <a:ext cx="1169434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answered ‘Yes’</a:t>
            </a:r>
          </a:p>
        </p:txBody>
      </p:sp>
      <p:sp>
        <p:nvSpPr>
          <p:cNvPr id="12" name="TextBox 11">
            <a:extLst>
              <a:ext uri="{FF2B5EF4-FFF2-40B4-BE49-F238E27FC236}">
                <a16:creationId xmlns:a16="http://schemas.microsoft.com/office/drawing/2014/main" id="{A958A10A-24B6-4E08-8C2B-5582A1CB7D47}"/>
              </a:ext>
            </a:extLst>
          </p:cNvPr>
          <p:cNvSpPr txBox="1"/>
          <p:nvPr/>
        </p:nvSpPr>
        <p:spPr>
          <a:xfrm>
            <a:off x="183019"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What did you do? [Having received ‘sexting’ images.]</a:t>
            </a:r>
            <a:endParaRPr lang="en-GB" sz="1000" i="1" dirty="0">
              <a:solidFill>
                <a:srgbClr val="002060"/>
              </a:solidFill>
              <a:latin typeface="Calibri" panose="020F0502020204030204" pitchFamily="34" charset="0"/>
            </a:endParaRPr>
          </a:p>
        </p:txBody>
      </p:sp>
    </p:spTree>
    <p:extLst>
      <p:ext uri="{BB962C8B-B14F-4D97-AF65-F5344CB8AC3E}">
        <p14:creationId xmlns:p14="http://schemas.microsoft.com/office/powerpoint/2010/main" val="259592862"/>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00488"/>
            <a:ext cx="11615404" cy="900000"/>
          </a:xfrm>
        </p:spPr>
        <p:txBody>
          <a:bodyPr vert="horz" lIns="91440" tIns="45720" rIns="91440" bIns="45720" rtlCol="0" anchor="t" anchorCtr="0">
            <a:normAutofit/>
          </a:bodyPr>
          <a:lstStyle/>
          <a:p>
            <a:r>
              <a:rPr lang="en-GB" sz="1600" dirty="0"/>
              <a:t>15% of pupils have used services for young people in Doncaster in the last 12 months, with young carers the group most likely to have done so (31%) and girls more likely than boys.</a:t>
            </a:r>
          </a:p>
        </p:txBody>
      </p:sp>
      <p:sp>
        <p:nvSpPr>
          <p:cNvPr id="9" name="TextBox 8"/>
          <p:cNvSpPr txBox="1"/>
          <p:nvPr/>
        </p:nvSpPr>
        <p:spPr>
          <a:xfrm>
            <a:off x="183019" y="6460883"/>
            <a:ext cx="70725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used any service for young people in Doncaster, in the last 12 months? </a:t>
            </a:r>
          </a:p>
          <a:p>
            <a:r>
              <a:rPr lang="en-GB" sz="1000" i="1" dirty="0">
                <a:solidFill>
                  <a:srgbClr val="002060"/>
                </a:solidFill>
                <a:latin typeface="Calibri" panose="020F0502020204030204" pitchFamily="34" charset="0"/>
              </a:rPr>
              <a:t>Questions added for 2023. Base: All valid respondents, n=1,057</a:t>
            </a:r>
          </a:p>
        </p:txBody>
      </p:sp>
      <p:graphicFrame>
        <p:nvGraphicFramePr>
          <p:cNvPr id="10" name="Table 9"/>
          <p:cNvGraphicFramePr>
            <a:graphicFrameLocks noGrp="1"/>
          </p:cNvGraphicFramePr>
          <p:nvPr>
            <p:extLst>
              <p:ext uri="{D42A27DB-BD31-4B8C-83A1-F6EECF244321}">
                <p14:modId xmlns:p14="http://schemas.microsoft.com/office/powerpoint/2010/main" val="1418915545"/>
              </p:ext>
            </p:extLst>
          </p:nvPr>
        </p:nvGraphicFramePr>
        <p:xfrm>
          <a:off x="5216590" y="1194784"/>
          <a:ext cx="6282265" cy="1561352"/>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901541">
                  <a:extLst>
                    <a:ext uri="{9D8B030D-6E8A-4147-A177-3AD203B41FA5}">
                      <a16:colId xmlns:a16="http://schemas.microsoft.com/office/drawing/2014/main" val="20001"/>
                    </a:ext>
                  </a:extLst>
                </a:gridCol>
                <a:gridCol w="610647">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3337759820"/>
              </p:ext>
            </p:extLst>
          </p:nvPr>
        </p:nvGraphicFramePr>
        <p:xfrm>
          <a:off x="5216590" y="3244348"/>
          <a:ext cx="6282265" cy="1744232"/>
        </p:xfrm>
        <a:graphic>
          <a:graphicData uri="http://schemas.openxmlformats.org/drawingml/2006/table">
            <a:tbl>
              <a:tblPr firstRow="1" bandRow="1">
                <a:tableStyleId>{5940675A-B579-460E-94D1-54222C63F5DA}</a:tableStyleId>
              </a:tblPr>
              <a:tblGrid>
                <a:gridCol w="1448370">
                  <a:extLst>
                    <a:ext uri="{9D8B030D-6E8A-4147-A177-3AD203B41FA5}">
                      <a16:colId xmlns:a16="http://schemas.microsoft.com/office/drawing/2014/main" val="20000"/>
                    </a:ext>
                  </a:extLst>
                </a:gridCol>
                <a:gridCol w="680720">
                  <a:extLst>
                    <a:ext uri="{9D8B030D-6E8A-4147-A177-3AD203B41FA5}">
                      <a16:colId xmlns:a16="http://schemas.microsoft.com/office/drawing/2014/main" val="20001"/>
                    </a:ext>
                  </a:extLst>
                </a:gridCol>
                <a:gridCol w="762000">
                  <a:extLst>
                    <a:ext uri="{9D8B030D-6E8A-4147-A177-3AD203B41FA5}">
                      <a16:colId xmlns:a16="http://schemas.microsoft.com/office/drawing/2014/main" val="20002"/>
                    </a:ext>
                  </a:extLst>
                </a:gridCol>
                <a:gridCol w="650240">
                  <a:extLst>
                    <a:ext uri="{9D8B030D-6E8A-4147-A177-3AD203B41FA5}">
                      <a16:colId xmlns:a16="http://schemas.microsoft.com/office/drawing/2014/main" val="20003"/>
                    </a:ext>
                  </a:extLst>
                </a:gridCol>
                <a:gridCol w="785913">
                  <a:extLst>
                    <a:ext uri="{9D8B030D-6E8A-4147-A177-3AD203B41FA5}">
                      <a16:colId xmlns:a16="http://schemas.microsoft.com/office/drawing/2014/main" val="20004"/>
                    </a:ext>
                  </a:extLst>
                </a:gridCol>
                <a:gridCol w="738087">
                  <a:extLst>
                    <a:ext uri="{9D8B030D-6E8A-4147-A177-3AD203B41FA5}">
                      <a16:colId xmlns:a16="http://schemas.microsoft.com/office/drawing/2014/main" val="20005"/>
                    </a:ext>
                  </a:extLst>
                </a:gridCol>
                <a:gridCol w="592348">
                  <a:extLst>
                    <a:ext uri="{9D8B030D-6E8A-4147-A177-3AD203B41FA5}">
                      <a16:colId xmlns:a16="http://schemas.microsoft.com/office/drawing/2014/main" val="20006"/>
                    </a:ext>
                  </a:extLst>
                </a:gridCol>
                <a:gridCol w="624587">
                  <a:extLst>
                    <a:ext uri="{9D8B030D-6E8A-4147-A177-3AD203B41FA5}">
                      <a16:colId xmlns:a16="http://schemas.microsoft.com/office/drawing/2014/main" val="2481073122"/>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2" name="TextBox 11"/>
          <p:cNvSpPr txBox="1"/>
          <p:nvPr/>
        </p:nvSpPr>
        <p:spPr>
          <a:xfrm>
            <a:off x="5216588" y="5247791"/>
            <a:ext cx="631061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saying ‘Yes’</a:t>
            </a:r>
          </a:p>
        </p:txBody>
      </p:sp>
      <p:graphicFrame>
        <p:nvGraphicFramePr>
          <p:cNvPr id="4" name="Chart 3">
            <a:extLst>
              <a:ext uri="{FF2B5EF4-FFF2-40B4-BE49-F238E27FC236}">
                <a16:creationId xmlns:a16="http://schemas.microsoft.com/office/drawing/2014/main" id="{068837DF-CBD5-16C5-B673-8A99B5C9F7B8}"/>
              </a:ext>
            </a:extLst>
          </p:cNvPr>
          <p:cNvGraphicFramePr/>
          <p:nvPr>
            <p:extLst>
              <p:ext uri="{D42A27DB-BD31-4B8C-83A1-F6EECF244321}">
                <p14:modId xmlns:p14="http://schemas.microsoft.com/office/powerpoint/2010/main" val="1446403357"/>
              </p:ext>
            </p:extLst>
          </p:nvPr>
        </p:nvGraphicFramePr>
        <p:xfrm>
          <a:off x="183019" y="1194784"/>
          <a:ext cx="4895876" cy="2916677"/>
        </p:xfrm>
        <a:graphic>
          <a:graphicData uri="http://schemas.openxmlformats.org/drawingml/2006/chart">
            <c:chart xmlns:c="http://schemas.openxmlformats.org/drawingml/2006/chart" xmlns:r="http://schemas.openxmlformats.org/officeDocument/2006/relationships" r:id="rId2"/>
          </a:graphicData>
        </a:graphic>
      </p:graphicFrame>
      <p:sp>
        <p:nvSpPr>
          <p:cNvPr id="3" name="Rectangle 2">
            <a:extLst>
              <a:ext uri="{FF2B5EF4-FFF2-40B4-BE49-F238E27FC236}">
                <a16:creationId xmlns:a16="http://schemas.microsoft.com/office/drawing/2014/main" id="{01BC5812-FB0F-ACEF-5778-E4DCF5563289}"/>
              </a:ext>
            </a:extLst>
          </p:cNvPr>
          <p:cNvSpPr/>
          <p:nvPr/>
        </p:nvSpPr>
        <p:spPr>
          <a:xfrm>
            <a:off x="9941387" y="6373884"/>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3953799165"/>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(15)</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(3)</a:t>
            </a:r>
          </a:p>
          <a:p>
            <a:pPr>
              <a:lnSpc>
                <a:spcPct val="100000"/>
              </a:lnSpc>
              <a:spcBef>
                <a:spcPts val="600"/>
              </a:spcBef>
              <a:spcAft>
                <a:spcPts val="600"/>
              </a:spcAft>
            </a:pPr>
            <a:r>
              <a:rPr lang="en-US" sz="1400" dirty="0">
                <a:solidFill>
                  <a:schemeClr val="tx1">
                    <a:lumMod val="75000"/>
                    <a:lumOff val="25000"/>
                  </a:schemeClr>
                </a:solidFill>
              </a:rPr>
              <a:t>83% of pupils have never been offered drugs, Year 10s are more likely to have been offered cannabis than Year 8s (21% v. 3%) and are more likely to have been offered nitrous oxide (11% v. 3%). </a:t>
            </a:r>
          </a:p>
          <a:p>
            <a:pPr>
              <a:lnSpc>
                <a:spcPct val="100000"/>
              </a:lnSpc>
              <a:spcBef>
                <a:spcPts val="600"/>
              </a:spcBef>
              <a:spcAft>
                <a:spcPts val="600"/>
              </a:spcAft>
            </a:pPr>
            <a:r>
              <a:rPr lang="en-GB" sz="1400" dirty="0">
                <a:solidFill>
                  <a:schemeClr val="tx1">
                    <a:lumMod val="75000"/>
                    <a:lumOff val="25000"/>
                  </a:schemeClr>
                </a:solidFill>
              </a:rPr>
              <a:t>6% of pupils say they have taken drugs to get high, most of which are Year 10 pupils. 50% of pupils say they would know where to get information and support about alcohol or drugs. Year 10s appear the most aware of all the cohorts.</a:t>
            </a:r>
          </a:p>
          <a:p>
            <a:pPr>
              <a:lnSpc>
                <a:spcPct val="100000"/>
              </a:lnSpc>
              <a:spcBef>
                <a:spcPts val="600"/>
              </a:spcBef>
              <a:spcAft>
                <a:spcPts val="600"/>
              </a:spcAft>
            </a:pPr>
            <a:r>
              <a:rPr lang="en-GB" sz="1400" dirty="0">
                <a:solidFill>
                  <a:schemeClr val="tx1">
                    <a:lumMod val="75000"/>
                    <a:lumOff val="25000"/>
                  </a:schemeClr>
                </a:solidFill>
              </a:rPr>
              <a:t>6% of pupils believe most or nearly all their peers have taken place in gambling activity within the last 7 days. </a:t>
            </a:r>
          </a:p>
          <a:p>
            <a:pPr>
              <a:lnSpc>
                <a:spcPct val="100000"/>
              </a:lnSpc>
              <a:spcBef>
                <a:spcPts val="600"/>
              </a:spcBef>
              <a:spcAft>
                <a:spcPts val="600"/>
              </a:spcAft>
            </a:pPr>
            <a:r>
              <a:rPr lang="en-US" sz="1400" dirty="0">
                <a:solidFill>
                  <a:schemeClr val="tx1">
                    <a:lumMod val="75000"/>
                    <a:lumOff val="25000"/>
                  </a:schemeClr>
                </a:solidFill>
              </a:rPr>
              <a:t>61% of pupils take part in one or more gambling activities, at least occasionally. Playing arcade games for fun is the most popular gambling activity, with 67% of pupils saying they participate in this. Buying loot boxed when they play online games (26%) followed by playing arcade games to win money (22%). </a:t>
            </a:r>
          </a:p>
          <a:p>
            <a:pPr>
              <a:lnSpc>
                <a:spcPct val="100000"/>
              </a:lnSpc>
              <a:spcBef>
                <a:spcPts val="600"/>
              </a:spcBef>
              <a:spcAft>
                <a:spcPts val="600"/>
              </a:spcAft>
            </a:pPr>
            <a:r>
              <a:rPr lang="en-GB" sz="1400" dirty="0">
                <a:solidFill>
                  <a:schemeClr val="tx1">
                    <a:lumMod val="75000"/>
                    <a:lumOff val="25000"/>
                  </a:schemeClr>
                </a:solidFill>
              </a:rPr>
              <a:t>A proportion of pupils expressed tendencies of addiction to gambling. 3% said they found it hard in the past to stop gambling and 5% still sometimes feel this way. 10% sometimes try to win all their money back with 7% having done this in the past. For 8% gambling sometimes lets them ‘forget about everything else’ with 5% having felt this in the past. FSM pupils have a higher tendency towards addictive gambling behaviours.</a:t>
            </a:r>
          </a:p>
          <a:p>
            <a:pPr>
              <a:lnSpc>
                <a:spcPct val="100000"/>
              </a:lnSpc>
              <a:spcBef>
                <a:spcPts val="600"/>
              </a:spcBef>
              <a:spcAft>
                <a:spcPts val="600"/>
              </a:spcAft>
            </a:pPr>
            <a:r>
              <a:rPr lang="en-GB" sz="1400" dirty="0">
                <a:solidFill>
                  <a:schemeClr val="tx1">
                    <a:lumMod val="75000"/>
                    <a:lumOff val="25000"/>
                  </a:schemeClr>
                </a:solidFill>
              </a:rPr>
              <a:t>49% of pupils say they would know where to go if they or someone they know might have a gambling problem. Boys are more likely to know where to get help than girls (51% and 47% respectively). Pupils with English as a 2</a:t>
            </a:r>
            <a:r>
              <a:rPr lang="en-GB" sz="1400" baseline="30000" dirty="0">
                <a:solidFill>
                  <a:schemeClr val="tx1">
                    <a:lumMod val="75000"/>
                    <a:lumOff val="25000"/>
                  </a:schemeClr>
                </a:solidFill>
              </a:rPr>
              <a:t>nd</a:t>
            </a:r>
            <a:r>
              <a:rPr lang="en-GB" sz="1400" dirty="0">
                <a:solidFill>
                  <a:schemeClr val="tx1">
                    <a:lumMod val="75000"/>
                    <a:lumOff val="25000"/>
                  </a:schemeClr>
                </a:solidFill>
              </a:rPr>
              <a:t> language are the least likely to know where to get help.</a:t>
            </a:r>
          </a:p>
        </p:txBody>
      </p:sp>
    </p:spTree>
    <p:extLst>
      <p:ext uri="{BB962C8B-B14F-4D97-AF65-F5344CB8AC3E}">
        <p14:creationId xmlns:p14="http://schemas.microsoft.com/office/powerpoint/2010/main" val="3671741548"/>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00488"/>
            <a:ext cx="11615404" cy="900000"/>
          </a:xfrm>
        </p:spPr>
        <p:txBody>
          <a:bodyPr vert="horz" lIns="91440" tIns="45720" rIns="91440" bIns="45720" rtlCol="0" anchor="t" anchorCtr="0">
            <a:normAutofit/>
          </a:bodyPr>
          <a:lstStyle/>
          <a:p>
            <a:r>
              <a:rPr lang="en-GB" sz="1600" dirty="0"/>
              <a:t>Approximately half of those say the service they accessed was ‘all good’ with Year 8 more likely to think so than Year 10, however it is difficult to draw too many conclusions due to small sample sizes across all cohorts.</a:t>
            </a:r>
          </a:p>
        </p:txBody>
      </p:sp>
      <p:graphicFrame>
        <p:nvGraphicFramePr>
          <p:cNvPr id="8" name="Chart 7"/>
          <p:cNvGraphicFramePr/>
          <p:nvPr>
            <p:extLst>
              <p:ext uri="{D42A27DB-BD31-4B8C-83A1-F6EECF244321}">
                <p14:modId xmlns:p14="http://schemas.microsoft.com/office/powerpoint/2010/main" val="713465935"/>
              </p:ext>
            </p:extLst>
          </p:nvPr>
        </p:nvGraphicFramePr>
        <p:xfrm>
          <a:off x="320711" y="1628805"/>
          <a:ext cx="4895877" cy="2703129"/>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183019" y="6153107"/>
            <a:ext cx="7072546" cy="707886"/>
          </a:xfrm>
          <a:prstGeom prst="rect">
            <a:avLst/>
          </a:prstGeom>
          <a:noFill/>
        </p:spPr>
        <p:txBody>
          <a:bodyPr wrap="square" rtlCol="0" anchor="b" anchorCtr="0">
            <a:spAutoFit/>
          </a:bodyPr>
          <a:lstStyle/>
          <a:p>
            <a:endParaRPr lang="en-GB" sz="1000" dirty="0">
              <a:solidFill>
                <a:srgbClr val="002060"/>
              </a:solidFill>
              <a:latin typeface="Calibri" panose="020F0502020204030204" pitchFamily="34" charset="0"/>
            </a:endParaRPr>
          </a:p>
          <a:p>
            <a:r>
              <a:rPr lang="en-GB" sz="1000" dirty="0">
                <a:solidFill>
                  <a:srgbClr val="002060"/>
                </a:solidFill>
                <a:latin typeface="Calibri" panose="020F0502020204030204" pitchFamily="34" charset="0"/>
              </a:rPr>
              <a:t>Q. When you’ve accessed these services how would you describe your experiences?</a:t>
            </a:r>
          </a:p>
          <a:p>
            <a:r>
              <a:rPr lang="en-GB" sz="1000" dirty="0">
                <a:solidFill>
                  <a:srgbClr val="002060"/>
                </a:solidFill>
                <a:latin typeface="Calibri" panose="020F0502020204030204" pitchFamily="34" charset="0"/>
              </a:rPr>
              <a:t>Q: If you would like to tell us about your experience (good or bad), please use the space below.</a:t>
            </a:r>
          </a:p>
          <a:p>
            <a:r>
              <a:rPr lang="en-GB" sz="1000" i="1" dirty="0">
                <a:solidFill>
                  <a:srgbClr val="002060"/>
                </a:solidFill>
                <a:latin typeface="Calibri" panose="020F0502020204030204" pitchFamily="34" charset="0"/>
              </a:rPr>
              <a:t>Questions added for 2023. Base: All valid respondents, n=160 </a:t>
            </a:r>
          </a:p>
        </p:txBody>
      </p:sp>
      <p:graphicFrame>
        <p:nvGraphicFramePr>
          <p:cNvPr id="10" name="Table 9"/>
          <p:cNvGraphicFramePr>
            <a:graphicFrameLocks noGrp="1"/>
          </p:cNvGraphicFramePr>
          <p:nvPr>
            <p:extLst>
              <p:ext uri="{D42A27DB-BD31-4B8C-83A1-F6EECF244321}">
                <p14:modId xmlns:p14="http://schemas.microsoft.com/office/powerpoint/2010/main" val="435440593"/>
              </p:ext>
            </p:extLst>
          </p:nvPr>
        </p:nvGraphicFramePr>
        <p:xfrm>
          <a:off x="5216590" y="1194784"/>
          <a:ext cx="6282265" cy="1828800"/>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71061">
                  <a:extLst>
                    <a:ext uri="{9D8B030D-6E8A-4147-A177-3AD203B41FA5}">
                      <a16:colId xmlns:a16="http://schemas.microsoft.com/office/drawing/2014/main" val="20001"/>
                    </a:ext>
                  </a:extLst>
                </a:gridCol>
                <a:gridCol w="641127">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7</a:t>
                      </a:r>
                      <a:r>
                        <a:rPr lang="en-GB" sz="1200" i="1"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8</a:t>
                      </a:r>
                      <a:r>
                        <a:rPr lang="en-GB" sz="1200" i="1"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6</a:t>
                      </a:r>
                      <a:r>
                        <a:rPr lang="en-GB" sz="1200" i="1"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8</a:t>
                      </a:r>
                      <a:r>
                        <a:rPr lang="en-GB" sz="1200" i="1"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4</a:t>
                      </a:r>
                      <a:r>
                        <a:rPr lang="en-GB" sz="1200" i="1"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07458">
                <a:tc>
                  <a:txBody>
                    <a:bodyPr/>
                    <a:lstStyle/>
                    <a:p>
                      <a:r>
                        <a:rPr lang="en-GB" sz="1200" dirty="0">
                          <a:solidFill>
                            <a:schemeClr val="tx1">
                              <a:lumMod val="75000"/>
                              <a:lumOff val="25000"/>
                            </a:schemeClr>
                          </a:solidFill>
                        </a:rPr>
                        <a:t>All good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07458">
                <a:tc>
                  <a:txBody>
                    <a:bodyPr/>
                    <a:lstStyle/>
                    <a:p>
                      <a:r>
                        <a:rPr lang="en-US" sz="1200" dirty="0">
                          <a:solidFill>
                            <a:schemeClr val="tx1">
                              <a:lumMod val="75000"/>
                              <a:lumOff val="25000"/>
                            </a:schemeClr>
                          </a:solidFill>
                        </a:rPr>
                        <a:t>Most good, some bad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30%</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29%</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30%</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35%</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29%</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35%</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84448216"/>
                  </a:ext>
                </a:extLst>
              </a:tr>
              <a:tr h="207458">
                <a:tc>
                  <a:txBody>
                    <a:bodyPr/>
                    <a:lstStyle/>
                    <a:p>
                      <a:r>
                        <a:rPr lang="en-GB" sz="1200" dirty="0">
                          <a:solidFill>
                            <a:schemeClr val="tx1">
                              <a:lumMod val="75000"/>
                              <a:lumOff val="25000"/>
                            </a:schemeClr>
                          </a:solidFill>
                        </a:rPr>
                        <a:t>Some good but most bad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US" sz="1200" dirty="0">
                          <a:solidFill>
                            <a:schemeClr val="tx1">
                              <a:lumMod val="75000"/>
                              <a:lumOff val="25000"/>
                            </a:schemeClr>
                          </a:solidFill>
                        </a:rPr>
                        <a:t>All bad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6%</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4%</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7%</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0%</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8%</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7%</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53359"/>
                  </a:ext>
                </a:extLst>
              </a:tr>
            </a:tbl>
          </a:graphicData>
        </a:graphic>
      </p:graphicFrame>
      <p:graphicFrame>
        <p:nvGraphicFramePr>
          <p:cNvPr id="11" name="Table 10"/>
          <p:cNvGraphicFramePr>
            <a:graphicFrameLocks noGrp="1"/>
          </p:cNvGraphicFramePr>
          <p:nvPr>
            <p:extLst>
              <p:ext uri="{D42A27DB-BD31-4B8C-83A1-F6EECF244321}">
                <p14:modId xmlns:p14="http://schemas.microsoft.com/office/powerpoint/2010/main" val="1800075904"/>
              </p:ext>
            </p:extLst>
          </p:nvPr>
        </p:nvGraphicFramePr>
        <p:xfrm>
          <a:off x="5216590" y="3244348"/>
          <a:ext cx="6282265" cy="2194560"/>
        </p:xfrm>
        <a:graphic>
          <a:graphicData uri="http://schemas.openxmlformats.org/drawingml/2006/table">
            <a:tbl>
              <a:tblPr firstRow="1" bandRow="1">
                <a:tableStyleId>{5940675A-B579-460E-94D1-54222C63F5DA}</a:tableStyleId>
              </a:tblPr>
              <a:tblGrid>
                <a:gridCol w="1572149">
                  <a:extLst>
                    <a:ext uri="{9D8B030D-6E8A-4147-A177-3AD203B41FA5}">
                      <a16:colId xmlns:a16="http://schemas.microsoft.com/office/drawing/2014/main" val="20000"/>
                    </a:ext>
                  </a:extLst>
                </a:gridCol>
                <a:gridCol w="577261">
                  <a:extLst>
                    <a:ext uri="{9D8B030D-6E8A-4147-A177-3AD203B41FA5}">
                      <a16:colId xmlns:a16="http://schemas.microsoft.com/office/drawing/2014/main" val="20001"/>
                    </a:ext>
                  </a:extLst>
                </a:gridCol>
                <a:gridCol w="772160">
                  <a:extLst>
                    <a:ext uri="{9D8B030D-6E8A-4147-A177-3AD203B41FA5}">
                      <a16:colId xmlns:a16="http://schemas.microsoft.com/office/drawing/2014/main" val="20002"/>
                    </a:ext>
                  </a:extLst>
                </a:gridCol>
                <a:gridCol w="619760">
                  <a:extLst>
                    <a:ext uri="{9D8B030D-6E8A-4147-A177-3AD203B41FA5}">
                      <a16:colId xmlns:a16="http://schemas.microsoft.com/office/drawing/2014/main" val="20003"/>
                    </a:ext>
                  </a:extLst>
                </a:gridCol>
                <a:gridCol w="785913">
                  <a:extLst>
                    <a:ext uri="{9D8B030D-6E8A-4147-A177-3AD203B41FA5}">
                      <a16:colId xmlns:a16="http://schemas.microsoft.com/office/drawing/2014/main" val="20004"/>
                    </a:ext>
                  </a:extLst>
                </a:gridCol>
                <a:gridCol w="738087">
                  <a:extLst>
                    <a:ext uri="{9D8B030D-6E8A-4147-A177-3AD203B41FA5}">
                      <a16:colId xmlns:a16="http://schemas.microsoft.com/office/drawing/2014/main" val="20005"/>
                    </a:ext>
                  </a:extLst>
                </a:gridCol>
                <a:gridCol w="592348">
                  <a:extLst>
                    <a:ext uri="{9D8B030D-6E8A-4147-A177-3AD203B41FA5}">
                      <a16:colId xmlns:a16="http://schemas.microsoft.com/office/drawing/2014/main" val="20006"/>
                    </a:ext>
                  </a:extLst>
                </a:gridCol>
                <a:gridCol w="624587">
                  <a:extLst>
                    <a:ext uri="{9D8B030D-6E8A-4147-A177-3AD203B41FA5}">
                      <a16:colId xmlns:a16="http://schemas.microsoft.com/office/drawing/2014/main" val="2481073122"/>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4</a:t>
                      </a:r>
                      <a:r>
                        <a:rPr lang="en-GB" sz="1200" i="1"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2</a:t>
                      </a:r>
                      <a:r>
                        <a:rPr lang="en-GB" sz="1200" i="1"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2</a:t>
                      </a:r>
                      <a:r>
                        <a:rPr lang="en-GB" sz="1200" i="1"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3</a:t>
                      </a:r>
                      <a:r>
                        <a:rPr lang="en-GB" sz="1200" i="1"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07458">
                <a:tc>
                  <a:txBody>
                    <a:bodyPr/>
                    <a:lstStyle/>
                    <a:p>
                      <a:r>
                        <a:rPr lang="en-GB" sz="1200" dirty="0">
                          <a:solidFill>
                            <a:schemeClr val="tx1">
                              <a:lumMod val="75000"/>
                              <a:lumOff val="25000"/>
                            </a:schemeClr>
                          </a:solidFill>
                        </a:rPr>
                        <a:t>All good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07458">
                <a:tc>
                  <a:txBody>
                    <a:bodyPr/>
                    <a:lstStyle/>
                    <a:p>
                      <a:r>
                        <a:rPr lang="en-US" sz="1200" dirty="0">
                          <a:solidFill>
                            <a:schemeClr val="tx1">
                              <a:lumMod val="75000"/>
                              <a:lumOff val="25000"/>
                            </a:schemeClr>
                          </a:solidFill>
                        </a:rPr>
                        <a:t>Most good, some bad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25%</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25%</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23%</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34%</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6%</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21%</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25%</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662508474"/>
                  </a:ext>
                </a:extLst>
              </a:tr>
              <a:tr h="207458">
                <a:tc>
                  <a:txBody>
                    <a:bodyPr/>
                    <a:lstStyle/>
                    <a:p>
                      <a:r>
                        <a:rPr lang="en-GB" sz="1200" dirty="0">
                          <a:solidFill>
                            <a:schemeClr val="tx1">
                              <a:lumMod val="75000"/>
                              <a:lumOff val="25000"/>
                            </a:schemeClr>
                          </a:solidFill>
                        </a:rPr>
                        <a:t>Some good but most bad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US" sz="1200" dirty="0">
                          <a:solidFill>
                            <a:schemeClr val="tx1">
                              <a:lumMod val="75000"/>
                              <a:lumOff val="25000"/>
                            </a:schemeClr>
                          </a:solidFill>
                        </a:rPr>
                        <a:t>All bad</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13%</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7%</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9%</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6%</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6%</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7%</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16%</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76854976"/>
                  </a:ext>
                </a:extLst>
              </a:tr>
            </a:tbl>
          </a:graphicData>
        </a:graphic>
      </p:graphicFrame>
      <p:sp>
        <p:nvSpPr>
          <p:cNvPr id="3" name="Rectangle 2">
            <a:extLst>
              <a:ext uri="{FF2B5EF4-FFF2-40B4-BE49-F238E27FC236}">
                <a16:creationId xmlns:a16="http://schemas.microsoft.com/office/drawing/2014/main" id="{01BC5812-FB0F-ACEF-5778-E4DCF5563289}"/>
              </a:ext>
            </a:extLst>
          </p:cNvPr>
          <p:cNvSpPr/>
          <p:nvPr/>
        </p:nvSpPr>
        <p:spPr>
          <a:xfrm>
            <a:off x="9941387" y="6373884"/>
            <a:ext cx="1686560" cy="49292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Technology and being online</a:t>
            </a:r>
          </a:p>
        </p:txBody>
      </p:sp>
    </p:spTree>
    <p:extLst>
      <p:ext uri="{BB962C8B-B14F-4D97-AF65-F5344CB8AC3E}">
        <p14:creationId xmlns:p14="http://schemas.microsoft.com/office/powerpoint/2010/main" val="402340519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368425" y="2504661"/>
            <a:ext cx="9619161" cy="1878154"/>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ea typeface="MS Mincho" panose="02020609040205080304" pitchFamily="49" charset="-128"/>
                <a:cs typeface="DINPro-Medium" panose="020B0604020101020102" pitchFamily="34" charset="0"/>
              </a:rPr>
              <a:t>Conclusions </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Tree>
    <p:extLst>
      <p:ext uri="{BB962C8B-B14F-4D97-AF65-F5344CB8AC3E}">
        <p14:creationId xmlns:p14="http://schemas.microsoft.com/office/powerpoint/2010/main" val="3279296124"/>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(1)</a:t>
            </a:r>
          </a:p>
        </p:txBody>
      </p:sp>
      <p:sp>
        <p:nvSpPr>
          <p:cNvPr id="6" name="Content Placeholder 2"/>
          <p:cNvSpPr>
            <a:spLocks noGrp="1"/>
          </p:cNvSpPr>
          <p:nvPr>
            <p:ph idx="1"/>
          </p:nvPr>
        </p:nvSpPr>
        <p:spPr>
          <a:xfrm>
            <a:off x="180000" y="589965"/>
            <a:ext cx="10569776" cy="6006143"/>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subtle and some stronger difference when comparing data of Year 8s and Year 10s. Although some of those difference will be a reflection of developing maturity and programmed exposure to preparing for adulthood, for example an increased use of technology and coping with more complex relationships, other findings might not be as ‘easily’ explained, for example why do 33% of pupils in Year 8 say their school takes bullying seriously, compared to 21% of Year 10s. This section highlights differences across the year groups, but in absence of causality does not attempt to explain those differences.</a:t>
            </a:r>
          </a:p>
          <a:p>
            <a:pPr marL="0" indent="0">
              <a:lnSpc>
                <a:spcPct val="100000"/>
              </a:lnSpc>
              <a:spcBef>
                <a:spcPts val="600"/>
              </a:spcBef>
              <a:spcAft>
                <a:spcPts val="600"/>
              </a:spcAft>
              <a:buNone/>
            </a:pPr>
            <a:r>
              <a:rPr lang="en-GB" sz="1600" b="1" dirty="0">
                <a:solidFill>
                  <a:srgbClr val="00A79B"/>
                </a:solidFill>
              </a:rPr>
              <a:t>Healthy eating</a:t>
            </a:r>
            <a:r>
              <a:rPr lang="en-GB" sz="1400" dirty="0">
                <a:solidFill>
                  <a:srgbClr val="404040"/>
                </a:solidFill>
              </a:rPr>
              <a:t> </a:t>
            </a:r>
          </a:p>
          <a:p>
            <a:pPr>
              <a:lnSpc>
                <a:spcPct val="100000"/>
              </a:lnSpc>
              <a:spcBef>
                <a:spcPts val="600"/>
              </a:spcBef>
              <a:spcAft>
                <a:spcPts val="600"/>
              </a:spcAft>
            </a:pPr>
            <a:r>
              <a:rPr lang="en-GB" sz="1400" dirty="0">
                <a:solidFill>
                  <a:srgbClr val="404040"/>
                </a:solidFill>
              </a:rPr>
              <a:t>Years 8s are more likely to say they can eat with friends and have a nice space to eat (82% and 36%) compared to Year 10s (77% and 28%). </a:t>
            </a:r>
            <a:r>
              <a:rPr lang="en-US" sz="1400" dirty="0">
                <a:solidFill>
                  <a:srgbClr val="404040"/>
                </a:solidFill>
              </a:rPr>
              <a:t>Year 10 pupils are more likely to not have lunch than year 8 (15% v. 11%). </a:t>
            </a:r>
          </a:p>
          <a:p>
            <a:pPr>
              <a:lnSpc>
                <a:spcPct val="100000"/>
              </a:lnSpc>
              <a:spcBef>
                <a:spcPts val="600"/>
              </a:spcBef>
              <a:spcAft>
                <a:spcPts val="600"/>
              </a:spcAft>
            </a:pPr>
            <a:r>
              <a:rPr lang="en-GB" sz="1400" dirty="0">
                <a:solidFill>
                  <a:srgbClr val="404040"/>
                </a:solidFill>
              </a:rPr>
              <a:t>At mealtimes, Year 10s are generally given more choice about how much they eat and what they choose to eat than Year 8s. There are more rules in place for Year 8s at home (67%) compared to Year 10 pupils  (48% of that say the same).</a:t>
            </a:r>
          </a:p>
          <a:p>
            <a:pPr>
              <a:lnSpc>
                <a:spcPct val="100000"/>
              </a:lnSpc>
              <a:spcBef>
                <a:spcPts val="600"/>
              </a:spcBef>
              <a:spcAft>
                <a:spcPts val="600"/>
              </a:spcAft>
            </a:pPr>
            <a:r>
              <a:rPr lang="en-US" sz="1400" dirty="0">
                <a:solidFill>
                  <a:srgbClr val="404040"/>
                </a:solidFill>
              </a:rPr>
              <a:t>Whilst Year 10s drink more milk and water, Year 8s eat more fruit and vegetables</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rgbClr val="404040"/>
                </a:solidFill>
              </a:rPr>
              <a:t>64% of Year 10 pupils have seen a dentist over the past 12 months, compared to 60% of Year 8 pupils. </a:t>
            </a:r>
          </a:p>
          <a:p>
            <a:pPr>
              <a:lnSpc>
                <a:spcPct val="100000"/>
              </a:lnSpc>
              <a:spcBef>
                <a:spcPts val="600"/>
              </a:spcBef>
              <a:spcAft>
                <a:spcPts val="600"/>
              </a:spcAft>
            </a:pPr>
            <a:r>
              <a:rPr lang="en-GB" sz="1400" dirty="0">
                <a:solidFill>
                  <a:schemeClr val="tx1">
                    <a:lumMod val="85000"/>
                    <a:lumOff val="15000"/>
                  </a:schemeClr>
                </a:solidFill>
              </a:rPr>
              <a:t>Nearly half of all pupils remember being measured when they were at primary school. Amongst Year 8 pupils 28% said they were unhappy about it compared to 26% of Year 10 pupils. </a:t>
            </a:r>
            <a:endParaRPr lang="en-GB" sz="1600" b="1" dirty="0">
              <a:solidFill>
                <a:schemeClr val="tx1">
                  <a:lumMod val="85000"/>
                  <a:lumOff val="15000"/>
                </a:schemeClr>
              </a:solidFill>
            </a:endParaRPr>
          </a:p>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On average pupils are engaged in activities for 4.4 days per week, which is the same for both Year 8s and Year 10s.</a:t>
            </a:r>
          </a:p>
          <a:p>
            <a:pPr>
              <a:lnSpc>
                <a:spcPct val="100000"/>
              </a:lnSpc>
              <a:spcBef>
                <a:spcPts val="600"/>
              </a:spcBef>
              <a:spcAft>
                <a:spcPts val="600"/>
              </a:spcAft>
            </a:pPr>
            <a:r>
              <a:rPr lang="en-GB" sz="1400" dirty="0">
                <a:solidFill>
                  <a:srgbClr val="404040"/>
                </a:solidFill>
              </a:rPr>
              <a:t>Year 10s and Year 8s are similar in the amount of activity they do each week. For Year 8s, 47% do 5 or more days of activity a week, and for Year 10s this figure is 50%. </a:t>
            </a:r>
          </a:p>
        </p:txBody>
      </p:sp>
    </p:spTree>
    <p:extLst>
      <p:ext uri="{BB962C8B-B14F-4D97-AF65-F5344CB8AC3E}">
        <p14:creationId xmlns:p14="http://schemas.microsoft.com/office/powerpoint/2010/main" val="1454005262"/>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800" b="1" dirty="0">
                <a:solidFill>
                  <a:srgbClr val="00A8D1"/>
                </a:solidFill>
              </a:rPr>
              <a:t>Relationships</a:t>
            </a:r>
          </a:p>
          <a:p>
            <a:pPr>
              <a:lnSpc>
                <a:spcPct val="100000"/>
              </a:lnSpc>
              <a:spcBef>
                <a:spcPts val="600"/>
              </a:spcBef>
              <a:spcAft>
                <a:spcPts val="600"/>
              </a:spcAft>
            </a:pPr>
            <a:r>
              <a:rPr lang="en-GB" sz="1400" dirty="0">
                <a:solidFill>
                  <a:srgbClr val="404040"/>
                </a:solidFill>
              </a:rPr>
              <a:t>81% of pupils in Year 8 say they get love and support from people at home, this figure is slightly lower at 74% for Year 10s. </a:t>
            </a:r>
          </a:p>
          <a:p>
            <a:pPr>
              <a:lnSpc>
                <a:spcPct val="100000"/>
              </a:lnSpc>
              <a:spcBef>
                <a:spcPts val="600"/>
              </a:spcBef>
              <a:spcAft>
                <a:spcPts val="600"/>
              </a:spcAft>
            </a:pPr>
            <a:r>
              <a:rPr lang="en-GB" sz="1400" dirty="0">
                <a:solidFill>
                  <a:srgbClr val="404040"/>
                </a:solidFill>
              </a:rPr>
              <a:t>Bullying appears to decrease with age. 25% of pupils in Year 8 say they have been bullied within the last 12 months, compared to 20% of Year 10 pupils. </a:t>
            </a:r>
          </a:p>
          <a:p>
            <a:pPr>
              <a:lnSpc>
                <a:spcPct val="100000"/>
              </a:lnSpc>
              <a:spcBef>
                <a:spcPts val="600"/>
              </a:spcBef>
              <a:spcAft>
                <a:spcPts val="600"/>
              </a:spcAft>
            </a:pPr>
            <a:r>
              <a:rPr lang="en-GB" sz="1400" dirty="0">
                <a:solidFill>
                  <a:srgbClr val="404040"/>
                </a:solidFill>
              </a:rPr>
              <a:t>When pupils were asked why they were bullied, the main reason was the ‘the way you look’, which was slightly more common with Year 8s (52%) than Year 10s (49%). </a:t>
            </a:r>
            <a:r>
              <a:rPr lang="en-US" sz="1400" dirty="0">
                <a:solidFill>
                  <a:srgbClr val="404040"/>
                </a:solidFill>
              </a:rPr>
              <a:t>Being bullied for size/weight and being LGBTQ is cited as more of a reason for Year 10s than Year 8s. </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49% of bullied Year 8s chose to tell their mum/dad/carer about it whereas this was an option for 38% of those in Year 10. </a:t>
            </a:r>
          </a:p>
          <a:p>
            <a:pPr>
              <a:lnSpc>
                <a:spcPct val="100000"/>
              </a:lnSpc>
              <a:spcBef>
                <a:spcPts val="600"/>
              </a:spcBef>
              <a:spcAft>
                <a:spcPts val="600"/>
              </a:spcAft>
            </a:pPr>
            <a:r>
              <a:rPr lang="en-GB" sz="1400" dirty="0">
                <a:solidFill>
                  <a:srgbClr val="404040"/>
                </a:solidFill>
              </a:rPr>
              <a:t>34% of pupils in Year 8 think their school is taking bullying seriously. This figure decreases to 21% for pupils across Year 10. </a:t>
            </a:r>
          </a:p>
          <a:p>
            <a:pPr>
              <a:lnSpc>
                <a:spcPct val="100000"/>
              </a:lnSpc>
              <a:spcBef>
                <a:spcPts val="600"/>
              </a:spcBef>
              <a:spcAft>
                <a:spcPts val="600"/>
              </a:spcAft>
            </a:pPr>
            <a:r>
              <a:rPr lang="en-GB" sz="1400" dirty="0">
                <a:solidFill>
                  <a:srgbClr val="404040"/>
                </a:solidFill>
              </a:rPr>
              <a:t>21% of Year 8s and 23% of Year 10s have experienced inappropriate comments, behaviours or unwanted attention of a sexual nature at school.</a:t>
            </a:r>
          </a:p>
          <a:p>
            <a:pPr>
              <a:lnSpc>
                <a:spcPct val="100000"/>
              </a:lnSpc>
              <a:spcBef>
                <a:spcPts val="600"/>
              </a:spcBef>
              <a:spcAft>
                <a:spcPts val="600"/>
              </a:spcAft>
            </a:pPr>
            <a:r>
              <a:rPr lang="en-GB" sz="1400" dirty="0">
                <a:solidFill>
                  <a:srgbClr val="404040"/>
                </a:solidFill>
              </a:rPr>
              <a:t>A similar proportion of pupils in each year group have been in controlling/abusive relationships. For those pupils who have been in a controlling and/or abusive relationship the proportion of those who think they know where to get help is consistent across the year groups, however  87% of Year 10s know where to get help compared to 8% of Year 8s. </a:t>
            </a:r>
          </a:p>
          <a:p>
            <a:pPr>
              <a:lnSpc>
                <a:spcPct val="100000"/>
              </a:lnSpc>
              <a:spcBef>
                <a:spcPts val="600"/>
              </a:spcBef>
              <a:spcAft>
                <a:spcPts val="600"/>
              </a:spcAft>
            </a:pPr>
            <a:r>
              <a:rPr lang="en-GB" sz="1400" dirty="0">
                <a:solidFill>
                  <a:srgbClr val="404040"/>
                </a:solidFill>
              </a:rPr>
              <a:t>Year 10 have a greater awareness of services relating to sexual health and relationships than Year 8s.</a:t>
            </a:r>
          </a:p>
          <a:p>
            <a:pPr>
              <a:lnSpc>
                <a:spcPct val="100000"/>
              </a:lnSpc>
              <a:spcBef>
                <a:spcPts val="600"/>
              </a:spcBef>
              <a:spcAft>
                <a:spcPts val="600"/>
              </a:spcAft>
            </a:pPr>
            <a:r>
              <a:rPr lang="en-US" sz="1400" dirty="0">
                <a:solidFill>
                  <a:srgbClr val="404040"/>
                </a:solidFill>
              </a:rPr>
              <a:t>Compared to Year 8 pupils, Year 10s have a much better understanding around sexually transmitted infections and provided more decisive answers. </a:t>
            </a:r>
          </a:p>
          <a:p>
            <a:pPr>
              <a:lnSpc>
                <a:spcPct val="100000"/>
              </a:lnSpc>
              <a:spcBef>
                <a:spcPts val="600"/>
              </a:spcBef>
              <a:spcAft>
                <a:spcPts val="600"/>
              </a:spcAft>
            </a:pPr>
            <a:r>
              <a:rPr lang="en-US" sz="1400" dirty="0">
                <a:solidFill>
                  <a:srgbClr val="404040"/>
                </a:solidFill>
              </a:rPr>
              <a:t>Confidence in responding to questions around contraception and how to prevent STIs increases with age. Year 10s are more likely to respond to each statement given with the dichotomous true or false answer rather than ‘don’t know’. </a:t>
            </a:r>
          </a:p>
          <a:p>
            <a:pPr>
              <a:lnSpc>
                <a:spcPct val="100000"/>
              </a:lnSpc>
              <a:spcBef>
                <a:spcPts val="600"/>
              </a:spcBef>
              <a:spcAft>
                <a:spcPts val="600"/>
              </a:spcAft>
            </a:pPr>
            <a:endParaRPr lang="en-GB" sz="1400" dirty="0"/>
          </a:p>
        </p:txBody>
      </p:sp>
    </p:spTree>
    <p:extLst>
      <p:ext uri="{BB962C8B-B14F-4D97-AF65-F5344CB8AC3E}">
        <p14:creationId xmlns:p14="http://schemas.microsoft.com/office/powerpoint/2010/main" val="4032496510"/>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(3)</a:t>
            </a:r>
          </a:p>
        </p:txBody>
      </p:sp>
      <p:sp>
        <p:nvSpPr>
          <p:cNvPr id="6" name="Content Placeholder 2"/>
          <p:cNvSpPr>
            <a:spLocks noGrp="1"/>
          </p:cNvSpPr>
          <p:nvPr>
            <p:ph idx="1"/>
          </p:nvPr>
        </p:nvSpPr>
        <p:spPr>
          <a:xfrm>
            <a:off x="183019" y="834244"/>
            <a:ext cx="10569776" cy="5678068"/>
          </a:xfrm>
        </p:spPr>
        <p:txBody>
          <a:bodyPr>
            <a:noAutofit/>
          </a:bodyPr>
          <a:lstStyle/>
          <a:p>
            <a:pPr>
              <a:lnSpc>
                <a:spcPct val="100000"/>
              </a:lnSpc>
              <a:spcBef>
                <a:spcPts val="600"/>
              </a:spcBef>
              <a:spcAft>
                <a:spcPts val="600"/>
              </a:spcAft>
            </a:pPr>
            <a:r>
              <a:rPr lang="en-GB" sz="1400" dirty="0">
                <a:solidFill>
                  <a:srgbClr val="404040"/>
                </a:solidFill>
              </a:rPr>
              <a:t>Overall 40% of pupils have been shown how to use a condom correctly. However, for Year 8s it is only 18%, increasing to 63% among Year 10s.</a:t>
            </a:r>
          </a:p>
          <a:p>
            <a:pPr>
              <a:lnSpc>
                <a:spcPct val="100000"/>
              </a:lnSpc>
              <a:spcBef>
                <a:spcPts val="600"/>
              </a:spcBef>
              <a:spcAft>
                <a:spcPts val="600"/>
              </a:spcAft>
            </a:pPr>
            <a:r>
              <a:rPr lang="en-GB" sz="1400" dirty="0">
                <a:solidFill>
                  <a:srgbClr val="404040"/>
                </a:solidFill>
              </a:rPr>
              <a:t>When asked to consider a series of statements about relationships, including respecting other people’s views, being OK not to have a boyfriend/girlfriend and being able to tell if they were in an abusive relationship, Year 8s were more likely to agree/strongly agree with all statements than Year 10s.</a:t>
            </a:r>
          </a:p>
          <a:p>
            <a:pPr>
              <a:lnSpc>
                <a:spcPct val="100000"/>
              </a:lnSpc>
              <a:spcBef>
                <a:spcPts val="600"/>
              </a:spcBef>
              <a:spcAft>
                <a:spcPts val="600"/>
              </a:spcAft>
            </a:pPr>
            <a:r>
              <a:rPr lang="en-GB" sz="1400" dirty="0">
                <a:solidFill>
                  <a:srgbClr val="404040"/>
                </a:solidFill>
              </a:rPr>
              <a:t>2% of Year 8 girls and 13% of Year 10 girls use long-term contraceptives.  </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Year 10 pupils (20%) were more likely to say they were not happy/not at all happy compared to Year 8s (15%). 12% of Year 10 pupils feel lonely ‘always’ compared to 5% of Year 8.</a:t>
            </a:r>
          </a:p>
          <a:p>
            <a:pPr>
              <a:lnSpc>
                <a:spcPct val="100000"/>
              </a:lnSpc>
              <a:spcBef>
                <a:spcPts val="600"/>
              </a:spcBef>
              <a:spcAft>
                <a:spcPts val="600"/>
              </a:spcAft>
            </a:pPr>
            <a:r>
              <a:rPr lang="en-US" sz="1400" dirty="0">
                <a:solidFill>
                  <a:srgbClr val="404040"/>
                </a:solidFill>
              </a:rPr>
              <a:t>Years 8s are slightly more persistent than Year 10s; </a:t>
            </a:r>
            <a:r>
              <a:rPr lang="en-GB" sz="1400" dirty="0">
                <a:solidFill>
                  <a:srgbClr val="404040"/>
                </a:solidFill>
              </a:rPr>
              <a:t>Year 8s appear to be more resilient than Year 10s overall, with 39% of pupils scoring Medium-High/high (23+) compared to 29% of Year 10s.</a:t>
            </a:r>
          </a:p>
          <a:p>
            <a:pPr>
              <a:lnSpc>
                <a:spcPct val="110000"/>
              </a:lnSpc>
            </a:pPr>
            <a:r>
              <a:rPr lang="en-GB" sz="1400" dirty="0">
                <a:solidFill>
                  <a:srgbClr val="404040"/>
                </a:solidFill>
              </a:rPr>
              <a:t>Although the sorts of things pupils worry about are common across the year groups, some things are more strongly pronounced for those in Year 10; notably mental health (30% in Year 10 compared to 24% in Year 8). However, things seen/heard on the news is more of a worry to Year 8s (14%) than Year 10s (8%).</a:t>
            </a:r>
          </a:p>
          <a:p>
            <a:pPr>
              <a:lnSpc>
                <a:spcPct val="110000"/>
              </a:lnSpc>
            </a:pPr>
            <a:r>
              <a:rPr lang="en-GB" sz="1400" dirty="0">
                <a:solidFill>
                  <a:srgbClr val="404040"/>
                </a:solidFill>
              </a:rPr>
              <a:t>When faced with a problem that causes them worry and/or stress, there are some distinct differences on how the two year groups cope. Years 8s are more likely to cope by keeping busy both by themselves and by socialising that Year 10s. An explicitly harmful or potentially dangerous behaviour (e.g. drinking alcohol, smoking and/or self-harming) is cited by 12% of Year 8s and 17% of Year 10s. Year 8s are more likely to talk to someone they know about it than Year 10s (35% v. 28%).</a:t>
            </a:r>
          </a:p>
          <a:p>
            <a:pPr marL="0" indent="0">
              <a:lnSpc>
                <a:spcPct val="100000"/>
              </a:lnSpc>
              <a:spcBef>
                <a:spcPts val="600"/>
              </a:spcBef>
              <a:spcAft>
                <a:spcPts val="600"/>
              </a:spcAft>
              <a:buNone/>
            </a:pPr>
            <a:endParaRPr lang="en-GB" sz="1400" dirty="0"/>
          </a:p>
        </p:txBody>
      </p:sp>
    </p:spTree>
    <p:extLst>
      <p:ext uri="{BB962C8B-B14F-4D97-AF65-F5344CB8AC3E}">
        <p14:creationId xmlns:p14="http://schemas.microsoft.com/office/powerpoint/2010/main" val="2640597461"/>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a:t>
            </a:r>
          </a:p>
          <a:p>
            <a:pPr>
              <a:lnSpc>
                <a:spcPct val="110000"/>
              </a:lnSpc>
              <a:spcAft>
                <a:spcPts val="600"/>
              </a:spcAft>
            </a:pPr>
            <a:r>
              <a:rPr lang="en-GB" sz="1400" dirty="0">
                <a:solidFill>
                  <a:srgbClr val="404040"/>
                </a:solidFill>
              </a:rPr>
              <a:t>25% of Year 8 pupils have seen someone in their local area use a knife to fight or threaten someone. This figure increases to 31% of pupils in Year 10. </a:t>
            </a:r>
          </a:p>
          <a:p>
            <a:pPr>
              <a:lnSpc>
                <a:spcPct val="110000"/>
              </a:lnSpc>
              <a:spcAft>
                <a:spcPts val="600"/>
              </a:spcAft>
            </a:pPr>
            <a:r>
              <a:rPr lang="en-GB" sz="1400" dirty="0">
                <a:solidFill>
                  <a:srgbClr val="404040"/>
                </a:solidFill>
              </a:rPr>
              <a:t>The feeling of safety across both year groups provoked similar responses when asked about safety at school, when travelling to and from school and in Doncaster town centre. However, with safety after dark and safety during the day, Year 8s tended to feel slightly more safe that Year 10s.</a:t>
            </a:r>
          </a:p>
          <a:p>
            <a:pPr>
              <a:lnSpc>
                <a:spcPct val="110000"/>
              </a:lnSpc>
              <a:spcAft>
                <a:spcPts val="600"/>
              </a:spcAft>
            </a:pPr>
            <a:r>
              <a:rPr lang="en-GB" sz="1400" dirty="0">
                <a:solidFill>
                  <a:srgbClr val="404040"/>
                </a:solidFill>
              </a:rPr>
              <a:t>The expectations of peers having consumed alcohol is much higher than consumption. 62% of pupils in Year 8 believe at least some their peers have consumed alcohol in the last week and a further 46% think some of their peers have been drunk. These figures increase to 82% and 76% respectively for those in Year 10. 18% of pupils in Year 10 have actually consumed alcohol within the last 7 days, compared to 10% in Year 8. </a:t>
            </a:r>
          </a:p>
          <a:p>
            <a:pPr>
              <a:lnSpc>
                <a:spcPct val="110000"/>
              </a:lnSpc>
              <a:spcAft>
                <a:spcPts val="600"/>
              </a:spcAft>
            </a:pPr>
            <a:r>
              <a:rPr lang="en-GB" sz="1400" dirty="0">
                <a:solidFill>
                  <a:srgbClr val="404040"/>
                </a:solidFill>
              </a:rPr>
              <a:t>70% of both Year 8 and 10 pupils say that their parents drink alcohol: </a:t>
            </a:r>
            <a:r>
              <a:rPr lang="en-US" sz="1400" dirty="0">
                <a:solidFill>
                  <a:srgbClr val="404040"/>
                </a:solidFill>
              </a:rPr>
              <a:t>Year 10 pupils notice more of all listed alcohol related behaviour than Year 8s.</a:t>
            </a:r>
            <a:endParaRPr lang="en-GB" sz="1400" dirty="0">
              <a:solidFill>
                <a:srgbClr val="404040"/>
              </a:solidFill>
            </a:endParaRPr>
          </a:p>
          <a:p>
            <a:pPr>
              <a:lnSpc>
                <a:spcPct val="110000"/>
              </a:lnSpc>
              <a:spcAft>
                <a:spcPts val="600"/>
              </a:spcAft>
            </a:pPr>
            <a:r>
              <a:rPr lang="en-GB" sz="1400" dirty="0">
                <a:solidFill>
                  <a:srgbClr val="404040"/>
                </a:solidFill>
              </a:rPr>
              <a:t>52% of Year 8s believe that at least some of their peers have smoked a cigarettes in the last 7 days compared to 77% of Year 10s that say the same. However, in reality 92% of Year 8s say they have never smoked at all decreasing in Year 10s to 80%. </a:t>
            </a:r>
          </a:p>
          <a:p>
            <a:pPr>
              <a:lnSpc>
                <a:spcPct val="110000"/>
              </a:lnSpc>
              <a:spcAft>
                <a:spcPts val="600"/>
              </a:spcAft>
            </a:pPr>
            <a:r>
              <a:rPr lang="en-GB" sz="1400" dirty="0">
                <a:solidFill>
                  <a:srgbClr val="404040"/>
                </a:solidFill>
              </a:rPr>
              <a:t>Awareness of e-cigarettes is high across both year groups. 5% of pupils in Year 8 and 9% in Year 10 have not heard of them at all. 22% of Year 8s and 34% of Year 10s have at least tried e-cigarettes or regularly/occasionally use them. </a:t>
            </a:r>
          </a:p>
        </p:txBody>
      </p:sp>
    </p:spTree>
    <p:extLst>
      <p:ext uri="{BB962C8B-B14F-4D97-AF65-F5344CB8AC3E}">
        <p14:creationId xmlns:p14="http://schemas.microsoft.com/office/powerpoint/2010/main" val="700090412"/>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(5)</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(2)</a:t>
            </a:r>
          </a:p>
          <a:p>
            <a:pPr>
              <a:lnSpc>
                <a:spcPct val="110000"/>
              </a:lnSpc>
            </a:pPr>
            <a:r>
              <a:rPr lang="en-US" sz="1400" dirty="0">
                <a:solidFill>
                  <a:srgbClr val="404040"/>
                </a:solidFill>
              </a:rPr>
              <a:t>16% of pupils know someone who takes drugs, this has decreased slightly from previous years. Year 10s are more likely to know someone who takes drugs than the Year 8s (24% and 9% respectively). </a:t>
            </a:r>
          </a:p>
          <a:p>
            <a:pPr>
              <a:lnSpc>
                <a:spcPct val="110000"/>
              </a:lnSpc>
            </a:pPr>
            <a:r>
              <a:rPr lang="en-GB" sz="1400" dirty="0">
                <a:solidFill>
                  <a:srgbClr val="404040"/>
                </a:solidFill>
              </a:rPr>
              <a:t>Year 10s are more likely to believe that their peers have taken cannabis and nitrous oxide.</a:t>
            </a:r>
          </a:p>
          <a:p>
            <a:pPr>
              <a:lnSpc>
                <a:spcPct val="110000"/>
              </a:lnSpc>
            </a:pPr>
            <a:r>
              <a:rPr lang="en-GB" sz="1400" dirty="0">
                <a:solidFill>
                  <a:srgbClr val="404040"/>
                </a:solidFill>
              </a:rPr>
              <a:t>27% of Year 10s have ever been offered drugs compared to just 7% of Year 8s. Overall only 6% of pupils have ever taken drugs to get high, 11% of which were Year 10 pupils.</a:t>
            </a:r>
          </a:p>
          <a:p>
            <a:pPr>
              <a:lnSpc>
                <a:spcPct val="110000"/>
              </a:lnSpc>
              <a:spcAft>
                <a:spcPts val="600"/>
              </a:spcAft>
            </a:pPr>
            <a:r>
              <a:rPr lang="en-GB" sz="1400" dirty="0">
                <a:solidFill>
                  <a:srgbClr val="404040"/>
                </a:solidFill>
              </a:rPr>
              <a:t>When asked about gambling activities, more Year 10s believe that their peers have taken part in gambling in the last 7 days than Year 8s. When choosing different statements, such as playing gambling games online, betting with friends and buying lottery tickets, responses were similar across both year groups, more Year 8s would play arcade games for fun and buy loot boxes online that Year 10s. </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10000"/>
              </a:lnSpc>
              <a:spcAft>
                <a:spcPts val="600"/>
              </a:spcAft>
            </a:pPr>
            <a:r>
              <a:rPr lang="en-GB" sz="1400" dirty="0">
                <a:solidFill>
                  <a:schemeClr val="tx1">
                    <a:lumMod val="75000"/>
                    <a:lumOff val="25000"/>
                  </a:schemeClr>
                </a:solidFill>
              </a:rPr>
              <a:t>Year 8s and Year 10s have similar responses when asked if they have space at home to relax and do activities, ability to take part in activities important to them and ability to share ideas for making things better for people at school. However, more Year 8s feel able to get involved in their local community (43%) compared to Year 10s (32%).</a:t>
            </a:r>
          </a:p>
          <a:p>
            <a:pPr>
              <a:lnSpc>
                <a:spcPct val="110000"/>
              </a:lnSpc>
              <a:spcAft>
                <a:spcPts val="600"/>
              </a:spcAft>
            </a:pPr>
            <a:r>
              <a:rPr lang="en-GB" sz="1400" dirty="0">
                <a:solidFill>
                  <a:schemeClr val="tx1">
                    <a:lumMod val="75000"/>
                    <a:lumOff val="25000"/>
                  </a:schemeClr>
                </a:solidFill>
              </a:rPr>
              <a:t>The proportion of those wanting to get trained for a skilled job (e.g. apprenticeship) after Year 11 is higher for Year 10s than Year 8s,  whereas the ambition of finding a job as soon as they can increases from 8% of Year 10s to 16% of Year 8s. </a:t>
            </a:r>
          </a:p>
          <a:p>
            <a:pPr>
              <a:lnSpc>
                <a:spcPct val="110000"/>
              </a:lnSpc>
              <a:spcAft>
                <a:spcPts val="600"/>
              </a:spcAft>
            </a:pPr>
            <a:r>
              <a:rPr lang="en-GB" sz="1400" dirty="0">
                <a:solidFill>
                  <a:schemeClr val="tx1">
                    <a:lumMod val="75000"/>
                    <a:lumOff val="25000"/>
                  </a:schemeClr>
                </a:solidFill>
              </a:rPr>
              <a:t>Overall, across both year groups pupils seem to have a positive outlook on their future. Year 8 are more likely to have things they want to achieve, feel able to pursue what they want to do after leaving school and be excited about the future.</a:t>
            </a:r>
            <a:endParaRPr lang="en-GB" sz="1400" dirty="0">
              <a:solidFill>
                <a:srgbClr val="404040"/>
              </a:solidFill>
            </a:endParaRPr>
          </a:p>
        </p:txBody>
      </p:sp>
    </p:spTree>
    <p:extLst>
      <p:ext uri="{BB962C8B-B14F-4D97-AF65-F5344CB8AC3E}">
        <p14:creationId xmlns:p14="http://schemas.microsoft.com/office/powerpoint/2010/main" val="1818659304"/>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Year 8 v. Year 10 (7)</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a:t>
            </a:r>
          </a:p>
          <a:p>
            <a:pPr>
              <a:lnSpc>
                <a:spcPct val="110000"/>
              </a:lnSpc>
              <a:spcAft>
                <a:spcPts val="600"/>
              </a:spcAft>
            </a:pPr>
            <a:r>
              <a:rPr lang="en-GB" sz="1400" dirty="0">
                <a:solidFill>
                  <a:schemeClr val="tx1">
                    <a:lumMod val="75000"/>
                    <a:lumOff val="25000"/>
                  </a:schemeClr>
                </a:solidFill>
              </a:rPr>
              <a:t>Nearly three quarters (73%) of pupils spend more than 3 hours a day (on a school day) looking at screens, with this higher for Year 10s (77%) than for Year 8s (69%). Year 10s are more aware of any negative effects screen time may have on them, with 52% saying that there are negative effects compared to 42% of Year 8s.</a:t>
            </a:r>
          </a:p>
          <a:p>
            <a:pPr>
              <a:lnSpc>
                <a:spcPct val="110000"/>
              </a:lnSpc>
              <a:spcAft>
                <a:spcPts val="600"/>
              </a:spcAft>
            </a:pPr>
            <a:r>
              <a:rPr lang="en-GB" sz="1400" dirty="0">
                <a:solidFill>
                  <a:schemeClr val="tx1">
                    <a:lumMod val="75000"/>
                    <a:lumOff val="25000"/>
                  </a:schemeClr>
                </a:solidFill>
              </a:rPr>
              <a:t>More online responsibility comes with age, with more rules and support for Year 8 pupils than for Year 10s, such as parents/carers knowing passwords to sites and watching what their children are doing online.</a:t>
            </a:r>
          </a:p>
          <a:p>
            <a:pPr>
              <a:lnSpc>
                <a:spcPct val="110000"/>
              </a:lnSpc>
              <a:spcAft>
                <a:spcPts val="600"/>
              </a:spcAft>
            </a:pPr>
            <a:r>
              <a:rPr lang="en-GB" sz="1400" dirty="0">
                <a:solidFill>
                  <a:schemeClr val="tx1">
                    <a:lumMod val="75000"/>
                    <a:lumOff val="25000"/>
                  </a:schemeClr>
                </a:solidFill>
              </a:rPr>
              <a:t>The vast majority of pupils have an online and/or social media account, more Year 10s have an Instagram account than Year 8 (82% v. 56%). </a:t>
            </a:r>
          </a:p>
          <a:p>
            <a:pPr>
              <a:lnSpc>
                <a:spcPct val="110000"/>
              </a:lnSpc>
              <a:spcAft>
                <a:spcPts val="600"/>
              </a:spcAft>
            </a:pPr>
            <a:r>
              <a:rPr lang="en-GB" sz="1400" dirty="0">
                <a:solidFill>
                  <a:schemeClr val="tx1">
                    <a:lumMod val="75000"/>
                    <a:lumOff val="25000"/>
                  </a:schemeClr>
                </a:solidFill>
              </a:rPr>
              <a:t>Year 10s are more likely to have met people in real life after chatting online than Year 8s (27% v. 20%). </a:t>
            </a:r>
          </a:p>
          <a:p>
            <a:pPr>
              <a:lnSpc>
                <a:spcPct val="110000"/>
              </a:lnSpc>
              <a:spcAft>
                <a:spcPts val="600"/>
              </a:spcAft>
            </a:pPr>
            <a:r>
              <a:rPr lang="en-GB" sz="1400" dirty="0">
                <a:solidFill>
                  <a:schemeClr val="tx1">
                    <a:lumMod val="75000"/>
                    <a:lumOff val="25000"/>
                  </a:schemeClr>
                </a:solidFill>
              </a:rPr>
              <a:t>34% of Year 8 pupils have seen adult only images/video online and this increases to 53% amongst Year 10. Year 10s are more likely than Year 8s to have lied about their age to access websites or games (56% v. 52%) and to have seen something worrying or nasty online  (36% v. 30%). </a:t>
            </a:r>
          </a:p>
          <a:p>
            <a:pPr>
              <a:lnSpc>
                <a:spcPct val="110000"/>
              </a:lnSpc>
              <a:spcAft>
                <a:spcPts val="600"/>
              </a:spcAft>
            </a:pPr>
            <a:r>
              <a:rPr lang="en-GB" sz="1400" dirty="0">
                <a:solidFill>
                  <a:schemeClr val="tx1">
                    <a:lumMod val="75000"/>
                    <a:lumOff val="25000"/>
                  </a:schemeClr>
                </a:solidFill>
              </a:rPr>
              <a:t>Sexting is much more prevalent amongst Year 10s than Year 8s. For example, 8% of Year 10s v. 3% of Year 8s have sent an undressed/sexual image of themselves and 22% of Year 10s compared to 7% of Year 8s have received sexting images from someone who was in the image.</a:t>
            </a:r>
          </a:p>
        </p:txBody>
      </p:sp>
    </p:spTree>
    <p:extLst>
      <p:ext uri="{BB962C8B-B14F-4D97-AF65-F5344CB8AC3E}">
        <p14:creationId xmlns:p14="http://schemas.microsoft.com/office/powerpoint/2010/main" val="4160977247"/>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rgbClr val="404040"/>
                </a:solidFill>
              </a:rPr>
              <a:t>Overall the data does not show any major differences between the way girls and boys have answered the questions. However, there are some subtle differences which are highlighted below.  Some of the findings seem to be aligned with gender stereotypes, but in absence of causality (i.e. understanding of nature v. nurture, etc.) explanations, or generalisations, have not been attempted. </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15% of girls don’t have lunch, with 10% of boys not having lunch. Girls are more likely to say that they don’t have lunch because they don’t feel hungry than boys (68% to 56% of boys).</a:t>
            </a:r>
          </a:p>
          <a:p>
            <a:pPr>
              <a:lnSpc>
                <a:spcPct val="100000"/>
              </a:lnSpc>
              <a:spcBef>
                <a:spcPts val="600"/>
              </a:spcBef>
              <a:spcAft>
                <a:spcPts val="600"/>
              </a:spcAft>
            </a:pPr>
            <a:r>
              <a:rPr lang="en-GB" sz="1400" dirty="0">
                <a:solidFill>
                  <a:srgbClr val="404040"/>
                </a:solidFill>
              </a:rPr>
              <a:t>When asked to consider mealtimes at school, girls (84%) are more likely to eat with friends than boys (78%), however 52% boys are more likely to respond that they have enough time to eat compared to 34% of girls that say the same.</a:t>
            </a:r>
          </a:p>
          <a:p>
            <a:pPr>
              <a:lnSpc>
                <a:spcPct val="100000"/>
              </a:lnSpc>
              <a:spcBef>
                <a:spcPts val="600"/>
              </a:spcBef>
              <a:spcAft>
                <a:spcPts val="600"/>
              </a:spcAft>
            </a:pPr>
            <a:r>
              <a:rPr lang="en-GB" sz="1400" dirty="0">
                <a:solidFill>
                  <a:srgbClr val="404040"/>
                </a:solidFill>
              </a:rPr>
              <a:t>Girls are more likely to go food shopping with their parent/carer than boys (19% v. 11%) and are more likely to get the food they have asked compared to boys (61% v. 55%).</a:t>
            </a:r>
          </a:p>
          <a:p>
            <a:pPr>
              <a:lnSpc>
                <a:spcPct val="100000"/>
              </a:lnSpc>
              <a:spcBef>
                <a:spcPts val="600"/>
              </a:spcBef>
              <a:spcAft>
                <a:spcPts val="600"/>
              </a:spcAft>
            </a:pPr>
            <a:r>
              <a:rPr lang="en-GB" sz="1400" dirty="0">
                <a:solidFill>
                  <a:srgbClr val="404040"/>
                </a:solidFill>
              </a:rPr>
              <a:t>Girls are more likely to have a family meal, at the table and decide on their portions. Boys are more likely to find mealtimes enjoyable and watch TV whilst eating. 23% of boys must clear their plate, compared to 11% of girls</a:t>
            </a:r>
          </a:p>
          <a:p>
            <a:pPr>
              <a:lnSpc>
                <a:spcPct val="100000"/>
              </a:lnSpc>
              <a:spcBef>
                <a:spcPts val="600"/>
              </a:spcBef>
              <a:spcAft>
                <a:spcPts val="600"/>
              </a:spcAft>
            </a:pPr>
            <a:r>
              <a:rPr lang="en-GB" sz="1400" dirty="0">
                <a:solidFill>
                  <a:srgbClr val="404040"/>
                </a:solidFill>
              </a:rPr>
              <a:t>Boys and girls have similar habits when it comes to food types and drinks, with the exception of boys having more other drinks (e.g. fizzy drinks, sports drinks, tea or coffee) than girls (54% compared to 43% girls). </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rgbClr val="404040"/>
                </a:solidFill>
              </a:rPr>
              <a:t>Girls outperform boys when it comes to oral hygiene. 86% of girls clean their teeth at least twice daily, compared to 74% of boys.</a:t>
            </a:r>
          </a:p>
          <a:p>
            <a:pPr>
              <a:lnSpc>
                <a:spcPct val="100000"/>
              </a:lnSpc>
              <a:spcBef>
                <a:spcPts val="600"/>
              </a:spcBef>
              <a:spcAft>
                <a:spcPts val="600"/>
              </a:spcAft>
            </a:pPr>
            <a:r>
              <a:rPr lang="en-GB" sz="1400" dirty="0">
                <a:solidFill>
                  <a:srgbClr val="404040"/>
                </a:solidFill>
              </a:rPr>
              <a:t>A greater proportion of girls remember being weighed and measured at primary school than boys (51% v. 37%).</a:t>
            </a:r>
            <a:endParaRPr lang="en-GB" sz="1600" dirty="0">
              <a:solidFill>
                <a:srgbClr val="404040"/>
              </a:solidFill>
            </a:endParaRPr>
          </a:p>
        </p:txBody>
      </p:sp>
    </p:spTree>
    <p:extLst>
      <p:ext uri="{BB962C8B-B14F-4D97-AF65-F5344CB8AC3E}">
        <p14:creationId xmlns:p14="http://schemas.microsoft.com/office/powerpoint/2010/main" val="131300578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(2)</a:t>
            </a:r>
          </a:p>
        </p:txBody>
      </p:sp>
      <p:sp>
        <p:nvSpPr>
          <p:cNvPr id="6" name="Content Placeholder 2"/>
          <p:cNvSpPr>
            <a:spLocks noGrp="1"/>
          </p:cNvSpPr>
          <p:nvPr>
            <p:ph idx="1"/>
          </p:nvPr>
        </p:nvSpPr>
        <p:spPr>
          <a:xfrm>
            <a:off x="183600" y="835200"/>
            <a:ext cx="10371950" cy="5678068"/>
          </a:xfrm>
        </p:spPr>
        <p:txBody>
          <a:bodyPr>
            <a:noAutofit/>
          </a:bodyPr>
          <a:lstStyle/>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Girls are more likely to walk to school than boys (41% v. 38%), but boys are much more likely to cycle (8% v. 1%).</a:t>
            </a:r>
          </a:p>
          <a:p>
            <a:pPr>
              <a:lnSpc>
                <a:spcPct val="100000"/>
              </a:lnSpc>
              <a:spcBef>
                <a:spcPts val="600"/>
              </a:spcBef>
              <a:spcAft>
                <a:spcPts val="600"/>
              </a:spcAft>
            </a:pPr>
            <a:r>
              <a:rPr lang="en-GB" sz="1400" dirty="0">
                <a:solidFill>
                  <a:srgbClr val="404040"/>
                </a:solidFill>
              </a:rPr>
              <a:t>Boys are more likely to undertake physical activity for five or more days during a 7 day period than girls (53% and 46% respectively). Likewise boys exercise for longer, with 58% saying they spend more than 1 hour doing physical activities, compared to 41% of girls. </a:t>
            </a:r>
          </a:p>
          <a:p>
            <a:pPr>
              <a:lnSpc>
                <a:spcPct val="100000"/>
              </a:lnSpc>
              <a:spcBef>
                <a:spcPts val="600"/>
              </a:spcBef>
              <a:spcAft>
                <a:spcPts val="600"/>
              </a:spcAft>
            </a:pPr>
            <a:r>
              <a:rPr lang="en-GB" sz="1400" dirty="0">
                <a:solidFill>
                  <a:srgbClr val="404040"/>
                </a:solidFill>
              </a:rPr>
              <a:t>Boys are more likely to exercise outside of school time, whereas girls are more likely to exercise in school time.</a:t>
            </a:r>
          </a:p>
          <a:p>
            <a:pPr>
              <a:lnSpc>
                <a:spcPct val="100000"/>
              </a:lnSpc>
              <a:spcBef>
                <a:spcPts val="600"/>
              </a:spcBef>
              <a:spcAft>
                <a:spcPts val="600"/>
              </a:spcAft>
            </a:pPr>
            <a:r>
              <a:rPr lang="en-GB" sz="1400" dirty="0">
                <a:solidFill>
                  <a:srgbClr val="404040"/>
                </a:solidFill>
              </a:rPr>
              <a:t>Of the pupils that do not enjoy undertaking physical activity, nearly half (46%) of girls say this is because they feel shy about their bodies during physical activities, compared to 27% of boys that say the same. </a:t>
            </a:r>
            <a:r>
              <a:rPr lang="en-US" sz="1400" dirty="0">
                <a:solidFill>
                  <a:srgbClr val="404040"/>
                </a:solidFill>
              </a:rPr>
              <a:t>Girls are more likely than boys (32% v. 17%) to cite changing into different clothes as a reason for disliking physical activity.</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00B0F0"/>
                </a:solidFill>
              </a:rPr>
              <a:t>Relationships</a:t>
            </a:r>
          </a:p>
          <a:p>
            <a:pPr>
              <a:lnSpc>
                <a:spcPct val="100000"/>
              </a:lnSpc>
              <a:spcBef>
                <a:spcPts val="600"/>
              </a:spcBef>
              <a:spcAft>
                <a:spcPts val="600"/>
              </a:spcAft>
            </a:pPr>
            <a:r>
              <a:rPr lang="en-GB" sz="1400" dirty="0">
                <a:solidFill>
                  <a:srgbClr val="404040"/>
                </a:solidFill>
              </a:rPr>
              <a:t>23% of girls say they have been bullied over the past 12 months, compared to 19% of boys, the lowest of any group. </a:t>
            </a:r>
          </a:p>
          <a:p>
            <a:pPr>
              <a:lnSpc>
                <a:spcPct val="100000"/>
              </a:lnSpc>
              <a:spcBef>
                <a:spcPts val="600"/>
              </a:spcBef>
              <a:spcAft>
                <a:spcPts val="600"/>
              </a:spcAft>
            </a:pPr>
            <a:r>
              <a:rPr lang="en-GB" sz="1400" dirty="0">
                <a:solidFill>
                  <a:srgbClr val="404040"/>
                </a:solidFill>
              </a:rPr>
              <a:t>Girls are more likely to be bullied by a child they know (61% v. 54%), boys more likely to be bullied by a child they don’t know (28% v. 24%).</a:t>
            </a:r>
          </a:p>
          <a:p>
            <a:pPr>
              <a:lnSpc>
                <a:spcPct val="100000"/>
              </a:lnSpc>
              <a:spcBef>
                <a:spcPts val="600"/>
              </a:spcBef>
              <a:spcAft>
                <a:spcPts val="600"/>
              </a:spcAft>
            </a:pPr>
            <a:r>
              <a:rPr lang="en-GB" sz="1400" dirty="0">
                <a:solidFill>
                  <a:srgbClr val="404040"/>
                </a:solidFill>
              </a:rPr>
              <a:t>The main differences in the reasons for why pupils have been bullied are because of the ‘way they look’. This is the cause of being bullied for 59% of girls and 39% of boys, followed by their size and weight (49% girls v. 30% of boys). </a:t>
            </a:r>
          </a:p>
          <a:p>
            <a:pPr>
              <a:lnSpc>
                <a:spcPct val="100000"/>
              </a:lnSpc>
              <a:spcBef>
                <a:spcPts val="600"/>
              </a:spcBef>
              <a:spcAft>
                <a:spcPts val="600"/>
              </a:spcAft>
            </a:pPr>
            <a:r>
              <a:rPr lang="en-GB" sz="1400" dirty="0">
                <a:solidFill>
                  <a:srgbClr val="404040"/>
                </a:solidFill>
              </a:rPr>
              <a:t>Girls are more likely to tell their parents/carers about being bullied (53%) than boys (39%) and boys are more likely to not tell anyone (34% v. 24% girls). Boys are more likely to feel the school takes bullying seriously (32% v. 25%).</a:t>
            </a:r>
          </a:p>
          <a:p>
            <a:pPr>
              <a:lnSpc>
                <a:spcPct val="100000"/>
              </a:lnSpc>
              <a:spcBef>
                <a:spcPts val="600"/>
              </a:spcBef>
              <a:spcAft>
                <a:spcPts val="600"/>
              </a:spcAft>
            </a:pPr>
            <a:r>
              <a:rPr lang="en-GB" sz="1400" dirty="0">
                <a:solidFill>
                  <a:srgbClr val="404040"/>
                </a:solidFill>
              </a:rPr>
              <a:t>Boys are more likely to have deliberately hurt someone in the past year than girls (22% v. 14%).</a:t>
            </a:r>
          </a:p>
          <a:p>
            <a:pPr>
              <a:lnSpc>
                <a:spcPct val="100000"/>
              </a:lnSpc>
              <a:spcBef>
                <a:spcPts val="600"/>
              </a:spcBef>
              <a:spcAft>
                <a:spcPts val="600"/>
              </a:spcAft>
            </a:pPr>
            <a:r>
              <a:rPr lang="en-GB" sz="1400" dirty="0">
                <a:solidFill>
                  <a:srgbClr val="404040"/>
                </a:solidFill>
              </a:rPr>
              <a:t>Girls are more likely to have experienced inappropriate comments, behaviours or unwanted attention of a sexual nature at school than boys (23% v. 20%). </a:t>
            </a:r>
          </a:p>
        </p:txBody>
      </p:sp>
    </p:spTree>
    <p:extLst>
      <p:ext uri="{BB962C8B-B14F-4D97-AF65-F5344CB8AC3E}">
        <p14:creationId xmlns:p14="http://schemas.microsoft.com/office/powerpoint/2010/main" val="139746430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Acknowledgements</a:t>
            </a:r>
          </a:p>
        </p:txBody>
      </p:sp>
      <p:sp>
        <p:nvSpPr>
          <p:cNvPr id="3" name="Content Placeholder 2"/>
          <p:cNvSpPr>
            <a:spLocks noGrp="1"/>
          </p:cNvSpPr>
          <p:nvPr>
            <p:ph idx="1"/>
          </p:nvPr>
        </p:nvSpPr>
        <p:spPr>
          <a:xfrm>
            <a:off x="183019" y="834244"/>
            <a:ext cx="10569776" cy="5678068"/>
          </a:xfrm>
        </p:spPr>
        <p:txBody>
          <a:bodyPr>
            <a:noAutofit/>
          </a:bodyPr>
          <a:lstStyle/>
          <a:p>
            <a:pPr>
              <a:lnSpc>
                <a:spcPct val="110000"/>
              </a:lnSpc>
            </a:pPr>
            <a:endParaRPr lang="en-GB" sz="1400" dirty="0">
              <a:solidFill>
                <a:srgbClr val="404040"/>
              </a:solidFill>
            </a:endParaRPr>
          </a:p>
          <a:p>
            <a:pPr marL="0" indent="0">
              <a:lnSpc>
                <a:spcPct val="100000"/>
              </a:lnSpc>
              <a:spcBef>
                <a:spcPts val="600"/>
              </a:spcBef>
              <a:spcAft>
                <a:spcPts val="600"/>
              </a:spcAft>
              <a:buNone/>
            </a:pPr>
            <a:r>
              <a:rPr lang="en-GB" sz="1600" dirty="0">
                <a:solidFill>
                  <a:srgbClr val="404040"/>
                </a:solidFill>
              </a:rPr>
              <a:t>PFA Research is pleased to provide this report, which contains the analysis and findings from the Doncaster Pupils Lifestyle Survey 2023 for secondary schools. We trust that the information will be helpful in future planning and support for improving the lives, health and wellbeing of young people and their families in Doncaster. </a:t>
            </a:r>
          </a:p>
          <a:p>
            <a:pPr marL="0" indent="0">
              <a:lnSpc>
                <a:spcPct val="100000"/>
              </a:lnSpc>
              <a:spcBef>
                <a:spcPts val="600"/>
              </a:spcBef>
              <a:spcAft>
                <a:spcPts val="600"/>
              </a:spcAft>
              <a:buNone/>
            </a:pPr>
            <a:r>
              <a:rPr lang="en-GB" sz="1600" dirty="0">
                <a:solidFill>
                  <a:srgbClr val="404040"/>
                </a:solidFill>
              </a:rPr>
              <a:t>We would like to take this opportunity to thank the Public Health Improvement Team, and especially Laura Booth, Katie Gillan, Sarah Atkinson, Victoria Shackleton and Saima Nazir, for their expert guidance and steer of the research, and their genuine support for a collaborative partnership in developing the survey and helping to bring schools on board.</a:t>
            </a:r>
          </a:p>
          <a:p>
            <a:pPr marL="0" indent="0">
              <a:lnSpc>
                <a:spcPct val="100000"/>
              </a:lnSpc>
              <a:spcBef>
                <a:spcPts val="600"/>
              </a:spcBef>
              <a:spcAft>
                <a:spcPts val="600"/>
              </a:spcAft>
              <a:buNone/>
            </a:pPr>
            <a:r>
              <a:rPr lang="en-GB" sz="1600" dirty="0">
                <a:solidFill>
                  <a:srgbClr val="404040"/>
                </a:solidFill>
              </a:rPr>
              <a:t>We also thank all the participating schools, their teachers and staff who have made it possible for pupils to take part in the survey. Special thanks go to pupils who completed the surveys in good faith and with honesty, and let us capture their experiences, opinions and thoughts. We hope we have helped to make your voices heard.</a:t>
            </a:r>
          </a:p>
        </p:txBody>
      </p:sp>
      <p:pic>
        <p:nvPicPr>
          <p:cNvPr id="4" name="Picture 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3765" y="5900726"/>
            <a:ext cx="2318453" cy="957274"/>
          </a:xfrm>
          <a:prstGeom prst="rect">
            <a:avLst/>
          </a:prstGeom>
        </p:spPr>
      </p:pic>
    </p:spTree>
    <p:extLst>
      <p:ext uri="{BB962C8B-B14F-4D97-AF65-F5344CB8AC3E}">
        <p14:creationId xmlns:p14="http://schemas.microsoft.com/office/powerpoint/2010/main" val="30540779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(16)</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C000"/>
                </a:solidFill>
              </a:rPr>
              <a:t>Your community and activities</a:t>
            </a:r>
          </a:p>
          <a:p>
            <a:pPr>
              <a:lnSpc>
                <a:spcPct val="100000"/>
              </a:lnSpc>
              <a:spcBef>
                <a:spcPts val="600"/>
              </a:spcBef>
              <a:spcAft>
                <a:spcPts val="600"/>
              </a:spcAft>
            </a:pPr>
            <a:r>
              <a:rPr lang="en-GB" sz="1400" dirty="0">
                <a:solidFill>
                  <a:schemeClr val="tx1">
                    <a:lumMod val="75000"/>
                    <a:lumOff val="25000"/>
                  </a:schemeClr>
                </a:solidFill>
              </a:rPr>
              <a:t>The majority of pupils are able to undertake activities that are important to them and having the space to do so at home is possible for nearly all pupils. However, getting involved in the local community is something ‘only’ 38% feel they can do and 41% think they are able to share their ideas for making things better for people at school. </a:t>
            </a:r>
          </a:p>
          <a:p>
            <a:pPr>
              <a:lnSpc>
                <a:spcPct val="100000"/>
              </a:lnSpc>
              <a:spcBef>
                <a:spcPts val="600"/>
              </a:spcBef>
              <a:spcAft>
                <a:spcPts val="600"/>
              </a:spcAft>
            </a:pPr>
            <a:r>
              <a:rPr lang="en-US" sz="1400" dirty="0">
                <a:solidFill>
                  <a:schemeClr val="tx1">
                    <a:lumMod val="75000"/>
                    <a:lumOff val="25000"/>
                  </a:schemeClr>
                </a:solidFill>
              </a:rPr>
              <a:t>45% of all pupils would like to stay in full-time education at the end of year 11, a figure which has been dropping over the last few years as apprenticeships have increased, now at 17%. 17% of pupils feel unsure about what they will do, a figure that has also increased over the last few years.</a:t>
            </a:r>
          </a:p>
          <a:p>
            <a:pPr>
              <a:lnSpc>
                <a:spcPct val="100000"/>
              </a:lnSpc>
              <a:spcBef>
                <a:spcPts val="600"/>
              </a:spcBef>
              <a:spcAft>
                <a:spcPts val="600"/>
              </a:spcAft>
            </a:pPr>
            <a:r>
              <a:rPr lang="en-GB" sz="1400" dirty="0">
                <a:solidFill>
                  <a:schemeClr val="tx1">
                    <a:lumMod val="75000"/>
                    <a:lumOff val="25000"/>
                  </a:schemeClr>
                </a:solidFill>
              </a:rPr>
              <a:t>Overall, most pupils feel positive about the things they have planned for the future. 85% agree or strongly agree that they have things they want to achieve, 69% feel able to pursue what they want to do once they leave school and 60% feel excited about the future. LGBTQ pupils are the group least likely to feel able to pursue their goals and feel excited about the future.</a:t>
            </a:r>
          </a:p>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GB" sz="1400" dirty="0">
                <a:solidFill>
                  <a:schemeClr val="tx1">
                    <a:lumMod val="75000"/>
                    <a:lumOff val="25000"/>
                  </a:schemeClr>
                </a:solidFill>
              </a:rPr>
              <a:t>73% of all pupils spend more than 3 hours a day looking at screens and 97% overall spend at least an hour. </a:t>
            </a:r>
          </a:p>
          <a:p>
            <a:pPr>
              <a:lnSpc>
                <a:spcPct val="100000"/>
              </a:lnSpc>
              <a:spcBef>
                <a:spcPts val="600"/>
              </a:spcBef>
              <a:spcAft>
                <a:spcPts val="600"/>
              </a:spcAft>
            </a:pPr>
            <a:r>
              <a:rPr lang="en-GB" sz="1400" dirty="0">
                <a:solidFill>
                  <a:schemeClr val="tx1">
                    <a:lumMod val="75000"/>
                    <a:lumOff val="25000"/>
                  </a:schemeClr>
                </a:solidFill>
              </a:rPr>
              <a:t>Whilst 53% of pupils don’t think that screen time has any negative effects on them, with boys much more likely to think so than girls (60% v. 46% respectively) </a:t>
            </a:r>
            <a:r>
              <a:rPr lang="en-US" sz="1400" dirty="0">
                <a:solidFill>
                  <a:schemeClr val="tx1">
                    <a:lumMod val="75000"/>
                    <a:lumOff val="25000"/>
                  </a:schemeClr>
                </a:solidFill>
              </a:rPr>
              <a:t>30% believe that there are negative effects to their sleep and approximately a fifth believe there are negative effects to time with family, mental health and their schoolwork.</a:t>
            </a:r>
          </a:p>
          <a:p>
            <a:pPr>
              <a:lnSpc>
                <a:spcPct val="100000"/>
              </a:lnSpc>
              <a:spcBef>
                <a:spcPts val="600"/>
              </a:spcBef>
              <a:spcAft>
                <a:spcPts val="600"/>
              </a:spcAft>
            </a:pPr>
            <a:r>
              <a:rPr lang="en-GB" sz="1400" dirty="0">
                <a:solidFill>
                  <a:schemeClr val="tx1">
                    <a:lumMod val="75000"/>
                    <a:lumOff val="25000"/>
                  </a:schemeClr>
                </a:solidFill>
              </a:rPr>
              <a:t>Almost all pupils have their own mobile phone at home and over half have access to their own laptop/computer, smart TV and games console. FSM pupils are below average on every question when it comes to device ownership.</a:t>
            </a:r>
          </a:p>
          <a:p>
            <a:pPr>
              <a:lnSpc>
                <a:spcPct val="100000"/>
              </a:lnSpc>
              <a:spcBef>
                <a:spcPts val="600"/>
              </a:spcBef>
              <a:spcAft>
                <a:spcPts val="600"/>
              </a:spcAft>
            </a:pPr>
            <a:r>
              <a:rPr lang="en-GB" sz="1400" dirty="0">
                <a:solidFill>
                  <a:schemeClr val="tx1">
                    <a:lumMod val="75000"/>
                    <a:lumOff val="25000"/>
                  </a:schemeClr>
                </a:solidFill>
              </a:rPr>
              <a:t>73% of pupils say that their parents/carers will help them if something online bothers them, and a further 66% say parents/carers will explain why some sites are appropriate or inappropriate, </a:t>
            </a:r>
            <a:r>
              <a:rPr lang="en-US" sz="1400" dirty="0">
                <a:solidFill>
                  <a:schemeClr val="tx1">
                    <a:lumMod val="75000"/>
                    <a:lumOff val="25000"/>
                  </a:schemeClr>
                </a:solidFill>
              </a:rPr>
              <a:t>both of these have increased from last year.</a:t>
            </a:r>
            <a:endParaRPr lang="en-GB" sz="1400" dirty="0">
              <a:solidFill>
                <a:schemeClr val="tx1">
                  <a:lumMod val="75000"/>
                  <a:lumOff val="25000"/>
                </a:schemeClr>
              </a:solidFill>
            </a:endParaRPr>
          </a:p>
          <a:p>
            <a:pPr>
              <a:lnSpc>
                <a:spcPct val="100000"/>
              </a:lnSpc>
              <a:spcBef>
                <a:spcPts val="600"/>
              </a:spcBef>
              <a:spcAft>
                <a:spcPts val="600"/>
              </a:spcAft>
            </a:pPr>
            <a:r>
              <a:rPr lang="en-US" sz="1400" dirty="0">
                <a:solidFill>
                  <a:schemeClr val="tx1">
                    <a:lumMod val="75000"/>
                    <a:lumOff val="25000"/>
                  </a:schemeClr>
                </a:solidFill>
              </a:rPr>
              <a:t>99% of all pupils have an account or profile on social media. Most commonly used are Snapchat (84%), WhatsApp (84%) and TikTok (82%). </a:t>
            </a:r>
            <a:endParaRPr lang="en-GB" sz="1400" dirty="0">
              <a:solidFill>
                <a:schemeClr val="tx1">
                  <a:lumMod val="75000"/>
                  <a:lumOff val="25000"/>
                </a:schemeClr>
              </a:solidFill>
            </a:endParaRPr>
          </a:p>
        </p:txBody>
      </p:sp>
    </p:spTree>
    <p:extLst>
      <p:ext uri="{BB962C8B-B14F-4D97-AF65-F5344CB8AC3E}">
        <p14:creationId xmlns:p14="http://schemas.microsoft.com/office/powerpoint/2010/main" val="2784259099"/>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(2)</a:t>
            </a:r>
          </a:p>
        </p:txBody>
      </p:sp>
      <p:sp>
        <p:nvSpPr>
          <p:cNvPr id="6" name="Content Placeholder 2"/>
          <p:cNvSpPr>
            <a:spLocks noGrp="1"/>
          </p:cNvSpPr>
          <p:nvPr>
            <p:ph idx="1"/>
          </p:nvPr>
        </p:nvSpPr>
        <p:spPr>
          <a:xfrm>
            <a:off x="183600" y="835200"/>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 (2)</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21% of girls and 22% of boys say they have experienced a controlling and/or violent relationship. Both groups are confident they would know where to get help (88% of boys and 84% of girls), but only 63% of girls feel able to get help, compared to 76% of boys. For those who have not experienced a controlling and/or violent relationship the figures are closer and girls are a lot more confident in knowing where to find help and feeling able to access it.</a:t>
            </a:r>
          </a:p>
          <a:p>
            <a:pPr>
              <a:lnSpc>
                <a:spcPct val="100000"/>
              </a:lnSpc>
              <a:spcBef>
                <a:spcPts val="600"/>
              </a:spcBef>
              <a:spcAft>
                <a:spcPts val="600"/>
              </a:spcAft>
            </a:pPr>
            <a:r>
              <a:rPr lang="en-US" sz="1400" dirty="0">
                <a:solidFill>
                  <a:srgbClr val="404040"/>
                </a:solidFill>
              </a:rPr>
              <a:t>Girls have a greater awareness of services relating to relationships and sexual health than boys, but boys are more likely to have used them.</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When asked to consider a series of statements around STI’s, contraception and pregnancy, girls responded more confidently and with correct answers, than boys.</a:t>
            </a:r>
          </a:p>
          <a:p>
            <a:pPr>
              <a:lnSpc>
                <a:spcPct val="100000"/>
              </a:lnSpc>
              <a:spcBef>
                <a:spcPts val="600"/>
              </a:spcBef>
              <a:spcAft>
                <a:spcPts val="600"/>
              </a:spcAft>
            </a:pPr>
            <a:r>
              <a:rPr lang="en-GB" sz="1400" dirty="0">
                <a:solidFill>
                  <a:srgbClr val="404040"/>
                </a:solidFill>
              </a:rPr>
              <a:t>Girls are more likely to agree/strongly agree with statements about relationships than boys, like agreeing it’s okay to not have a boyfriend/girlfriend’ (90% v. 78% for boys). However, when asked about knowing what to do to get out of an abusive relationship, boys are more confident that they would be able to (69% v. 60% for girls).</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54% of girls say they are happy/very happy with their life at the moment, compared to 63% of boys.</a:t>
            </a:r>
          </a:p>
          <a:p>
            <a:pPr>
              <a:lnSpc>
                <a:spcPct val="100000"/>
              </a:lnSpc>
              <a:spcBef>
                <a:spcPts val="600"/>
              </a:spcBef>
              <a:spcAft>
                <a:spcPts val="600"/>
              </a:spcAft>
            </a:pPr>
            <a:r>
              <a:rPr lang="en-GB" sz="1400" dirty="0">
                <a:solidFill>
                  <a:srgbClr val="404040"/>
                </a:solidFill>
              </a:rPr>
              <a:t>Boys are much less likely than any other group to say they have felt lonely in the last 12 months, with 36% stating ‘Not at all’ compared to only 16% of girls.</a:t>
            </a:r>
          </a:p>
          <a:p>
            <a:pPr>
              <a:lnSpc>
                <a:spcPct val="100000"/>
              </a:lnSpc>
              <a:spcBef>
                <a:spcPts val="600"/>
              </a:spcBef>
              <a:spcAft>
                <a:spcPts val="600"/>
              </a:spcAft>
            </a:pPr>
            <a:r>
              <a:rPr lang="en-GB" sz="1400" dirty="0">
                <a:solidFill>
                  <a:srgbClr val="404040"/>
                </a:solidFill>
              </a:rPr>
              <a:t>More girls than boys have experienced shouting/arguing that frightened them at home (20% compared to 10% of boys).</a:t>
            </a:r>
          </a:p>
          <a:p>
            <a:pPr>
              <a:lnSpc>
                <a:spcPct val="100000"/>
              </a:lnSpc>
              <a:spcBef>
                <a:spcPts val="600"/>
              </a:spcBef>
              <a:spcAft>
                <a:spcPts val="600"/>
              </a:spcAft>
            </a:pPr>
            <a:r>
              <a:rPr lang="en-GB" sz="1400" dirty="0">
                <a:solidFill>
                  <a:srgbClr val="404040"/>
                </a:solidFill>
              </a:rPr>
              <a:t>Boys are more likely to respond positively if something goes wrong than girls, 44% of girls say they usually/always ‘get upset and feel bad for ages’ compared to 16% of boys. Boys feel much more able to keep calm and carry on (50% v. 23% for girls).</a:t>
            </a:r>
          </a:p>
          <a:p>
            <a:pPr>
              <a:lnSpc>
                <a:spcPct val="100000"/>
              </a:lnSpc>
              <a:spcBef>
                <a:spcPts val="600"/>
              </a:spcBef>
              <a:spcAft>
                <a:spcPts val="600"/>
              </a:spcAft>
            </a:pPr>
            <a:r>
              <a:rPr lang="en-GB" sz="1400" dirty="0">
                <a:solidFill>
                  <a:srgbClr val="404040"/>
                </a:solidFill>
              </a:rPr>
              <a:t>More girls than boys have changed their appearance recently (64% v. 35% respectively). </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3158031825"/>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(3)</a:t>
            </a:r>
          </a:p>
        </p:txBody>
      </p:sp>
      <p:sp>
        <p:nvSpPr>
          <p:cNvPr id="6" name="Content Placeholder 2"/>
          <p:cNvSpPr>
            <a:spLocks noGrp="1"/>
          </p:cNvSpPr>
          <p:nvPr>
            <p:ph idx="1"/>
          </p:nvPr>
        </p:nvSpPr>
        <p:spPr>
          <a:xfrm>
            <a:off x="183019" y="834244"/>
            <a:ext cx="10763148" cy="5678068"/>
          </a:xfrm>
        </p:spPr>
        <p:txBody>
          <a:bodyPr>
            <a:noAutofit/>
          </a:bodyPr>
          <a:lstStyle/>
          <a:p>
            <a:pPr marL="0" indent="0">
              <a:lnSpc>
                <a:spcPct val="100000"/>
              </a:lnSpc>
              <a:spcBef>
                <a:spcPts val="600"/>
              </a:spcBef>
              <a:spcAft>
                <a:spcPts val="600"/>
              </a:spcAft>
              <a:buNone/>
            </a:pPr>
            <a:r>
              <a:rPr lang="en-GB" sz="1600" b="1" dirty="0">
                <a:solidFill>
                  <a:srgbClr val="7030A0"/>
                </a:solidFill>
              </a:rPr>
              <a:t>Emotional wellbeing (2)</a:t>
            </a:r>
            <a:endParaRPr lang="en-GB" sz="1400" b="1" dirty="0">
              <a:solidFill>
                <a:srgbClr val="7030A0"/>
              </a:solidFill>
            </a:endParaRPr>
          </a:p>
          <a:p>
            <a:pPr>
              <a:lnSpc>
                <a:spcPct val="100000"/>
              </a:lnSpc>
              <a:spcBef>
                <a:spcPts val="600"/>
              </a:spcBef>
              <a:spcAft>
                <a:spcPts val="600"/>
              </a:spcAft>
            </a:pPr>
            <a:r>
              <a:rPr lang="en-GB" sz="1400" dirty="0">
                <a:solidFill>
                  <a:srgbClr val="404040"/>
                </a:solidFill>
              </a:rPr>
              <a:t>Boys are more likely to have another go or keep trying until they succeed (68% and 66%) than girls (47% and 39%) and would think of a different way of doing it (51% compared to 37% of girls). 29% of Girls will give up if they don’t succeed at something (v. 15% for boys). Overall, as is reflected when resilience scores are calculated, boys are much more resilient than girls; 46% of boys score medium-high/high (23+) scores compared to 24% of girls.</a:t>
            </a:r>
          </a:p>
          <a:p>
            <a:pPr>
              <a:lnSpc>
                <a:spcPct val="100000"/>
              </a:lnSpc>
              <a:spcBef>
                <a:spcPts val="600"/>
              </a:spcBef>
              <a:spcAft>
                <a:spcPts val="600"/>
              </a:spcAft>
            </a:pPr>
            <a:r>
              <a:rPr lang="en-GB" sz="1400" dirty="0">
                <a:solidFill>
                  <a:srgbClr val="404040"/>
                </a:solidFill>
              </a:rPr>
              <a:t>Overall, girls appear to worry more: only 5% say they don’t worry about anything, compared to 21% of boys. Girls are more likely to worry about exams and tests (41% compared to 31% for boys) and, most noticeably, about the way they look with 51% of girls saying this compared to just 21% of boys. Girls are also more likely to worry about their mental health (33% compared to 19% of boys). </a:t>
            </a:r>
          </a:p>
          <a:p>
            <a:pPr>
              <a:lnSpc>
                <a:spcPct val="100000"/>
              </a:lnSpc>
              <a:spcBef>
                <a:spcPts val="600"/>
              </a:spcBef>
              <a:spcAft>
                <a:spcPts val="600"/>
              </a:spcAft>
            </a:pPr>
            <a:r>
              <a:rPr lang="en-GB" sz="1400" dirty="0">
                <a:solidFill>
                  <a:srgbClr val="404040"/>
                </a:solidFill>
              </a:rPr>
              <a:t>When faced with a problem that causes worry and/or stress, girls are more likely to keep themselves busy compared to boys (54% v. 44%), to rest or sleep more (56% to 31% of boys) and to eat or drink more (31% v. 17% of boys). An explicitly harmful or potentially dangerous behaviour (e.g. drinking alcohol, smoking and/or self-harming) increases from 10% in boys to 16% in girls. </a:t>
            </a:r>
          </a:p>
          <a:p>
            <a:pPr marL="0" indent="0">
              <a:lnSpc>
                <a:spcPct val="100000"/>
              </a:lnSpc>
              <a:spcBef>
                <a:spcPts val="600"/>
              </a:spcBef>
              <a:spcAft>
                <a:spcPts val="600"/>
              </a:spcAft>
              <a:buNone/>
            </a:pPr>
            <a:r>
              <a:rPr lang="en-GB" sz="1600" b="1" dirty="0">
                <a:solidFill>
                  <a:srgbClr val="C00000"/>
                </a:solidFill>
              </a:rPr>
              <a:t>Staying safe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More boys than girls have seen knives used as a threat and know someone who carries a knife for protection. </a:t>
            </a:r>
          </a:p>
          <a:p>
            <a:pPr>
              <a:lnSpc>
                <a:spcPct val="100000"/>
              </a:lnSpc>
              <a:spcBef>
                <a:spcPts val="600"/>
              </a:spcBef>
              <a:spcAft>
                <a:spcPts val="600"/>
              </a:spcAft>
            </a:pPr>
            <a:r>
              <a:rPr lang="en-GB" sz="1400" dirty="0">
                <a:solidFill>
                  <a:srgbClr val="404040"/>
                </a:solidFill>
              </a:rPr>
              <a:t>When asked to consider their safety, boys and girls provoked similar results, with the exceptions of safety going out after dark and safety in Doncaster town centre where boys (38% and 32%) felt safer than girls (25% and 23%).</a:t>
            </a:r>
          </a:p>
          <a:p>
            <a:pPr>
              <a:lnSpc>
                <a:spcPct val="100000"/>
              </a:lnSpc>
              <a:spcBef>
                <a:spcPts val="600"/>
              </a:spcBef>
              <a:spcAft>
                <a:spcPts val="600"/>
              </a:spcAft>
            </a:pPr>
            <a:r>
              <a:rPr lang="en-GB" sz="1400" dirty="0">
                <a:solidFill>
                  <a:srgbClr val="404040"/>
                </a:solidFill>
              </a:rPr>
              <a:t>Girls are slightly more likely to believe that at least some of their peers have consumed alcohol in the last 7 days than boys (79% and 64% respectively). Similarly, girls (66%) are more likely to believe that at least some of their peers have been drunk in the last week than boys (54%).</a:t>
            </a:r>
            <a:endParaRPr lang="en-GB" sz="1400"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Of the 12% of girls and 15% of boys that have consumed alcohol in the last 7 days, girls are more likely to favour pre-mixed drinks (63% V. 53% for boys) whereas boys are much more likely to drink beer/lager than girls (51% compared to 27%) as well as cider (52% v. 31%). Girls are more likely than boys to consume these drinks at home (76% v. 60%) with boys more likely than girls to do so in a party/nightclub (28% v. 17%)</a:t>
            </a:r>
          </a:p>
          <a:p>
            <a:pPr>
              <a:lnSpc>
                <a:spcPct val="100000"/>
              </a:lnSpc>
              <a:spcBef>
                <a:spcPts val="600"/>
              </a:spcBef>
              <a:spcAft>
                <a:spcPts val="600"/>
              </a:spcAft>
            </a:pPr>
            <a:endParaRPr lang="en-GB" sz="1200" dirty="0">
              <a:solidFill>
                <a:srgbClr val="404040"/>
              </a:solidFill>
            </a:endParaRPr>
          </a:p>
        </p:txBody>
      </p:sp>
    </p:spTree>
    <p:extLst>
      <p:ext uri="{BB962C8B-B14F-4D97-AF65-F5344CB8AC3E}">
        <p14:creationId xmlns:p14="http://schemas.microsoft.com/office/powerpoint/2010/main" val="3464275474"/>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(2)</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Of those pupils who consumed alcohol, girls are more likely to have been given the alcohol by parents/carers (44%) than boys (32%) or by a friend/relative over 18 (24%) than boys (21%). </a:t>
            </a:r>
          </a:p>
          <a:p>
            <a:pPr>
              <a:lnSpc>
                <a:spcPct val="100000"/>
              </a:lnSpc>
              <a:spcBef>
                <a:spcPts val="600"/>
              </a:spcBef>
              <a:spcAft>
                <a:spcPts val="600"/>
              </a:spcAft>
            </a:pPr>
            <a:r>
              <a:rPr lang="en-GB" sz="1400" dirty="0">
                <a:solidFill>
                  <a:srgbClr val="404040"/>
                </a:solidFill>
              </a:rPr>
              <a:t>Similar to alcohol consumption, girls are slightly more likely to believe that their peers have smoked a cigarette in the last 7 days than boys (70% compared to 58% of boys). In reality, only 14% of girls have ever smoked and 12% of boys say the same.</a:t>
            </a:r>
          </a:p>
          <a:p>
            <a:pPr>
              <a:lnSpc>
                <a:spcPct val="100000"/>
              </a:lnSpc>
              <a:spcBef>
                <a:spcPts val="600"/>
              </a:spcBef>
              <a:spcAft>
                <a:spcPts val="600"/>
              </a:spcAft>
            </a:pPr>
            <a:r>
              <a:rPr lang="en-GB" sz="1400" dirty="0">
                <a:solidFill>
                  <a:schemeClr val="tx1">
                    <a:lumMod val="75000"/>
                    <a:lumOff val="25000"/>
                  </a:schemeClr>
                </a:solidFill>
              </a:rPr>
              <a:t>Of the pupils that have ever taken drugs, 11% are Year 10 pupils (6% of girls say they have taken drugs to get high, 4% of boys say the same). </a:t>
            </a:r>
          </a:p>
          <a:p>
            <a:pPr>
              <a:lnSpc>
                <a:spcPct val="100000"/>
              </a:lnSpc>
              <a:spcBef>
                <a:spcPts val="600"/>
              </a:spcBef>
              <a:spcAft>
                <a:spcPts val="600"/>
              </a:spcAft>
            </a:pPr>
            <a:r>
              <a:rPr lang="en-GB" sz="1400" dirty="0">
                <a:solidFill>
                  <a:srgbClr val="404040"/>
                </a:solidFill>
              </a:rPr>
              <a:t>Boys have a slightly higher propensity to play games of chance or gamble than girls, for example 40% say they buy loot boxes when they play games at least once a month compared to 10% of girls that say the same. They are also more likely to be affected by the experience. 9% of boys say they can sometimes forget about everything else when playing (5% for girls), 13% say they sometimes try to win all their money back (5% for girls) and 6% sometimes find it hard to stop (2% for girls).</a:t>
            </a:r>
          </a:p>
          <a:p>
            <a:pPr>
              <a:lnSpc>
                <a:spcPct val="100000"/>
              </a:lnSpc>
              <a:spcBef>
                <a:spcPts val="600"/>
              </a:spcBef>
              <a:spcAft>
                <a:spcPts val="600"/>
              </a:spcAft>
            </a:pPr>
            <a:r>
              <a:rPr lang="en-GB" sz="1400" dirty="0">
                <a:solidFill>
                  <a:srgbClr val="404040"/>
                </a:solidFill>
              </a:rPr>
              <a:t>Boys are more likely to know where to find help or advice for gambling problems than girls (51% and 47% respectively).</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Aft>
                <a:spcPts val="600"/>
              </a:spcAft>
            </a:pPr>
            <a:r>
              <a:rPr lang="en-GB" sz="1400" dirty="0">
                <a:solidFill>
                  <a:schemeClr val="tx1">
                    <a:lumMod val="75000"/>
                    <a:lumOff val="25000"/>
                  </a:schemeClr>
                </a:solidFill>
              </a:rPr>
              <a:t>Boys are more likely to take part in activities, get involved in the community and share ideas to make things better for people at school than girls.</a:t>
            </a:r>
          </a:p>
          <a:p>
            <a:pPr>
              <a:lnSpc>
                <a:spcPct val="100000"/>
              </a:lnSpc>
              <a:spcAft>
                <a:spcPts val="600"/>
              </a:spcAft>
            </a:pPr>
            <a:r>
              <a:rPr lang="en-US" sz="1400" dirty="0">
                <a:solidFill>
                  <a:schemeClr val="tx1">
                    <a:lumMod val="75000"/>
                    <a:lumOff val="25000"/>
                  </a:schemeClr>
                </a:solidFill>
              </a:rPr>
              <a:t>Girls are more likely than boys to plan to continue in full time education after Year 11 (57% v. 35%) with boys more likely to consider all other options</a:t>
            </a:r>
            <a:r>
              <a:rPr lang="en-GB" sz="1400" dirty="0">
                <a:solidFill>
                  <a:schemeClr val="tx1">
                    <a:lumMod val="75000"/>
                    <a:lumOff val="25000"/>
                  </a:schemeClr>
                </a:solidFill>
              </a:rPr>
              <a:t>. </a:t>
            </a:r>
          </a:p>
          <a:p>
            <a:pPr>
              <a:lnSpc>
                <a:spcPct val="100000"/>
              </a:lnSpc>
              <a:spcAft>
                <a:spcPts val="600"/>
              </a:spcAft>
            </a:pPr>
            <a:r>
              <a:rPr lang="en-GB" sz="1400" dirty="0">
                <a:solidFill>
                  <a:schemeClr val="tx1">
                    <a:lumMod val="75000"/>
                    <a:lumOff val="25000"/>
                  </a:schemeClr>
                </a:solidFill>
              </a:rPr>
              <a:t>Boys seem to be more optimistic about the future, 89% have things they want to achieve (v. 84% for girls), 73% feel able to pursue what they want once they leave school (v. 67% for girls) and 65% feel excited about the future (v. 57% for girls).</a:t>
            </a:r>
          </a:p>
        </p:txBody>
      </p:sp>
    </p:spTree>
    <p:extLst>
      <p:ext uri="{BB962C8B-B14F-4D97-AF65-F5344CB8AC3E}">
        <p14:creationId xmlns:p14="http://schemas.microsoft.com/office/powerpoint/2010/main" val="2452730689"/>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Girls v. Boys (5)</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77% of girls spend 3+ hours on a screen each day, compared to 69% of boys. Despite this, girls are more likely to agree that all negative effects on screen time that were listed, effect you; overall 54% of all girls believe there are some negative effects to screen time compared 40% of boys.</a:t>
            </a:r>
          </a:p>
          <a:p>
            <a:pPr>
              <a:lnSpc>
                <a:spcPct val="100000"/>
              </a:lnSpc>
              <a:spcBef>
                <a:spcPts val="600"/>
              </a:spcBef>
              <a:spcAft>
                <a:spcPts val="600"/>
              </a:spcAft>
            </a:pPr>
            <a:r>
              <a:rPr lang="en-GB" sz="1400" dirty="0">
                <a:solidFill>
                  <a:srgbClr val="404040"/>
                </a:solidFill>
              </a:rPr>
              <a:t>Girls are more likely to have their own devices at home, for example their own mobile phone, laptop or computer and smart TV compared to boys, however boys are much more likely to have a games console (77% compared to 32% of girls).</a:t>
            </a:r>
          </a:p>
          <a:p>
            <a:pPr>
              <a:lnSpc>
                <a:spcPct val="100000"/>
              </a:lnSpc>
              <a:spcBef>
                <a:spcPts val="600"/>
              </a:spcBef>
              <a:spcAft>
                <a:spcPts val="600"/>
              </a:spcAft>
            </a:pPr>
            <a:r>
              <a:rPr lang="en-GB" sz="1400" dirty="0">
                <a:solidFill>
                  <a:srgbClr val="404040"/>
                </a:solidFill>
              </a:rPr>
              <a:t>When it comes to support and responsibility online, girls are more likely to receive help if something bothers them online (76% v. 71%), and boys are more likely to have rules about what times they can go online (31% v. 20%) and how long they can be online (32% v. 19%).</a:t>
            </a:r>
          </a:p>
          <a:p>
            <a:pPr>
              <a:lnSpc>
                <a:spcPct val="100000"/>
              </a:lnSpc>
              <a:spcBef>
                <a:spcPts val="600"/>
              </a:spcBef>
              <a:spcAft>
                <a:spcPts val="600"/>
              </a:spcAft>
            </a:pPr>
            <a:r>
              <a:rPr lang="en-GB" sz="1400" dirty="0">
                <a:solidFill>
                  <a:srgbClr val="404040"/>
                </a:solidFill>
              </a:rPr>
              <a:t>Although the proportion of pupils using any social media between the two gender groups is similar, the amount of usage and the platforms of choice vary. Girls favour Snapchat, Instagram, TikTok and WhatsApp more than boys, whereas more boys than girls favour YouTube, Fortnite and Minecraft.</a:t>
            </a:r>
          </a:p>
          <a:p>
            <a:pPr>
              <a:lnSpc>
                <a:spcPct val="100000"/>
              </a:lnSpc>
              <a:spcBef>
                <a:spcPts val="600"/>
              </a:spcBef>
              <a:spcAft>
                <a:spcPts val="600"/>
              </a:spcAft>
            </a:pPr>
            <a:r>
              <a:rPr lang="en-GB" sz="1400" dirty="0">
                <a:solidFill>
                  <a:srgbClr val="404040"/>
                </a:solidFill>
              </a:rPr>
              <a:t>Girls are more likely to have seen something that is upsetting/nasty, than boys (37% v. 27%).</a:t>
            </a:r>
          </a:p>
          <a:p>
            <a:pPr>
              <a:lnSpc>
                <a:spcPct val="100000"/>
              </a:lnSpc>
              <a:spcBef>
                <a:spcPts val="600"/>
              </a:spcBef>
              <a:spcAft>
                <a:spcPts val="600"/>
              </a:spcAft>
            </a:pPr>
            <a:r>
              <a:rPr lang="en-GB" sz="1400" dirty="0">
                <a:solidFill>
                  <a:srgbClr val="404040"/>
                </a:solidFill>
              </a:rPr>
              <a:t>Overall exposure to ‘sexting’ is relatively even between boys and girls. However, girls are more likely to have received a sexting image from someone they don’t know (25%) than boys (16%). </a:t>
            </a:r>
          </a:p>
          <a:p>
            <a:pPr>
              <a:lnSpc>
                <a:spcPct val="100000"/>
              </a:lnSpc>
              <a:spcBef>
                <a:spcPts val="600"/>
              </a:spcBef>
              <a:spcAft>
                <a:spcPts val="600"/>
              </a:spcAft>
            </a:pPr>
            <a:r>
              <a:rPr lang="en-GB" sz="1400" dirty="0">
                <a:solidFill>
                  <a:srgbClr val="404040"/>
                </a:solidFill>
              </a:rPr>
              <a:t>Girls are more likely to block the sender of sexting images than boys (60% compared to 31% of boys that say the same), delete sexting images than boys (42% v. 22%) and report them to websites (20% compared to 13% boys). </a:t>
            </a:r>
          </a:p>
          <a:p>
            <a:pPr>
              <a:lnSpc>
                <a:spcPct val="100000"/>
              </a:lnSpc>
              <a:spcBef>
                <a:spcPts val="600"/>
              </a:spcBef>
              <a:spcAft>
                <a:spcPts val="600"/>
              </a:spcAft>
            </a:pPr>
            <a:r>
              <a:rPr lang="en-GB" sz="1400" dirty="0">
                <a:solidFill>
                  <a:srgbClr val="404040"/>
                </a:solidFill>
              </a:rPr>
              <a:t>17% of girls have used a service for young people compared to 12% of boys.</a:t>
            </a: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658061829"/>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Analysing the data by different cohorts, pupils declaring they have special educational needs (SEN) have shown some noticeable differences against the overall sample. 13% (135) of pupils said they have special educational needs. Very often those differences are not favourable for SEN pupils. For example, these pupils experience a higher rate of being bullied as well as expressing a higher propensity of deliberately hurting someone else at school. This and other key differences are described below and, as in the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Fewer SEN pupils are likely to say that they have a nice space to eat during the school day (27% compared to 32% average).</a:t>
            </a:r>
          </a:p>
          <a:p>
            <a:pPr>
              <a:lnSpc>
                <a:spcPct val="100000"/>
              </a:lnSpc>
              <a:spcBef>
                <a:spcPts val="600"/>
              </a:spcBef>
              <a:spcAft>
                <a:spcPts val="600"/>
              </a:spcAft>
            </a:pPr>
            <a:r>
              <a:rPr lang="en-GB" sz="1400" dirty="0">
                <a:solidFill>
                  <a:srgbClr val="404040"/>
                </a:solidFill>
              </a:rPr>
              <a:t>SEN pupils are less likely to eat with friends (73% v. 80% overall) and less likely to choose what they want to eat (46% v. 56% overall).</a:t>
            </a:r>
          </a:p>
          <a:p>
            <a:pPr>
              <a:lnSpc>
                <a:spcPct val="100000"/>
              </a:lnSpc>
              <a:spcBef>
                <a:spcPts val="600"/>
              </a:spcBef>
              <a:spcAft>
                <a:spcPts val="600"/>
              </a:spcAft>
            </a:pPr>
            <a:r>
              <a:rPr lang="en-GB" sz="1400" dirty="0">
                <a:solidFill>
                  <a:srgbClr val="404040"/>
                </a:solidFill>
              </a:rPr>
              <a:t>SEN pupils are less likely to eat at the table (40% compared to 55% average), less likely to say that mealtimes are enjoyable (36% v. 49% overall).</a:t>
            </a:r>
          </a:p>
          <a:p>
            <a:pPr>
              <a:lnSpc>
                <a:spcPct val="100000"/>
              </a:lnSpc>
              <a:spcBef>
                <a:spcPts val="600"/>
              </a:spcBef>
              <a:spcAft>
                <a:spcPts val="600"/>
              </a:spcAft>
            </a:pPr>
            <a:r>
              <a:rPr lang="en-GB" sz="1400" dirty="0">
                <a:solidFill>
                  <a:srgbClr val="404040"/>
                </a:solidFill>
              </a:rPr>
              <a:t>SEN pupils are twice as likely to get takeaway/fast food than all secondary pupils (8% v. 16%) as well as other drinks (Inc., fizzy drinks, sports drinks) with 59% doing so compared to 49% of secondary pupils overall.</a:t>
            </a:r>
          </a:p>
          <a:p>
            <a:pPr marL="0" indent="0">
              <a:lnSpc>
                <a:spcPct val="100000"/>
              </a:lnSpc>
              <a:spcBef>
                <a:spcPts val="600"/>
              </a:spcBef>
              <a:spcAft>
                <a:spcPts val="600"/>
              </a:spcAft>
              <a:buNone/>
            </a:pPr>
            <a:r>
              <a:rPr lang="en-GB" sz="1600" b="1" dirty="0">
                <a:solidFill>
                  <a:srgbClr val="92D050"/>
                </a:solidFill>
              </a:rPr>
              <a:t>Wellbeing</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When it comes to dental hygiene, fewer SEN pupils brush their teeth everyday than average (69% v. 79%) and are also less likely to have visited the dentist in the last year than average (53% v. </a:t>
            </a:r>
            <a:r>
              <a:rPr lang="en-GB" sz="1400">
                <a:solidFill>
                  <a:srgbClr val="404040"/>
                </a:solidFill>
              </a:rPr>
              <a:t>62%). </a:t>
            </a:r>
            <a:endParaRPr lang="en-GB" sz="1400" dirty="0">
              <a:solidFill>
                <a:srgbClr val="404040"/>
              </a:solidFill>
            </a:endParaRPr>
          </a:p>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SEN pupils are active, but are more likely to exercise one or two days a week, than more secondary pupils overall. They are also slightly more likely to exercise by themselves (51% v. 47% of all pupils).</a:t>
            </a:r>
          </a:p>
          <a:p>
            <a:pPr>
              <a:lnSpc>
                <a:spcPct val="100000"/>
              </a:lnSpc>
              <a:spcBef>
                <a:spcPts val="600"/>
              </a:spcBef>
              <a:spcAft>
                <a:spcPts val="600"/>
              </a:spcAft>
            </a:pPr>
            <a:r>
              <a:rPr lang="en-GB" sz="1400" dirty="0">
                <a:solidFill>
                  <a:srgbClr val="404040"/>
                </a:solidFill>
              </a:rPr>
              <a:t>63% of SEN pupils say they get hot and tired when they exercise (v. 57% all pupils).</a:t>
            </a:r>
          </a:p>
        </p:txBody>
      </p:sp>
    </p:spTree>
    <p:extLst>
      <p:ext uri="{BB962C8B-B14F-4D97-AF65-F5344CB8AC3E}">
        <p14:creationId xmlns:p14="http://schemas.microsoft.com/office/powerpoint/2010/main" val="2747458492"/>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a:t>
            </a:r>
          </a:p>
          <a:p>
            <a:pPr>
              <a:lnSpc>
                <a:spcPct val="100000"/>
              </a:lnSpc>
              <a:spcBef>
                <a:spcPts val="600"/>
              </a:spcBef>
              <a:spcAft>
                <a:spcPts val="600"/>
              </a:spcAft>
            </a:pPr>
            <a:r>
              <a:rPr lang="en-GB" sz="1400" dirty="0">
                <a:solidFill>
                  <a:srgbClr val="404040"/>
                </a:solidFill>
              </a:rPr>
              <a:t>Fewer SEN pupils say they get love and support at home, 66% say this compared to 78% of secondary pupils overall.</a:t>
            </a:r>
          </a:p>
          <a:p>
            <a:pPr>
              <a:lnSpc>
                <a:spcPct val="100000"/>
              </a:lnSpc>
              <a:spcBef>
                <a:spcPts val="600"/>
              </a:spcBef>
              <a:spcAft>
                <a:spcPts val="600"/>
              </a:spcAft>
            </a:pPr>
            <a:r>
              <a:rPr lang="en-GB" sz="1400" dirty="0">
                <a:solidFill>
                  <a:srgbClr val="404040"/>
                </a:solidFill>
              </a:rPr>
              <a:t>Being bullied at school over the last 12 months is an issue for 37% of SEN pupils (compared to 23% overall). SEN pupils also show a higher proportion of being bullied online (19%, compared to 10% overall), in town (11% v. 5% overall), ‘near the home’ (13%, compared to 6% overall) and at home (9% v. 2%). </a:t>
            </a:r>
          </a:p>
          <a:p>
            <a:pPr>
              <a:lnSpc>
                <a:spcPct val="100000"/>
              </a:lnSpc>
              <a:spcBef>
                <a:spcPts val="600"/>
              </a:spcBef>
              <a:spcAft>
                <a:spcPts val="600"/>
              </a:spcAft>
            </a:pPr>
            <a:r>
              <a:rPr lang="en-GB" sz="1400" dirty="0">
                <a:solidFill>
                  <a:srgbClr val="404040"/>
                </a:solidFill>
              </a:rPr>
              <a:t>SEN pupils are more likely to be bullied by a child they know (65% v. 59% overall) and an adult they know (14% v. 5%).</a:t>
            </a:r>
          </a:p>
          <a:p>
            <a:pPr>
              <a:lnSpc>
                <a:spcPct val="100000"/>
              </a:lnSpc>
              <a:spcBef>
                <a:spcPts val="600"/>
              </a:spcBef>
              <a:spcAft>
                <a:spcPts val="600"/>
              </a:spcAft>
            </a:pPr>
            <a:r>
              <a:rPr lang="en-GB" sz="1400" dirty="0">
                <a:solidFill>
                  <a:srgbClr val="404040"/>
                </a:solidFill>
              </a:rPr>
              <a:t>SEN pupils are more likely to say they have been bullied for their size and weight (40% compared to 36% average). Of the SEN pupils that have been bullied, 55% would tell another person, higher than the secondary average at 48%. They are less likely to tell parents/carers.</a:t>
            </a:r>
          </a:p>
          <a:p>
            <a:pPr>
              <a:lnSpc>
                <a:spcPct val="100000"/>
              </a:lnSpc>
              <a:spcBef>
                <a:spcPts val="600"/>
              </a:spcBef>
              <a:spcAft>
                <a:spcPts val="600"/>
              </a:spcAft>
            </a:pPr>
            <a:r>
              <a:rPr lang="en-GB" sz="1400" dirty="0">
                <a:solidFill>
                  <a:srgbClr val="404040"/>
                </a:solidFill>
              </a:rPr>
              <a:t>28% of SEN pupils have deliberately hurt someone in the last 12 months, compared to 19% overall.</a:t>
            </a:r>
          </a:p>
          <a:p>
            <a:pPr>
              <a:lnSpc>
                <a:spcPct val="100000"/>
              </a:lnSpc>
              <a:spcBef>
                <a:spcPts val="600"/>
              </a:spcBef>
              <a:spcAft>
                <a:spcPts val="600"/>
              </a:spcAft>
            </a:pPr>
            <a:r>
              <a:rPr lang="en-GB" sz="1400" dirty="0">
                <a:solidFill>
                  <a:srgbClr val="404040"/>
                </a:solidFill>
              </a:rPr>
              <a:t>36% of SEN pupils say they have experienced inappropriate comments, behaviours or unwanted attention of a sexual nature at school, higher than the secondary average (22%).</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When asked about abusive relationships, 34% say they have had an abusive relationship, compared to 22% of secondary pupils overall. SEN pupils are more likely to say they’ve experienced anger/jealousy at spending time with friends, been threatened to tell people things about them and used hurtful and threatening language against them.</a:t>
            </a:r>
          </a:p>
          <a:p>
            <a:pPr>
              <a:lnSpc>
                <a:spcPct val="100000"/>
              </a:lnSpc>
              <a:spcBef>
                <a:spcPts val="600"/>
              </a:spcBef>
              <a:spcAft>
                <a:spcPts val="600"/>
              </a:spcAft>
            </a:pPr>
            <a:r>
              <a:rPr lang="en-GB" sz="1400" dirty="0">
                <a:solidFill>
                  <a:srgbClr val="404040"/>
                </a:solidFill>
              </a:rPr>
              <a:t>Knowing how to get out of an abusive relationship is relatively low for SEN pupils (53% compared to 64% overall).</a:t>
            </a:r>
          </a:p>
          <a:p>
            <a:pPr>
              <a:lnSpc>
                <a:spcPct val="100000"/>
              </a:lnSpc>
              <a:spcBef>
                <a:spcPts val="600"/>
              </a:spcBef>
              <a:spcAft>
                <a:spcPts val="600"/>
              </a:spcAft>
            </a:pPr>
            <a:r>
              <a:rPr lang="en-GB" sz="1400" dirty="0">
                <a:solidFill>
                  <a:srgbClr val="404040"/>
                </a:solidFill>
              </a:rPr>
              <a:t>SEN pupils are more likely to be in a relationship and thinking about having sex (15% v. 10% for all pupils).</a:t>
            </a:r>
          </a:p>
        </p:txBody>
      </p:sp>
    </p:spTree>
    <p:extLst>
      <p:ext uri="{BB962C8B-B14F-4D97-AF65-F5344CB8AC3E}">
        <p14:creationId xmlns:p14="http://schemas.microsoft.com/office/powerpoint/2010/main" val="1577120608"/>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(3)</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43% of SEN pupil say they feel happy with their life, compared to 56% overall. A further 30% say they feel ‘okay’ (v. 26% overall). </a:t>
            </a:r>
          </a:p>
          <a:p>
            <a:pPr>
              <a:lnSpc>
                <a:spcPct val="100000"/>
              </a:lnSpc>
              <a:spcBef>
                <a:spcPts val="600"/>
              </a:spcBef>
              <a:spcAft>
                <a:spcPts val="600"/>
              </a:spcAft>
            </a:pPr>
            <a:r>
              <a:rPr lang="en-GB" sz="1400" dirty="0">
                <a:solidFill>
                  <a:srgbClr val="404040"/>
                </a:solidFill>
              </a:rPr>
              <a:t>17% of SEN pupils answered ‘always’ when asked if they have felt lonely in the last year, compared to 8% for all pupils.</a:t>
            </a:r>
          </a:p>
          <a:p>
            <a:pPr>
              <a:lnSpc>
                <a:spcPct val="100000"/>
              </a:lnSpc>
              <a:spcBef>
                <a:spcPts val="600"/>
              </a:spcBef>
              <a:spcAft>
                <a:spcPts val="600"/>
              </a:spcAft>
            </a:pPr>
            <a:r>
              <a:rPr lang="en-GB" sz="1400" dirty="0">
                <a:solidFill>
                  <a:srgbClr val="404040"/>
                </a:solidFill>
              </a:rPr>
              <a:t>More than the secondary average, SEN pupils have experienced shouting or arguing at home that frightened them, 28% compared to 16% overall.</a:t>
            </a:r>
          </a:p>
          <a:p>
            <a:pPr>
              <a:lnSpc>
                <a:spcPct val="100000"/>
              </a:lnSpc>
              <a:spcBef>
                <a:spcPts val="600"/>
              </a:spcBef>
              <a:spcAft>
                <a:spcPts val="600"/>
              </a:spcAft>
            </a:pPr>
            <a:r>
              <a:rPr lang="en-GB" sz="1400" dirty="0">
                <a:solidFill>
                  <a:srgbClr val="404040"/>
                </a:solidFill>
              </a:rPr>
              <a:t>When something goes wrong, 36% of SEN pupils are able to stay calm and carry on, about the same as the secondary average 37%, however SEN pupils are less likely to learn from it with 43% agreeing with the statement compared to 51% overall. Similarly, if SEN pupils don’t succeed at something they are more likely than other pupils to do something else, give up and blame someone else.</a:t>
            </a:r>
          </a:p>
          <a:p>
            <a:pPr>
              <a:lnSpc>
                <a:spcPct val="100000"/>
              </a:lnSpc>
              <a:spcBef>
                <a:spcPts val="600"/>
              </a:spcBef>
              <a:spcAft>
                <a:spcPts val="600"/>
              </a:spcAft>
            </a:pPr>
            <a:r>
              <a:rPr lang="en-GB" sz="1400" dirty="0">
                <a:solidFill>
                  <a:srgbClr val="404040"/>
                </a:solidFill>
              </a:rPr>
              <a:t>16% of SEN pupils feel they are not listened to by adults making decisions about them, compared to 10% of all pupils.</a:t>
            </a:r>
          </a:p>
          <a:p>
            <a:pPr>
              <a:lnSpc>
                <a:spcPct val="100000"/>
              </a:lnSpc>
              <a:spcBef>
                <a:spcPts val="600"/>
              </a:spcBef>
              <a:spcAft>
                <a:spcPts val="600"/>
              </a:spcAft>
            </a:pPr>
            <a:r>
              <a:rPr lang="en-GB" sz="1400" dirty="0">
                <a:solidFill>
                  <a:srgbClr val="404040"/>
                </a:solidFill>
              </a:rPr>
              <a:t>17% of SEN pupils are worried about family problems, compared to 12% overall.</a:t>
            </a:r>
          </a:p>
          <a:p>
            <a:pPr>
              <a:lnSpc>
                <a:spcPct val="100000"/>
              </a:lnSpc>
              <a:spcBef>
                <a:spcPts val="600"/>
              </a:spcBef>
              <a:spcAft>
                <a:spcPts val="600"/>
              </a:spcAft>
            </a:pPr>
            <a:r>
              <a:rPr lang="en-GB" sz="1400" dirty="0">
                <a:solidFill>
                  <a:srgbClr val="404040"/>
                </a:solidFill>
              </a:rPr>
              <a:t> </a:t>
            </a:r>
            <a:r>
              <a:rPr lang="en-US" sz="1400" dirty="0">
                <a:solidFill>
                  <a:srgbClr val="404040"/>
                </a:solidFill>
              </a:rPr>
              <a:t>When SEN pupils have a problem that worries them, 29% have opted for explicitly harmful or potentially addictive solutions compared to 14% of all secondary pupils.</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C00000"/>
                </a:solidFill>
              </a:rPr>
              <a:t>Staying safe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Slightly less than average, SEN pupils are less likely to say they feel safe at home (81% compared to 93% overall) and say that they have a safe place to hang out near home (78% compared to 85% overall).</a:t>
            </a:r>
          </a:p>
          <a:p>
            <a:pPr>
              <a:lnSpc>
                <a:spcPct val="100000"/>
              </a:lnSpc>
              <a:spcBef>
                <a:spcPts val="600"/>
              </a:spcBef>
              <a:spcAft>
                <a:spcPts val="600"/>
              </a:spcAft>
            </a:pPr>
            <a:r>
              <a:rPr lang="en-GB" sz="1400" dirty="0">
                <a:solidFill>
                  <a:srgbClr val="404040"/>
                </a:solidFill>
              </a:rPr>
              <a:t>40% of SEN pupils have seen knives used as a threat, 12% higher than the secondary average. </a:t>
            </a:r>
          </a:p>
          <a:p>
            <a:pPr>
              <a:lnSpc>
                <a:spcPct val="100000"/>
              </a:lnSpc>
              <a:spcBef>
                <a:spcPts val="600"/>
              </a:spcBef>
              <a:spcAft>
                <a:spcPts val="600"/>
              </a:spcAft>
            </a:pPr>
            <a:r>
              <a:rPr lang="en-GB" sz="1400" dirty="0">
                <a:solidFill>
                  <a:srgbClr val="404040"/>
                </a:solidFill>
              </a:rPr>
              <a:t>SEN pupils say they feel less safe than pupils overall in going out during the day (70% v. 78%), at school (58% v. 70%). However, SEN pupils have similar results to the secondary average when going out after dark and in Doncaster town centre.</a:t>
            </a: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172115375"/>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 (2)</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25% of SEN pupils have consumed alcohol in the last week, more than secondary overall at 14%.</a:t>
            </a:r>
          </a:p>
          <a:p>
            <a:pPr>
              <a:lnSpc>
                <a:spcPct val="100000"/>
              </a:lnSpc>
              <a:spcBef>
                <a:spcPts val="600"/>
              </a:spcBef>
              <a:spcAft>
                <a:spcPts val="600"/>
              </a:spcAft>
            </a:pPr>
            <a:r>
              <a:rPr lang="en-GB" sz="1400" dirty="0">
                <a:solidFill>
                  <a:srgbClr val="404040"/>
                </a:solidFill>
              </a:rPr>
              <a:t>The proportion of SEN pupils that think that their parents/carers drink alcohol is less than average (67% and 70% respectively).</a:t>
            </a:r>
          </a:p>
          <a:p>
            <a:pPr>
              <a:lnSpc>
                <a:spcPct val="100000"/>
              </a:lnSpc>
              <a:spcBef>
                <a:spcPts val="600"/>
              </a:spcBef>
              <a:spcAft>
                <a:spcPts val="600"/>
              </a:spcAft>
            </a:pPr>
            <a:r>
              <a:rPr lang="en-GB" sz="1400" dirty="0">
                <a:solidFill>
                  <a:srgbClr val="404040"/>
                </a:solidFill>
              </a:rPr>
              <a:t>76% of SEN pupils have never smoked at all, compared to 86% of all secondary pupils. 53% of SEN pupils have never used an e-cigarette (v. 66% of all pupils) with 10% having never heard of them (v. 7%).</a:t>
            </a:r>
          </a:p>
          <a:p>
            <a:pPr>
              <a:lnSpc>
                <a:spcPct val="100000"/>
              </a:lnSpc>
              <a:spcBef>
                <a:spcPts val="600"/>
              </a:spcBef>
              <a:spcAft>
                <a:spcPts val="600"/>
              </a:spcAft>
            </a:pPr>
            <a:r>
              <a:rPr lang="en-GB" sz="1400" dirty="0">
                <a:solidFill>
                  <a:srgbClr val="404040"/>
                </a:solidFill>
              </a:rPr>
              <a:t>SEN pupils are more likely to be exposed to smoking at home than average, with 40% of SEN pupils saying that their parents/carers smoke and 21% exposed to smoke indoors in the rooms that pupils use also. In total 13% of SEN pupils are exposed </a:t>
            </a:r>
            <a:r>
              <a:rPr lang="en-GB" sz="1400" i="0" kern="1200" dirty="0">
                <a:solidFill>
                  <a:schemeClr val="tx1">
                    <a:lumMod val="75000"/>
                    <a:lumOff val="25000"/>
                  </a:schemeClr>
                </a:solidFill>
                <a:latin typeface="+mn-lt"/>
                <a:ea typeface="+mn-ea"/>
                <a:cs typeface="+mn-cs"/>
              </a:rPr>
              <a:t>to smoking at home and indoors</a:t>
            </a:r>
            <a:r>
              <a:rPr lang="en-GB" sz="1400" i="0" kern="1200" baseline="0" dirty="0">
                <a:solidFill>
                  <a:schemeClr val="tx1">
                    <a:lumMod val="75000"/>
                    <a:lumOff val="25000"/>
                  </a:schemeClr>
                </a:solidFill>
                <a:latin typeface="+mn-lt"/>
                <a:ea typeface="+mn-ea"/>
                <a:cs typeface="+mn-cs"/>
              </a:rPr>
              <a:t> and in the car, </a:t>
            </a:r>
            <a:r>
              <a:rPr lang="en-GB" sz="1400" dirty="0">
                <a:solidFill>
                  <a:srgbClr val="404040"/>
                </a:solidFill>
              </a:rPr>
              <a:t>compared to 7% average.</a:t>
            </a:r>
          </a:p>
          <a:p>
            <a:pPr>
              <a:lnSpc>
                <a:spcPct val="100000"/>
              </a:lnSpc>
              <a:spcBef>
                <a:spcPts val="600"/>
              </a:spcBef>
              <a:spcAft>
                <a:spcPts val="600"/>
              </a:spcAft>
            </a:pPr>
            <a:r>
              <a:rPr lang="en-GB" sz="1400" dirty="0">
                <a:solidFill>
                  <a:srgbClr val="404040"/>
                </a:solidFill>
              </a:rPr>
              <a:t>SEN pupils are more likely to know someone who takes drugs (21% v. 16% overall) and are more likely to have been offered drugs. 13% of SEN pupils have taken drugs to get high (compared to 6% of all pupils).</a:t>
            </a:r>
            <a:endParaRPr lang="en-GB" sz="1600" dirty="0">
              <a:solidFill>
                <a:schemeClr val="accent2">
                  <a:lumMod val="50000"/>
                </a:schemeClr>
              </a:solidFill>
            </a:endParaRPr>
          </a:p>
          <a:p>
            <a:pPr>
              <a:lnSpc>
                <a:spcPct val="100000"/>
              </a:lnSpc>
              <a:spcBef>
                <a:spcPts val="600"/>
              </a:spcBef>
              <a:spcAft>
                <a:spcPts val="600"/>
              </a:spcAft>
            </a:pPr>
            <a:r>
              <a:rPr lang="en-GB" sz="1400" dirty="0">
                <a:solidFill>
                  <a:srgbClr val="404040"/>
                </a:solidFill>
              </a:rPr>
              <a:t>SEN pupils have a higher propensity to play games of chance or gamble than pupils overall, as well as taking part in all suggested gambling activities at least once a month. </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When asked to consider their plans for after they finish Year 11, fewer SEN pupils say they would like to continue in full-time education (30% compared to 45% average) however a greater proportion of SEN pupils would like to find a job as soon as they can (20% v. 12% of secondary overall).</a:t>
            </a:r>
          </a:p>
        </p:txBody>
      </p:sp>
    </p:spTree>
    <p:extLst>
      <p:ext uri="{BB962C8B-B14F-4D97-AF65-F5344CB8AC3E}">
        <p14:creationId xmlns:p14="http://schemas.microsoft.com/office/powerpoint/2010/main" val="154877061"/>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Special Educational Needs (SEN) pupils (5)</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SEN pupils are the less likely to have their own mobile phone (89% v. 93% overall).</a:t>
            </a:r>
          </a:p>
          <a:p>
            <a:pPr>
              <a:lnSpc>
                <a:spcPct val="100000"/>
              </a:lnSpc>
              <a:spcBef>
                <a:spcPts val="600"/>
              </a:spcBef>
              <a:spcAft>
                <a:spcPts val="600"/>
              </a:spcAft>
            </a:pPr>
            <a:r>
              <a:rPr lang="en-GB" sz="1400" dirty="0">
                <a:solidFill>
                  <a:srgbClr val="404040"/>
                </a:solidFill>
              </a:rPr>
              <a:t>When it comes to rules and advice over online activities, a greater proportion of SEN pupils than average say that their parents/carers will know their passwords for online sites or apps (59% compared to 46% average), that parents/carers will talk to them about what they can do online (56% v. 44%), watch what they are doing (38% v. 28%) and have rules about what times they can go online (37% v. 26%).</a:t>
            </a:r>
          </a:p>
          <a:p>
            <a:pPr>
              <a:lnSpc>
                <a:spcPct val="100000"/>
              </a:lnSpc>
              <a:spcBef>
                <a:spcPts val="600"/>
              </a:spcBef>
              <a:spcAft>
                <a:spcPts val="600"/>
              </a:spcAft>
            </a:pPr>
            <a:r>
              <a:rPr lang="en-GB" sz="1400" dirty="0">
                <a:solidFill>
                  <a:srgbClr val="404040"/>
                </a:solidFill>
              </a:rPr>
              <a:t>SEN pupils are the group most likely cohort to meet up with someone they have met online, 36% say they have compared to 23% average.</a:t>
            </a:r>
          </a:p>
          <a:p>
            <a:pPr>
              <a:lnSpc>
                <a:spcPct val="100000"/>
              </a:lnSpc>
              <a:spcBef>
                <a:spcPts val="600"/>
              </a:spcBef>
              <a:spcAft>
                <a:spcPts val="600"/>
              </a:spcAft>
            </a:pPr>
            <a:r>
              <a:rPr lang="en-GB" sz="1400" dirty="0">
                <a:solidFill>
                  <a:srgbClr val="404040"/>
                </a:solidFill>
              </a:rPr>
              <a:t>When it comes to online safety, SEN pupils are less likely to have been told how to stay safe online (87% v 91% average), less likely to have lied about their age to gain access to a site/game (47% v. 54%).</a:t>
            </a:r>
          </a:p>
          <a:p>
            <a:pPr>
              <a:lnSpc>
                <a:spcPct val="100000"/>
              </a:lnSpc>
              <a:spcBef>
                <a:spcPts val="600"/>
              </a:spcBef>
              <a:spcAft>
                <a:spcPts val="600"/>
              </a:spcAft>
            </a:pPr>
            <a:r>
              <a:rPr lang="en-GB" sz="1400" dirty="0">
                <a:solidFill>
                  <a:srgbClr val="404040"/>
                </a:solidFill>
              </a:rPr>
              <a:t>SEN pupils are more likely to send and receive sexting messages (13% and 26% respectively compared to 5% and 14% for all secondary pupils).</a:t>
            </a:r>
          </a:p>
          <a:p>
            <a:pPr>
              <a:lnSpc>
                <a:spcPct val="100000"/>
              </a:lnSpc>
              <a:spcBef>
                <a:spcPts val="600"/>
              </a:spcBef>
              <a:spcAft>
                <a:spcPts val="600"/>
              </a:spcAft>
            </a:pPr>
            <a:r>
              <a:rPr lang="en-GB" sz="1400" dirty="0">
                <a:solidFill>
                  <a:srgbClr val="404040"/>
                </a:solidFill>
              </a:rPr>
              <a:t>24% of SEN pupils have </a:t>
            </a:r>
            <a:r>
              <a:rPr lang="en-US" sz="1400" dirty="0">
                <a:solidFill>
                  <a:srgbClr val="404040"/>
                </a:solidFill>
              </a:rPr>
              <a:t>used a service for young people in Doncaster in the last 12 months compared to 15% of all secondary pupils.</a:t>
            </a: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64684783"/>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Young carers (1)</a:t>
            </a:r>
          </a:p>
        </p:txBody>
      </p:sp>
      <p:sp>
        <p:nvSpPr>
          <p:cNvPr id="6" name="Content Placeholder 2"/>
          <p:cNvSpPr>
            <a:spLocks noGrp="1"/>
          </p:cNvSpPr>
          <p:nvPr>
            <p:ph idx="1"/>
          </p:nvPr>
        </p:nvSpPr>
        <p:spPr>
          <a:xfrm>
            <a:off x="183019" y="843769"/>
            <a:ext cx="10569776" cy="5678068"/>
          </a:xfrm>
        </p:spPr>
        <p:txBody>
          <a:bodyPr>
            <a:noAutofit/>
          </a:bodyPr>
          <a:lstStyle/>
          <a:p>
            <a:pPr marL="0" indent="0">
              <a:lnSpc>
                <a:spcPct val="100000"/>
              </a:lnSpc>
              <a:spcBef>
                <a:spcPts val="600"/>
              </a:spcBef>
              <a:spcAft>
                <a:spcPts val="600"/>
              </a:spcAft>
              <a:buNone/>
            </a:pPr>
            <a:r>
              <a:rPr lang="en-GB" sz="1400" dirty="0">
                <a:solidFill>
                  <a:srgbClr val="404040"/>
                </a:solidFill>
              </a:rPr>
              <a:t>Analysing the data by different cohorts, pupils declaring they are young carers have shown some differences against the overall sample. 7% (72) of pupils said they were young carers, a further 2% did not want to say. 53% (38) of those said that their teacher was not aware of this. </a:t>
            </a:r>
            <a:r>
              <a:rPr lang="en-GB" sz="1400" dirty="0">
                <a:solidFill>
                  <a:schemeClr val="tx1">
                    <a:lumMod val="75000"/>
                    <a:lumOff val="25000"/>
                  </a:schemeClr>
                </a:solidFill>
              </a:rPr>
              <a:t>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Young carers are less likely than pupils overall to eat with friends during the school day (68% v. 80% overall) and more likely to eat in the same place as teachers (13% v. 8% overall). </a:t>
            </a:r>
          </a:p>
          <a:p>
            <a:pPr>
              <a:lnSpc>
                <a:spcPct val="100000"/>
              </a:lnSpc>
              <a:spcBef>
                <a:spcPts val="600"/>
              </a:spcBef>
              <a:spcAft>
                <a:spcPts val="600"/>
              </a:spcAft>
            </a:pPr>
            <a:r>
              <a:rPr lang="en-GB" sz="1400" dirty="0">
                <a:solidFill>
                  <a:srgbClr val="404040"/>
                </a:solidFill>
              </a:rPr>
              <a:t>Young carers are more likely to go food shopping with parents/carers (24% v. 14% of all pupils), however the food they like is less likely to be chosen (43% v. 57%). </a:t>
            </a:r>
          </a:p>
          <a:p>
            <a:pPr>
              <a:lnSpc>
                <a:spcPct val="100000"/>
              </a:lnSpc>
              <a:spcBef>
                <a:spcPts val="600"/>
              </a:spcBef>
              <a:spcAft>
                <a:spcPts val="600"/>
              </a:spcAft>
            </a:pPr>
            <a:r>
              <a:rPr lang="en-GB" sz="1400" dirty="0">
                <a:solidFill>
                  <a:srgbClr val="404040"/>
                </a:solidFill>
              </a:rPr>
              <a:t>Young careers are less likely to eat their meals with family/their household (58% v. 69% of pupils overall).</a:t>
            </a:r>
          </a:p>
          <a:p>
            <a:pPr marL="0" indent="0">
              <a:lnSpc>
                <a:spcPct val="100000"/>
              </a:lnSpc>
              <a:spcBef>
                <a:spcPts val="600"/>
              </a:spcBef>
              <a:spcAft>
                <a:spcPts val="600"/>
              </a:spcAft>
              <a:buNone/>
            </a:pPr>
            <a:r>
              <a:rPr lang="en-GB" sz="1800" b="1" dirty="0">
                <a:solidFill>
                  <a:srgbClr val="92D050"/>
                </a:solidFill>
              </a:rPr>
              <a:t>Wellbeing</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When it comes to dental hygiene, fewer young carers brush their teeth twice a day than average (69% v. 79%).</a:t>
            </a:r>
          </a:p>
          <a:p>
            <a:pPr marL="0" indent="0">
              <a:lnSpc>
                <a:spcPct val="100000"/>
              </a:lnSpc>
              <a:spcBef>
                <a:spcPts val="600"/>
              </a:spcBef>
              <a:spcAft>
                <a:spcPts val="600"/>
              </a:spcAft>
              <a:buNone/>
            </a:pPr>
            <a:r>
              <a:rPr lang="en-GB" sz="1600" b="1" dirty="0">
                <a:solidFill>
                  <a:schemeClr val="accent2"/>
                </a:solidFill>
              </a:rPr>
              <a:t>Physical Activity</a:t>
            </a:r>
          </a:p>
          <a:p>
            <a:pPr>
              <a:lnSpc>
                <a:spcPct val="100000"/>
              </a:lnSpc>
              <a:spcBef>
                <a:spcPts val="600"/>
              </a:spcBef>
              <a:spcAft>
                <a:spcPts val="600"/>
              </a:spcAft>
            </a:pPr>
            <a:r>
              <a:rPr lang="en-GB" sz="1400" dirty="0">
                <a:solidFill>
                  <a:srgbClr val="404040"/>
                </a:solidFill>
              </a:rPr>
              <a:t>Young carers are more likely to participate in physical activity with family (41%) and by themselves (59%) than students overall (37% and 47% respectively).  They are also more likely to do their activity at the weekend (64% v. 58%)</a:t>
            </a:r>
          </a:p>
          <a:p>
            <a:pPr>
              <a:lnSpc>
                <a:spcPct val="100000"/>
              </a:lnSpc>
              <a:spcBef>
                <a:spcPts val="600"/>
              </a:spcBef>
              <a:spcAft>
                <a:spcPts val="600"/>
              </a:spcAft>
            </a:pPr>
            <a:r>
              <a:rPr lang="en-GB" sz="1400" dirty="0">
                <a:solidFill>
                  <a:srgbClr val="404040"/>
                </a:solidFill>
              </a:rPr>
              <a:t>When asked how much they enjoy physical activity, 58% of young carers answered a lot/quite a lot, compared to 67% of all pupils. Of those that don’t enjoy physical activity, young carers were more likely to cite ‘I feel shy about my body’ as a reason than students overall. </a:t>
            </a:r>
          </a:p>
          <a:p>
            <a:pPr>
              <a:lnSpc>
                <a:spcPct val="100000"/>
              </a:lnSpc>
              <a:spcBef>
                <a:spcPts val="600"/>
              </a:spcBef>
              <a:spcAft>
                <a:spcPts val="600"/>
              </a:spcAft>
            </a:pPr>
            <a:r>
              <a:rPr lang="en-GB" sz="1400" dirty="0">
                <a:solidFill>
                  <a:srgbClr val="404040"/>
                </a:solidFill>
              </a:rPr>
              <a:t>71% of young carers say they get hot and tired when they exercise (v. 57% all pupils).</a:t>
            </a: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143836950"/>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(17)</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FF0000"/>
                </a:solidFill>
              </a:rPr>
              <a:t>Technology and being online (2)</a:t>
            </a:r>
            <a:endParaRPr lang="en-GB" sz="1400" dirty="0">
              <a:solidFill>
                <a:srgbClr val="404040"/>
              </a:solidFill>
            </a:endParaRPr>
          </a:p>
          <a:p>
            <a:pPr>
              <a:lnSpc>
                <a:spcPct val="100000"/>
              </a:lnSpc>
              <a:spcBef>
                <a:spcPts val="600"/>
              </a:spcBef>
              <a:spcAft>
                <a:spcPts val="600"/>
              </a:spcAft>
            </a:pPr>
            <a:r>
              <a:rPr lang="en-GB" sz="1400" dirty="0">
                <a:solidFill>
                  <a:schemeClr val="tx1">
                    <a:lumMod val="75000"/>
                    <a:lumOff val="25000"/>
                  </a:schemeClr>
                </a:solidFill>
              </a:rPr>
              <a:t>Overall, 23% have met someone in real life whom they first met online. Overall, pupils are meeting people ‘in real life after chatting online’ which are of the same age (70%).</a:t>
            </a:r>
          </a:p>
          <a:p>
            <a:pPr>
              <a:lnSpc>
                <a:spcPct val="100000"/>
              </a:lnSpc>
              <a:spcBef>
                <a:spcPts val="600"/>
              </a:spcBef>
              <a:spcAft>
                <a:spcPts val="600"/>
              </a:spcAft>
            </a:pPr>
            <a:r>
              <a:rPr lang="en-GB" sz="1400" dirty="0">
                <a:solidFill>
                  <a:schemeClr val="tx1">
                    <a:lumMod val="75000"/>
                    <a:lumOff val="25000"/>
                  </a:schemeClr>
                </a:solidFill>
              </a:rPr>
              <a:t>91% of pupils have been told how to stay safe online and 50% say they always follow that advice. 43% have seen adult content and over half of all pupils have lied about their age to look at a website or play a game. Year 10s, FSM pupils and those with a disability (all 53%) are the cohorts most likely to have seen adult-only pictures online.</a:t>
            </a:r>
          </a:p>
          <a:p>
            <a:pPr>
              <a:lnSpc>
                <a:spcPct val="100000"/>
              </a:lnSpc>
              <a:spcBef>
                <a:spcPts val="600"/>
              </a:spcBef>
              <a:spcAft>
                <a:spcPts val="600"/>
              </a:spcAft>
            </a:pPr>
            <a:r>
              <a:rPr lang="en-GB" sz="1400" dirty="0">
                <a:solidFill>
                  <a:schemeClr val="tx1">
                    <a:lumMod val="75000"/>
                    <a:lumOff val="25000"/>
                  </a:schemeClr>
                </a:solidFill>
              </a:rPr>
              <a:t>31% of pupils have received a sexting image. 5% of pupils have sent undressed/sexual images of themselves and a further 5% have had someone they know send or post images of them online. 7% have received ‘sexting’ images from someone who was not in the image(s) and 14% have received such images where the sender was part of the image. </a:t>
            </a:r>
          </a:p>
          <a:p>
            <a:pPr>
              <a:lnSpc>
                <a:spcPct val="100000"/>
              </a:lnSpc>
              <a:spcBef>
                <a:spcPts val="600"/>
              </a:spcBef>
              <a:spcAft>
                <a:spcPts val="600"/>
              </a:spcAft>
            </a:pPr>
            <a:r>
              <a:rPr lang="en-GB" sz="1400" dirty="0">
                <a:solidFill>
                  <a:schemeClr val="tx1">
                    <a:lumMod val="75000"/>
                    <a:lumOff val="25000"/>
                  </a:schemeClr>
                </a:solidFill>
              </a:rPr>
              <a:t>Having received ‘sexting’ images, almost half (46%) of the pupils blocked the sender, 33% deleted the images after receiving it. 7% of pupils showed someone else, 2% sent it on to someone else and 3% shared it on social media. 33% did nothing, which has increased over the last year. </a:t>
            </a:r>
          </a:p>
          <a:p>
            <a:pPr>
              <a:lnSpc>
                <a:spcPct val="100000"/>
              </a:lnSpc>
              <a:spcBef>
                <a:spcPts val="600"/>
              </a:spcBef>
              <a:spcAft>
                <a:spcPts val="600"/>
              </a:spcAft>
            </a:pPr>
            <a:r>
              <a:rPr lang="en-US" sz="1400" dirty="0">
                <a:solidFill>
                  <a:schemeClr val="tx1">
                    <a:lumMod val="75000"/>
                    <a:lumOff val="25000"/>
                  </a:schemeClr>
                </a:solidFill>
              </a:rPr>
              <a:t>15% of pupils have used services for young people in Doncaster in the last 12 months, with young carers the group most likely to have done so (31%) and girls more likely than boys.</a:t>
            </a:r>
            <a:endParaRPr lang="en-GB" sz="1400" dirty="0">
              <a:solidFill>
                <a:schemeClr val="tx1">
                  <a:lumMod val="75000"/>
                  <a:lumOff val="25000"/>
                </a:schemeClr>
              </a:solidFill>
            </a:endParaRPr>
          </a:p>
        </p:txBody>
      </p:sp>
    </p:spTree>
    <p:extLst>
      <p:ext uri="{BB962C8B-B14F-4D97-AF65-F5344CB8AC3E}">
        <p14:creationId xmlns:p14="http://schemas.microsoft.com/office/powerpoint/2010/main" val="2883096238"/>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E82B516-AA90-57A7-A1D4-511EE7B23109}"/>
              </a:ext>
            </a:extLst>
          </p:cNvPr>
          <p:cNvSpPr>
            <a:spLocks noGrp="1"/>
          </p:cNvSpPr>
          <p:nvPr>
            <p:ph type="title"/>
          </p:nvPr>
        </p:nvSpPr>
        <p:spPr>
          <a:xfrm>
            <a:off x="183019" y="153366"/>
            <a:ext cx="9900000" cy="900000"/>
          </a:xfrm>
        </p:spPr>
        <p:txBody>
          <a:bodyPr>
            <a:normAutofit/>
          </a:bodyPr>
          <a:lstStyle/>
          <a:p>
            <a:r>
              <a:rPr lang="en-GB" sz="2400" dirty="0"/>
              <a:t>Conclusions – Young carers (2)</a:t>
            </a:r>
          </a:p>
        </p:txBody>
      </p:sp>
      <p:sp>
        <p:nvSpPr>
          <p:cNvPr id="3" name="Content Placeholder 2">
            <a:extLst>
              <a:ext uri="{FF2B5EF4-FFF2-40B4-BE49-F238E27FC236}">
                <a16:creationId xmlns:a16="http://schemas.microsoft.com/office/drawing/2014/main" id="{FB50608F-D55D-836F-3E9C-A349587BEED3}"/>
              </a:ext>
            </a:extLst>
          </p:cNvPr>
          <p:cNvSpPr>
            <a:spLocks noGrp="1"/>
          </p:cNvSpPr>
          <p:nvPr>
            <p:ph idx="1"/>
          </p:nvPr>
        </p:nvSpPr>
        <p:spPr>
          <a:xfrm>
            <a:off x="183019" y="836193"/>
            <a:ext cx="10922946" cy="5804303"/>
          </a:xfrm>
        </p:spPr>
        <p:txBody>
          <a:bodyPr>
            <a:noAutofit/>
          </a:bodyPr>
          <a:lstStyle/>
          <a:p>
            <a:pPr marL="0" indent="0">
              <a:buNone/>
            </a:pPr>
            <a:r>
              <a:rPr lang="en-GB" sz="1600" b="1" dirty="0">
                <a:solidFill>
                  <a:srgbClr val="00A8D1"/>
                </a:solidFill>
              </a:rPr>
              <a:t>Relationships</a:t>
            </a:r>
          </a:p>
          <a:p>
            <a:r>
              <a:rPr lang="en-GB" sz="1400" dirty="0">
                <a:solidFill>
                  <a:srgbClr val="404040"/>
                </a:solidFill>
              </a:rPr>
              <a:t>69% of young carers feel they are able to get love and support at home, 9% less than the secondary average. </a:t>
            </a:r>
          </a:p>
          <a:p>
            <a:r>
              <a:rPr lang="en-GB" sz="1400" dirty="0">
                <a:solidFill>
                  <a:srgbClr val="404040"/>
                </a:solidFill>
              </a:rPr>
              <a:t>39% of young carers have been bullied at school in the last 12 months (v. 23% overall), with a further 13% saying they have been bullied online and 10% at home, comparable to 10% and 2% of all pupils. The problem was less likely than the average to have stopped after telling someone. </a:t>
            </a:r>
          </a:p>
          <a:p>
            <a:r>
              <a:rPr lang="en-GB" sz="1400" dirty="0">
                <a:solidFill>
                  <a:srgbClr val="404040"/>
                </a:solidFill>
              </a:rPr>
              <a:t>More young carers have deliberately hurt someone in the last 12 months than students overall (26% v. 19%). </a:t>
            </a:r>
          </a:p>
          <a:p>
            <a:r>
              <a:rPr lang="en-GB" sz="1400" dirty="0">
                <a:solidFill>
                  <a:srgbClr val="404040"/>
                </a:solidFill>
              </a:rPr>
              <a:t>Young carers are more likely to have received inappropriate comments, behaviours of unwanted attention of a sexual nature at school than the secondary average (32% v. 22% from all pupils). </a:t>
            </a:r>
          </a:p>
          <a:p>
            <a:r>
              <a:rPr lang="en-GB" sz="1400" dirty="0">
                <a:solidFill>
                  <a:srgbClr val="404040"/>
                </a:solidFill>
              </a:rPr>
              <a:t>65% of young carers feel they would be able to tell if they were in an abusive relationship (compared to 74% of all pupils).</a:t>
            </a:r>
          </a:p>
          <a:p>
            <a:r>
              <a:rPr lang="en-GB" sz="1400" dirty="0">
                <a:solidFill>
                  <a:srgbClr val="404040"/>
                </a:solidFill>
              </a:rPr>
              <a:t>Young carers are more engaged with relationship and thinking about or having sex than all secondary pupils.</a:t>
            </a:r>
          </a:p>
          <a:p>
            <a:pPr marL="0" indent="0">
              <a:buNone/>
            </a:pPr>
            <a:r>
              <a:rPr lang="en-GB" sz="1600" b="1" dirty="0">
                <a:solidFill>
                  <a:srgbClr val="7030A0"/>
                </a:solidFill>
              </a:rPr>
              <a:t>Emotional wellbeing</a:t>
            </a:r>
          </a:p>
          <a:p>
            <a:r>
              <a:rPr lang="en-GB" sz="1400" dirty="0">
                <a:solidFill>
                  <a:srgbClr val="404040"/>
                </a:solidFill>
              </a:rPr>
              <a:t>Young carers are more likely to say that they are ‘not/not at all happy’ with their life at the moment (29% v. 17% of all pupils). </a:t>
            </a:r>
          </a:p>
          <a:p>
            <a:r>
              <a:rPr lang="en-GB" sz="1400" dirty="0">
                <a:solidFill>
                  <a:srgbClr val="404040"/>
                </a:solidFill>
              </a:rPr>
              <a:t>35% of young carers answered ‘always/a lot of the time’ when asked if they have felt lonely in the last year, compared to 26% for all pupils</a:t>
            </a:r>
          </a:p>
          <a:p>
            <a:r>
              <a:rPr lang="en-GB" sz="1400" dirty="0">
                <a:solidFill>
                  <a:srgbClr val="404040"/>
                </a:solidFill>
              </a:rPr>
              <a:t>29% of young carers have experienced shouting that frightened them and 13% have experienced violence at home. The comparable figures for these are 16% and 5% overall. </a:t>
            </a:r>
          </a:p>
          <a:p>
            <a:r>
              <a:rPr lang="en-GB" sz="1400" dirty="0">
                <a:solidFill>
                  <a:srgbClr val="404040"/>
                </a:solidFill>
              </a:rPr>
              <a:t>32% of young carers worry about money problem/family finances compared to 13% of all secondary pupils.</a:t>
            </a:r>
          </a:p>
          <a:p>
            <a:r>
              <a:rPr lang="en-GB" sz="1400" dirty="0">
                <a:solidFill>
                  <a:srgbClr val="404040"/>
                </a:solidFill>
              </a:rPr>
              <a:t>Young carers are more likely to engage in harmful/addictive behaviours to alleviate their worries, with 28% saying this compared to 14% overall. This is the second highest score across all cohorts. </a:t>
            </a:r>
          </a:p>
          <a:p>
            <a:pPr marL="0" indent="0">
              <a:buNone/>
            </a:pPr>
            <a:r>
              <a:rPr lang="en-GB" sz="1400" b="1" dirty="0">
                <a:solidFill>
                  <a:srgbClr val="C00000"/>
                </a:solidFill>
                <a:latin typeface="+mn-lt"/>
              </a:rPr>
              <a:t>Staying safe</a:t>
            </a:r>
            <a:endParaRPr lang="en-GB" sz="1400" dirty="0">
              <a:solidFill>
                <a:srgbClr val="404040"/>
              </a:solidFill>
              <a:latin typeface="+mn-lt"/>
            </a:endParaRPr>
          </a:p>
          <a:p>
            <a:r>
              <a:rPr lang="en-GB" sz="1400" dirty="0">
                <a:solidFill>
                  <a:srgbClr val="404040"/>
                </a:solidFill>
                <a:latin typeface="+mn-lt"/>
              </a:rPr>
              <a:t>Young carers are the group most likely to have seen a knife (43%) and to know someone who carries a knife for protection (21%). These figures are 28% and 12% overall. </a:t>
            </a:r>
          </a:p>
          <a:p>
            <a:endParaRPr lang="en-GB" sz="1400" dirty="0">
              <a:solidFill>
                <a:srgbClr val="404040"/>
              </a:solidFill>
            </a:endParaRPr>
          </a:p>
        </p:txBody>
      </p:sp>
    </p:spTree>
    <p:extLst>
      <p:ext uri="{BB962C8B-B14F-4D97-AF65-F5344CB8AC3E}">
        <p14:creationId xmlns:p14="http://schemas.microsoft.com/office/powerpoint/2010/main" val="29262874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89A204-8963-F37D-7798-26268645F1BA}"/>
              </a:ext>
            </a:extLst>
          </p:cNvPr>
          <p:cNvSpPr>
            <a:spLocks noGrp="1"/>
          </p:cNvSpPr>
          <p:nvPr>
            <p:ph type="title"/>
          </p:nvPr>
        </p:nvSpPr>
        <p:spPr/>
        <p:txBody>
          <a:bodyPr>
            <a:normAutofit/>
          </a:bodyPr>
          <a:lstStyle/>
          <a:p>
            <a:r>
              <a:rPr lang="en-GB" sz="2400" dirty="0"/>
              <a:t>Conclusions – Young carers (3)</a:t>
            </a:r>
          </a:p>
        </p:txBody>
      </p:sp>
      <p:sp>
        <p:nvSpPr>
          <p:cNvPr id="3" name="Content Placeholder 2">
            <a:extLst>
              <a:ext uri="{FF2B5EF4-FFF2-40B4-BE49-F238E27FC236}">
                <a16:creationId xmlns:a16="http://schemas.microsoft.com/office/drawing/2014/main" id="{C3F4C1EF-6107-861D-7FA3-7D8A4DF8CC8D}"/>
              </a:ext>
            </a:extLst>
          </p:cNvPr>
          <p:cNvSpPr>
            <a:spLocks noGrp="1"/>
          </p:cNvSpPr>
          <p:nvPr>
            <p:ph idx="1"/>
          </p:nvPr>
        </p:nvSpPr>
        <p:spPr>
          <a:xfrm>
            <a:off x="183019" y="889458"/>
            <a:ext cx="10515600" cy="5941908"/>
          </a:xfrm>
        </p:spPr>
        <p:txBody>
          <a:bodyPr>
            <a:noAutofit/>
          </a:bodyPr>
          <a:lstStyle/>
          <a:p>
            <a:r>
              <a:rPr lang="en-GB" sz="1400" dirty="0">
                <a:solidFill>
                  <a:srgbClr val="404040"/>
                </a:solidFill>
                <a:latin typeface="+mn-lt"/>
              </a:rPr>
              <a:t>Young carers are the group most likely to notice any behavioural changes or alcohol related behaviours in their parents than any other cohort (49% compared to 24% overall), the most cited behaviours being ‘their behaviour changes’ (38%), ‘they drink a lot very quickly’ (23%) and ‘they are not able to control how much they drink’ (19%). </a:t>
            </a:r>
          </a:p>
          <a:p>
            <a:r>
              <a:rPr lang="en-GB" sz="1400" dirty="0">
                <a:solidFill>
                  <a:srgbClr val="404040"/>
                </a:solidFill>
                <a:latin typeface="+mn-lt"/>
              </a:rPr>
              <a:t>Young carers are more likely to be exposed to smoke than students overall (13% v. 7%) </a:t>
            </a:r>
            <a:r>
              <a:rPr lang="en-US" sz="1400" dirty="0">
                <a:solidFill>
                  <a:srgbClr val="404040"/>
                </a:solidFill>
                <a:latin typeface="+mn-lt"/>
              </a:rPr>
              <a:t>and more likely than other groups to have ever tried smoking (13%) as well as e-cigarettes (28%).</a:t>
            </a:r>
          </a:p>
          <a:p>
            <a:r>
              <a:rPr lang="en-GB" sz="1400" dirty="0">
                <a:solidFill>
                  <a:srgbClr val="404040"/>
                </a:solidFill>
                <a:latin typeface="+mn-lt"/>
              </a:rPr>
              <a:t>Young carers are the cohort most likely to have been offered drugs (39%).</a:t>
            </a:r>
          </a:p>
          <a:p>
            <a:r>
              <a:rPr lang="en-GB" sz="1400" dirty="0">
                <a:solidFill>
                  <a:srgbClr val="404040"/>
                </a:solidFill>
                <a:latin typeface="+mn-lt"/>
              </a:rPr>
              <a:t>When it comes to gambling young carers are the cohort most likely to know where to get help (53%).</a:t>
            </a:r>
          </a:p>
          <a:p>
            <a:pPr marL="0" indent="0">
              <a:buNone/>
            </a:pPr>
            <a:r>
              <a:rPr lang="en-GB" sz="1400" b="1" dirty="0">
                <a:solidFill>
                  <a:schemeClr val="accent4"/>
                </a:solidFill>
                <a:latin typeface="+mn-lt"/>
              </a:rPr>
              <a:t>Community and activities: Ambitions, aspirations and environment</a:t>
            </a:r>
          </a:p>
          <a:p>
            <a:r>
              <a:rPr lang="en-GB" sz="1400" dirty="0">
                <a:solidFill>
                  <a:schemeClr val="tx1">
                    <a:lumMod val="75000"/>
                    <a:lumOff val="25000"/>
                  </a:schemeClr>
                </a:solidFill>
                <a:latin typeface="+mn-lt"/>
              </a:rPr>
              <a:t>Young carers are less likely to say they are able to take part in activities that are important to them (65% v. 75% overall). </a:t>
            </a:r>
          </a:p>
          <a:p>
            <a:r>
              <a:rPr lang="en-GB" sz="1400" dirty="0">
                <a:solidFill>
                  <a:schemeClr val="tx1">
                    <a:lumMod val="75000"/>
                    <a:lumOff val="25000"/>
                  </a:schemeClr>
                </a:solidFill>
                <a:latin typeface="+mn-lt"/>
              </a:rPr>
              <a:t>When asked about future plans, young carers were less likely to plan to continue in full time education (32%) and more likely to plan to find a job as soon as they can (22%) than the secondary average (45% and 12% respectively). </a:t>
            </a:r>
          </a:p>
          <a:p>
            <a:pPr marL="0" indent="0">
              <a:buNone/>
            </a:pPr>
            <a:r>
              <a:rPr lang="en-GB" sz="1400" b="1" dirty="0">
                <a:solidFill>
                  <a:srgbClr val="FF0000"/>
                </a:solidFill>
                <a:latin typeface="+mn-lt"/>
              </a:rPr>
              <a:t>Technology and being online</a:t>
            </a:r>
          </a:p>
          <a:p>
            <a:r>
              <a:rPr lang="en-GB" sz="1400" dirty="0">
                <a:solidFill>
                  <a:schemeClr val="tx1">
                    <a:lumMod val="75000"/>
                    <a:lumOff val="25000"/>
                  </a:schemeClr>
                </a:solidFill>
                <a:latin typeface="+mn-lt"/>
              </a:rPr>
              <a:t>Young carers are more likely to say that they have rules surrounding going online at home, in particular, the times they can go online (46% v. 26% overall), how long they can be online (39% v. 26%) and being watched online (46% v. 28%). </a:t>
            </a:r>
          </a:p>
          <a:p>
            <a:r>
              <a:rPr lang="en-GB" sz="1400" dirty="0">
                <a:solidFill>
                  <a:schemeClr val="tx1">
                    <a:lumMod val="75000"/>
                    <a:lumOff val="25000"/>
                  </a:schemeClr>
                </a:solidFill>
                <a:latin typeface="+mn-lt"/>
              </a:rPr>
              <a:t>Young carers are more likely to have met someone after meeting online than the overall average (33% v. 23%). 21% said this was someone a bit older than them, and 13% said it was someone much older than them. 14% and 7% of pupils overall said the same. </a:t>
            </a:r>
          </a:p>
          <a:p>
            <a:r>
              <a:rPr lang="en-GB" sz="1400" dirty="0">
                <a:solidFill>
                  <a:schemeClr val="tx1">
                    <a:lumMod val="75000"/>
                    <a:lumOff val="25000"/>
                  </a:schemeClr>
                </a:solidFill>
                <a:latin typeface="+mn-lt"/>
              </a:rPr>
              <a:t>Young carers are more likely to have sent nude/sexting images of themselves, and more likely to know someone who has done this. They are also more likely to have received a sexting image from someone in the picture. They are less likely to do anything when this happens, with 42% answering ‘I did nothing’ compared to 33% overall. </a:t>
            </a:r>
          </a:p>
          <a:p>
            <a:r>
              <a:rPr lang="en-GB" sz="1400" dirty="0">
                <a:solidFill>
                  <a:schemeClr val="tx1">
                    <a:lumMod val="75000"/>
                    <a:lumOff val="25000"/>
                  </a:schemeClr>
                </a:solidFill>
                <a:latin typeface="+mn-lt"/>
              </a:rPr>
              <a:t>Young carers are the group most likely to have used a service for young people in Doncaster than any other cohort, with 31% answering ‘yes’ compared to 15% overall. </a:t>
            </a:r>
          </a:p>
        </p:txBody>
      </p:sp>
    </p:spTree>
    <p:extLst>
      <p:ext uri="{BB962C8B-B14F-4D97-AF65-F5344CB8AC3E}">
        <p14:creationId xmlns:p14="http://schemas.microsoft.com/office/powerpoint/2010/main" val="453047863"/>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free school meals (FSM)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Analysing the data by different cohorts, pupils declaring they receive free school meals (FSM) have shown some differences against the overall sample. 17% (180) of pupils said they receive free school meals.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When eating during the school day, FSM pupils are less likely to say that they have enough time to eat (34% compared to 42%). </a:t>
            </a:r>
          </a:p>
          <a:p>
            <a:pPr>
              <a:lnSpc>
                <a:spcPct val="100000"/>
              </a:lnSpc>
              <a:spcBef>
                <a:spcPts val="600"/>
              </a:spcBef>
              <a:spcAft>
                <a:spcPts val="600"/>
              </a:spcAft>
            </a:pPr>
            <a:r>
              <a:rPr lang="en-GB" sz="1400" dirty="0">
                <a:solidFill>
                  <a:srgbClr val="404040"/>
                </a:solidFill>
              </a:rPr>
              <a:t>When eating at home FSM pupils are less likely to eat at the table (42% say this happens compared to 55% average) and less likely to say that mealtimes are enjoyable (38% compared to 49% average).</a:t>
            </a:r>
          </a:p>
          <a:p>
            <a:pPr>
              <a:lnSpc>
                <a:spcPct val="100000"/>
              </a:lnSpc>
              <a:spcBef>
                <a:spcPts val="600"/>
              </a:spcBef>
              <a:spcAft>
                <a:spcPts val="600"/>
              </a:spcAft>
            </a:pPr>
            <a:r>
              <a:rPr lang="en-GB" sz="1400" dirty="0">
                <a:solidFill>
                  <a:srgbClr val="404040"/>
                </a:solidFill>
              </a:rPr>
              <a:t>Fewer FSM pupils consume fruits and vegetables everyday than the secondary average (59% compared to 64%) and more FSM pupils are eating take-aways/fast food (12%) than all secondary pupils (8%).</a:t>
            </a:r>
          </a:p>
          <a:p>
            <a:pPr marL="0" indent="0">
              <a:lnSpc>
                <a:spcPct val="100000"/>
              </a:lnSpc>
              <a:spcBef>
                <a:spcPts val="600"/>
              </a:spcBef>
              <a:spcAft>
                <a:spcPts val="600"/>
              </a:spcAft>
              <a:buNone/>
            </a:pPr>
            <a:r>
              <a:rPr lang="en-GB" sz="1800" b="1" dirty="0">
                <a:solidFill>
                  <a:srgbClr val="92D050"/>
                </a:solidFill>
              </a:rPr>
              <a:t>Wellbeing</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When it comes to dental hygiene, fewer FSM pupils brush their teeth twice a day than average (73% v. 79%) and visit the dentist annually (51% v. 62% of all pupils)</a:t>
            </a:r>
            <a:r>
              <a:rPr lang="en-GB" sz="1600" dirty="0">
                <a:solidFill>
                  <a:srgbClr val="404040"/>
                </a:solidFill>
              </a:rPr>
              <a:t>.</a:t>
            </a:r>
          </a:p>
          <a:p>
            <a:pPr marL="0" indent="0">
              <a:lnSpc>
                <a:spcPct val="100000"/>
              </a:lnSpc>
              <a:spcBef>
                <a:spcPts val="600"/>
              </a:spcBef>
              <a:spcAft>
                <a:spcPts val="600"/>
              </a:spcAft>
              <a:buNone/>
            </a:pPr>
            <a:r>
              <a:rPr lang="en-GB" sz="1600" b="1" dirty="0">
                <a:solidFill>
                  <a:schemeClr val="accent2"/>
                </a:solidFill>
              </a:rPr>
              <a:t>Physical Activity</a:t>
            </a:r>
          </a:p>
          <a:p>
            <a:pPr>
              <a:lnSpc>
                <a:spcPct val="100000"/>
              </a:lnSpc>
              <a:spcBef>
                <a:spcPts val="600"/>
              </a:spcBef>
              <a:spcAft>
                <a:spcPts val="600"/>
              </a:spcAft>
            </a:pPr>
            <a:r>
              <a:rPr lang="en-GB" sz="1400" dirty="0">
                <a:solidFill>
                  <a:srgbClr val="404040"/>
                </a:solidFill>
              </a:rPr>
              <a:t>When asked about getting to school, FSM pupils are the least likely cohort to travel by car, they are more likely than all pupils to walk or travel by bus.</a:t>
            </a:r>
          </a:p>
          <a:p>
            <a:pPr>
              <a:lnSpc>
                <a:spcPct val="100000"/>
              </a:lnSpc>
              <a:spcBef>
                <a:spcPts val="600"/>
              </a:spcBef>
              <a:spcAft>
                <a:spcPts val="600"/>
              </a:spcAft>
            </a:pPr>
            <a:r>
              <a:rPr lang="en-GB" sz="1400" dirty="0">
                <a:solidFill>
                  <a:srgbClr val="404040"/>
                </a:solidFill>
              </a:rPr>
              <a:t>When asked when they normally participate in physical activity, FSM pupils were less likely to participate after school, weekends and during school holidays compared to the secondary average. </a:t>
            </a:r>
          </a:p>
          <a:p>
            <a:pPr>
              <a:lnSpc>
                <a:spcPct val="100000"/>
              </a:lnSpc>
              <a:spcBef>
                <a:spcPts val="600"/>
              </a:spcBef>
              <a:spcAft>
                <a:spcPts val="600"/>
              </a:spcAft>
            </a:pPr>
            <a:r>
              <a:rPr lang="en-GB" sz="1400" dirty="0">
                <a:solidFill>
                  <a:srgbClr val="404040"/>
                </a:solidFill>
              </a:rPr>
              <a:t>FSM pupils are the cohort most likely to have a negative attitude to physical activity, 21% said they do not enjoy physical activity at all (v. % overall). Feeling shy about their body is their main concern.</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1212588214"/>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free school meals (FSM)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800" b="1" dirty="0">
                <a:solidFill>
                  <a:srgbClr val="00A8D1"/>
                </a:solidFill>
              </a:rPr>
              <a:t>Relationships</a:t>
            </a:r>
            <a:endParaRPr lang="en-GB" sz="1800" dirty="0">
              <a:solidFill>
                <a:srgbClr val="404040"/>
              </a:solidFill>
            </a:endParaRPr>
          </a:p>
          <a:p>
            <a:pPr>
              <a:lnSpc>
                <a:spcPct val="100000"/>
              </a:lnSpc>
              <a:spcBef>
                <a:spcPts val="600"/>
              </a:spcBef>
              <a:spcAft>
                <a:spcPts val="600"/>
              </a:spcAft>
            </a:pPr>
            <a:r>
              <a:rPr lang="en-GB" sz="1400" dirty="0">
                <a:solidFill>
                  <a:srgbClr val="404040"/>
                </a:solidFill>
              </a:rPr>
              <a:t>Being bullied at school over the last 12 months is an issue for 32% of pupils receiving FSM (compared to 23% overall). They are also more likely to be bullied online, near home and in town. FSM pupils are more likely to think that they are bullied for the way they look than secondary pupils on average (63% and 51% respectively) and their size and weight (41% v. 36%).</a:t>
            </a:r>
          </a:p>
          <a:p>
            <a:pPr>
              <a:lnSpc>
                <a:spcPct val="100000"/>
              </a:lnSpc>
              <a:spcBef>
                <a:spcPts val="600"/>
              </a:spcBef>
              <a:spcAft>
                <a:spcPts val="600"/>
              </a:spcAft>
            </a:pPr>
            <a:r>
              <a:rPr lang="en-GB" sz="1400" dirty="0">
                <a:solidFill>
                  <a:srgbClr val="404040"/>
                </a:solidFill>
              </a:rPr>
              <a:t>28% of FSM pupils say they have been in an abusive relationship, slightly higher than the secondary average (22%). </a:t>
            </a:r>
          </a:p>
          <a:p>
            <a:pPr>
              <a:lnSpc>
                <a:spcPct val="100000"/>
              </a:lnSpc>
              <a:spcBef>
                <a:spcPts val="600"/>
              </a:spcBef>
              <a:spcAft>
                <a:spcPts val="600"/>
              </a:spcAft>
            </a:pPr>
            <a:r>
              <a:rPr lang="en-US" sz="1400" dirty="0">
                <a:solidFill>
                  <a:srgbClr val="404040"/>
                </a:solidFill>
              </a:rPr>
              <a:t>57% of FSM pupils feel confident they would report inappropriate comments/</a:t>
            </a:r>
            <a:r>
              <a:rPr lang="en-US" sz="1400" dirty="0" err="1">
                <a:solidFill>
                  <a:srgbClr val="404040"/>
                </a:solidFill>
              </a:rPr>
              <a:t>behaviour</a:t>
            </a:r>
            <a:r>
              <a:rPr lang="en-US" sz="1400" dirty="0">
                <a:solidFill>
                  <a:srgbClr val="404040"/>
                </a:solidFill>
              </a:rPr>
              <a:t>/unwanted attention, higher than the secondary school average (53%).</a:t>
            </a:r>
            <a:endParaRPr lang="en-GB" sz="1400" dirty="0">
              <a:solidFill>
                <a:srgbClr val="404040"/>
              </a:solidFill>
            </a:endParaRPr>
          </a:p>
          <a:p>
            <a:pPr>
              <a:lnSpc>
                <a:spcPct val="100000"/>
              </a:lnSpc>
              <a:spcBef>
                <a:spcPts val="600"/>
              </a:spcBef>
              <a:spcAft>
                <a:spcPts val="600"/>
              </a:spcAft>
            </a:pPr>
            <a:r>
              <a:rPr lang="en-US" sz="1400" dirty="0">
                <a:solidFill>
                  <a:srgbClr val="404040"/>
                </a:solidFill>
              </a:rPr>
              <a:t>FSM pupils have a greater awareness of all services relating to relationships and sexual health than secondary pupils overall.</a:t>
            </a:r>
          </a:p>
          <a:p>
            <a:pPr>
              <a:lnSpc>
                <a:spcPct val="100000"/>
              </a:lnSpc>
              <a:spcBef>
                <a:spcPts val="600"/>
              </a:spcBef>
              <a:spcAft>
                <a:spcPts val="600"/>
              </a:spcAft>
            </a:pPr>
            <a:r>
              <a:rPr lang="en-US" sz="1400" dirty="0">
                <a:solidFill>
                  <a:srgbClr val="404040"/>
                </a:solidFill>
              </a:rPr>
              <a:t>66% of FSM pupils </a:t>
            </a:r>
            <a:r>
              <a:rPr lang="en-GB" sz="1400" dirty="0">
                <a:solidFill>
                  <a:schemeClr val="tx1">
                    <a:lumMod val="75000"/>
                    <a:lumOff val="25000"/>
                  </a:schemeClr>
                </a:solidFill>
              </a:rPr>
              <a:t>would be able to tell if I was in an abusive relationship</a:t>
            </a:r>
            <a:r>
              <a:rPr lang="en-US" sz="1400" dirty="0">
                <a:solidFill>
                  <a:srgbClr val="404040"/>
                </a:solidFill>
              </a:rPr>
              <a:t>, lower than pupils overall at 74%.</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US" sz="1400" dirty="0">
                <a:solidFill>
                  <a:srgbClr val="404040"/>
                </a:solidFill>
              </a:rPr>
              <a:t>43% of FSM pupils are ‘happy’ or ‘very happy’ with their life at the moment, less than all pupils at 56%.</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If something goes wrong, 40% of FSM pupils say that they will learn from it for next time. 51% of secondary pupils overall say the same. Similarly, if they don’t succeed at something FSM pupils are less likely to persevere and keep trying than other pupils overall.</a:t>
            </a:r>
          </a:p>
          <a:p>
            <a:pPr>
              <a:lnSpc>
                <a:spcPct val="100000"/>
              </a:lnSpc>
              <a:spcBef>
                <a:spcPts val="600"/>
              </a:spcBef>
              <a:spcAft>
                <a:spcPts val="600"/>
              </a:spcAft>
            </a:pPr>
            <a:r>
              <a:rPr lang="en-GB" sz="1400" dirty="0">
                <a:solidFill>
                  <a:srgbClr val="404040"/>
                </a:solidFill>
              </a:rPr>
              <a:t>22% of FSM pupils worry about money/family finance, more than pupils overall (13%). </a:t>
            </a:r>
            <a:r>
              <a:rPr lang="en-US" sz="1400" dirty="0">
                <a:solidFill>
                  <a:srgbClr val="404040"/>
                </a:solidFill>
              </a:rPr>
              <a:t>When asked if you have a problem that worries you or makes you feel stressed, 21% responded with explicitly harmful or potentially addictive solutions (v. 14% overall).</a:t>
            </a:r>
          </a:p>
          <a:p>
            <a:pPr marL="0" indent="0">
              <a:lnSpc>
                <a:spcPct val="100000"/>
              </a:lnSpc>
              <a:spcBef>
                <a:spcPts val="600"/>
              </a:spcBef>
              <a:spcAft>
                <a:spcPts val="600"/>
              </a:spcAft>
              <a:buNone/>
            </a:pPr>
            <a:r>
              <a:rPr lang="en-GB" sz="1800" b="1" dirty="0">
                <a:solidFill>
                  <a:srgbClr val="C00000"/>
                </a:solidFill>
              </a:rPr>
              <a:t>Staying safe</a:t>
            </a:r>
            <a:endParaRPr lang="en-GB" sz="1800" dirty="0">
              <a:solidFill>
                <a:srgbClr val="404040"/>
              </a:solidFill>
            </a:endParaRPr>
          </a:p>
          <a:p>
            <a:pPr>
              <a:lnSpc>
                <a:spcPct val="100000"/>
              </a:lnSpc>
              <a:spcBef>
                <a:spcPts val="600"/>
              </a:spcBef>
              <a:spcAft>
                <a:spcPts val="600"/>
              </a:spcAft>
            </a:pPr>
            <a:r>
              <a:rPr lang="en-US" sz="1400" dirty="0">
                <a:solidFill>
                  <a:srgbClr val="404040"/>
                </a:solidFill>
              </a:rPr>
              <a:t>37% of FSM pupils have seen knives used as a threat compared to 28% of pupils overall.</a:t>
            </a:r>
            <a:r>
              <a:rPr lang="en-GB" sz="1400" dirty="0">
                <a:solidFill>
                  <a:srgbClr val="404040"/>
                </a:solidFill>
              </a:rPr>
              <a:t> </a:t>
            </a:r>
          </a:p>
          <a:p>
            <a:pPr>
              <a:lnSpc>
                <a:spcPct val="100000"/>
              </a:lnSpc>
              <a:spcBef>
                <a:spcPts val="600"/>
              </a:spcBef>
              <a:spcAft>
                <a:spcPts val="600"/>
              </a:spcAft>
            </a:pPr>
            <a:r>
              <a:rPr lang="en-GB" sz="1400" dirty="0">
                <a:solidFill>
                  <a:srgbClr val="404040"/>
                </a:solidFill>
              </a:rPr>
              <a:t>FSM pupils feel less safe when going out after dark, during the day, at school and going to and from school than the secondary average.</a:t>
            </a:r>
          </a:p>
          <a:p>
            <a:pPr marL="0" indent="0">
              <a:lnSpc>
                <a:spcPct val="100000"/>
              </a:lnSpc>
              <a:spcBef>
                <a:spcPts val="600"/>
              </a:spcBef>
              <a:spcAft>
                <a:spcPts val="600"/>
              </a:spcAft>
              <a:buNone/>
            </a:pPr>
            <a:endParaRPr lang="en-GB" sz="1400" dirty="0">
              <a:solidFill>
                <a:srgbClr val="404040"/>
              </a:solidFill>
            </a:endParaRPr>
          </a:p>
        </p:txBody>
      </p:sp>
    </p:spTree>
    <p:extLst>
      <p:ext uri="{BB962C8B-B14F-4D97-AF65-F5344CB8AC3E}">
        <p14:creationId xmlns:p14="http://schemas.microsoft.com/office/powerpoint/2010/main" val="2613855534"/>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free school meals (FSM) (3)</a:t>
            </a:r>
          </a:p>
        </p:txBody>
      </p:sp>
      <p:sp>
        <p:nvSpPr>
          <p:cNvPr id="6" name="Content Placeholder 2"/>
          <p:cNvSpPr>
            <a:spLocks noGrp="1"/>
          </p:cNvSpPr>
          <p:nvPr>
            <p:ph idx="1"/>
          </p:nvPr>
        </p:nvSpPr>
        <p:spPr>
          <a:xfrm>
            <a:off x="180000" y="789855"/>
            <a:ext cx="10569776" cy="5678068"/>
          </a:xfrm>
        </p:spPr>
        <p:txBody>
          <a:bodyPr>
            <a:noAutofit/>
          </a:bodyPr>
          <a:lstStyle/>
          <a:p>
            <a:pPr>
              <a:lnSpc>
                <a:spcPct val="100000"/>
              </a:lnSpc>
              <a:spcBef>
                <a:spcPts val="600"/>
              </a:spcBef>
              <a:spcAft>
                <a:spcPts val="600"/>
              </a:spcAft>
            </a:pPr>
            <a:r>
              <a:rPr lang="en-GB" sz="1400" dirty="0">
                <a:solidFill>
                  <a:srgbClr val="404040"/>
                </a:solidFill>
              </a:rPr>
              <a:t>19% of FSM pupils have tried e-cigarettes (v. 15% overall) with 16% using them regularly/occasionally (v. 12% overall).</a:t>
            </a:r>
          </a:p>
          <a:p>
            <a:pPr>
              <a:lnSpc>
                <a:spcPct val="100000"/>
              </a:lnSpc>
              <a:spcBef>
                <a:spcPts val="600"/>
              </a:spcBef>
              <a:spcAft>
                <a:spcPts val="600"/>
              </a:spcAft>
            </a:pPr>
            <a:r>
              <a:rPr lang="en-GB" sz="1400" dirty="0">
                <a:solidFill>
                  <a:srgbClr val="404040"/>
                </a:solidFill>
              </a:rPr>
              <a:t>36% of all secondary pupils say that their parents smoke, 13% say they smoke indoors in rooms that they use and 14% say parents/carers will smoke in the car. For FSM pupils, each of these increases to 54%, 26% and 19% respectively. </a:t>
            </a:r>
          </a:p>
          <a:p>
            <a:pPr>
              <a:lnSpc>
                <a:spcPct val="100000"/>
              </a:lnSpc>
              <a:spcBef>
                <a:spcPts val="600"/>
              </a:spcBef>
              <a:spcAft>
                <a:spcPts val="600"/>
              </a:spcAft>
            </a:pPr>
            <a:r>
              <a:rPr lang="en-GB" sz="1400" dirty="0">
                <a:solidFill>
                  <a:srgbClr val="404040"/>
                </a:solidFill>
              </a:rPr>
              <a:t>FSM pupils are less likely than all secondary pupils, to take part in all gambling activities.</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FSM pupils feel less able to take part in activities important to them than the secondary average (68% v. 75% overall). </a:t>
            </a:r>
          </a:p>
          <a:p>
            <a:pPr>
              <a:lnSpc>
                <a:spcPct val="100000"/>
              </a:lnSpc>
              <a:spcBef>
                <a:spcPts val="600"/>
              </a:spcBef>
              <a:spcAft>
                <a:spcPts val="600"/>
              </a:spcAft>
            </a:pPr>
            <a:r>
              <a:rPr lang="en-GB" sz="1400" dirty="0">
                <a:solidFill>
                  <a:srgbClr val="404040"/>
                </a:solidFill>
              </a:rPr>
              <a:t>Slightly more FSM pupils than average want to continue in full-time education, 49% say this compared to 45% overall. However, 60% of FSM pupils feel </a:t>
            </a:r>
            <a:r>
              <a:rPr lang="en-GB" sz="1400" b="0" i="0" u="none" strike="noStrike" dirty="0">
                <a:solidFill>
                  <a:schemeClr val="tx1">
                    <a:lumMod val="85000"/>
                    <a:lumOff val="15000"/>
                  </a:schemeClr>
                </a:solidFill>
                <a:effectLst/>
                <a:latin typeface="Calibri" panose="020F0502020204030204" pitchFamily="34" charset="0"/>
              </a:rPr>
              <a:t>able to pursue</a:t>
            </a:r>
            <a:r>
              <a:rPr lang="en-GB" sz="1400" b="0" i="0" u="none" strike="noStrike" baseline="0" dirty="0">
                <a:solidFill>
                  <a:schemeClr val="tx1">
                    <a:lumMod val="85000"/>
                    <a:lumOff val="15000"/>
                  </a:schemeClr>
                </a:solidFill>
                <a:effectLst/>
                <a:latin typeface="Calibri" panose="020F0502020204030204" pitchFamily="34" charset="0"/>
              </a:rPr>
              <a:t> what they want to do once they leave school, lower than all secondary </a:t>
            </a:r>
            <a:r>
              <a:rPr lang="en-GB" sz="1400" dirty="0">
                <a:solidFill>
                  <a:schemeClr val="tx1">
                    <a:lumMod val="85000"/>
                    <a:lumOff val="15000"/>
                  </a:schemeClr>
                </a:solidFill>
              </a:rPr>
              <a:t>p</a:t>
            </a:r>
            <a:r>
              <a:rPr lang="en-GB" sz="1400" b="0" i="0" u="none" strike="noStrike" baseline="0" dirty="0">
                <a:solidFill>
                  <a:schemeClr val="tx1">
                    <a:lumMod val="85000"/>
                    <a:lumOff val="15000"/>
                  </a:schemeClr>
                </a:solidFill>
                <a:effectLst/>
                <a:latin typeface="Calibri" panose="020F0502020204030204" pitchFamily="34" charset="0"/>
              </a:rPr>
              <a:t>upils (69%) and 53% compared to 60% overall feel excited about the future.</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GB" sz="1400" dirty="0">
                <a:solidFill>
                  <a:srgbClr val="404040"/>
                </a:solidFill>
              </a:rPr>
              <a:t>Fewer FSM pupils have access to their own devices as well as shared devices than secondary pupils overall. </a:t>
            </a:r>
          </a:p>
          <a:p>
            <a:pPr>
              <a:lnSpc>
                <a:spcPct val="100000"/>
              </a:lnSpc>
              <a:spcBef>
                <a:spcPts val="600"/>
              </a:spcBef>
              <a:spcAft>
                <a:spcPts val="600"/>
              </a:spcAft>
            </a:pPr>
            <a:r>
              <a:rPr lang="en-GB" sz="1400" dirty="0">
                <a:solidFill>
                  <a:srgbClr val="404040"/>
                </a:solidFill>
              </a:rPr>
              <a:t>FSM pupils are the most likely cohort to have a YouTube account, and they are more likely to have met someone after chatting online (31% v.23% of all secondary). </a:t>
            </a:r>
          </a:p>
          <a:p>
            <a:pPr>
              <a:lnSpc>
                <a:spcPct val="100000"/>
              </a:lnSpc>
              <a:spcBef>
                <a:spcPts val="600"/>
              </a:spcBef>
              <a:spcAft>
                <a:spcPts val="600"/>
              </a:spcAft>
            </a:pPr>
            <a:r>
              <a:rPr lang="en-GB" sz="1400" dirty="0">
                <a:solidFill>
                  <a:srgbClr val="404040"/>
                </a:solidFill>
              </a:rPr>
              <a:t>FSM pupils are less likely to always follow advice about staying safe online (44% v. 50% overall) </a:t>
            </a:r>
          </a:p>
          <a:p>
            <a:pPr>
              <a:lnSpc>
                <a:spcPct val="100000"/>
              </a:lnSpc>
              <a:spcBef>
                <a:spcPts val="600"/>
              </a:spcBef>
              <a:spcAft>
                <a:spcPts val="600"/>
              </a:spcAft>
            </a:pPr>
            <a:r>
              <a:rPr lang="en-GB" sz="1400" dirty="0">
                <a:solidFill>
                  <a:srgbClr val="404040"/>
                </a:solidFill>
              </a:rPr>
              <a:t>27% of FSM pupils have received sexting images from someone they didn’t know, one of the highest scores amongst all cohorts (v. 21% overall).</a:t>
            </a:r>
          </a:p>
          <a:p>
            <a:pPr>
              <a:lnSpc>
                <a:spcPct val="100000"/>
              </a:lnSpc>
              <a:spcBef>
                <a:spcPts val="600"/>
              </a:spcBef>
              <a:spcAft>
                <a:spcPts val="600"/>
              </a:spcAft>
            </a:pPr>
            <a:r>
              <a:rPr lang="en-GB" sz="1400" dirty="0">
                <a:solidFill>
                  <a:srgbClr val="404040"/>
                </a:solidFill>
              </a:rPr>
              <a:t>FSM pupils are more likely to know what the CEOP button is for, to have seen adult only content online and to have seen anything worrying or nasty online than the secondary average.</a:t>
            </a:r>
          </a:p>
          <a:p>
            <a:pPr>
              <a:lnSpc>
                <a:spcPct val="100000"/>
              </a:lnSpc>
              <a:spcBef>
                <a:spcPts val="600"/>
              </a:spcBef>
              <a:spcAft>
                <a:spcPts val="600"/>
              </a:spcAft>
            </a:pPr>
            <a:r>
              <a:rPr lang="en-US" sz="1400" dirty="0">
                <a:solidFill>
                  <a:srgbClr val="404040"/>
                </a:solidFill>
              </a:rPr>
              <a:t>24% of FSM pupils have used services for young people in Doncaster in the last 12 months compared to 15% overall.</a:t>
            </a: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p:txBody>
      </p:sp>
    </p:spTree>
    <p:extLst>
      <p:ext uri="{BB962C8B-B14F-4D97-AF65-F5344CB8AC3E}">
        <p14:creationId xmlns:p14="http://schemas.microsoft.com/office/powerpoint/2010/main" val="3937077991"/>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disabilities and/or long standing illness (1) </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difference when comparing data of those pupils with a disability or long standing illness to the overall sample. 19% (198) of pupils said they have a disability or long-standing illness.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chemeClr val="tx1">
                    <a:lumMod val="75000"/>
                    <a:lumOff val="25000"/>
                  </a:schemeClr>
                </a:solidFill>
              </a:rPr>
              <a:t>When eating during the school day, those with a disability are less likely to eat with friends (76% v. 80%) and choose what they want to eat (47% v. 56%). </a:t>
            </a:r>
          </a:p>
          <a:p>
            <a:pPr>
              <a:lnSpc>
                <a:spcPct val="100000"/>
              </a:lnSpc>
              <a:spcBef>
                <a:spcPts val="600"/>
              </a:spcBef>
              <a:spcAft>
                <a:spcPts val="600"/>
              </a:spcAft>
            </a:pPr>
            <a:r>
              <a:rPr lang="en-GB" sz="1400" dirty="0">
                <a:solidFill>
                  <a:schemeClr val="tx1">
                    <a:lumMod val="75000"/>
                    <a:lumOff val="25000"/>
                  </a:schemeClr>
                </a:solidFill>
              </a:rPr>
              <a:t>When eating meals at home, those with a disability are less likely than average to eat with others in their household (61% compared to 69% average), less likely to eat at the table (41% v. 55%), and less likely to find mealtime enjoyable (42% v. 49%). </a:t>
            </a:r>
          </a:p>
          <a:p>
            <a:pPr>
              <a:lnSpc>
                <a:spcPct val="100000"/>
              </a:lnSpc>
              <a:spcBef>
                <a:spcPts val="600"/>
              </a:spcBef>
              <a:spcAft>
                <a:spcPts val="600"/>
              </a:spcAft>
            </a:pPr>
            <a:r>
              <a:rPr lang="en-GB" sz="1400" dirty="0">
                <a:solidFill>
                  <a:schemeClr val="tx1">
                    <a:lumMod val="75000"/>
                    <a:lumOff val="25000"/>
                  </a:schemeClr>
                </a:solidFill>
              </a:rPr>
              <a:t>Those with a disability are less likely to consume fruit and vegetables and regularly drink water and milk.</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lumMod val="75000"/>
                    <a:lumOff val="25000"/>
                  </a:schemeClr>
                </a:solidFill>
              </a:rPr>
              <a:t>Whereas 79% secondary pupils overall </a:t>
            </a:r>
            <a:r>
              <a:rPr lang="en-US" sz="1400" dirty="0">
                <a:solidFill>
                  <a:schemeClr val="tx1">
                    <a:lumMod val="75000"/>
                    <a:lumOff val="25000"/>
                  </a:schemeClr>
                </a:solidFill>
              </a:rPr>
              <a:t>clean teeth at least twice a day, </a:t>
            </a:r>
            <a:r>
              <a:rPr lang="en-GB" sz="1400" dirty="0">
                <a:solidFill>
                  <a:schemeClr val="tx1">
                    <a:lumMod val="75000"/>
                    <a:lumOff val="25000"/>
                  </a:schemeClr>
                </a:solidFill>
              </a:rPr>
              <a:t>66% of pupils with disabilities or long-standing illnesses say the same. </a:t>
            </a:r>
          </a:p>
          <a:p>
            <a:pPr marL="0" indent="0">
              <a:lnSpc>
                <a:spcPct val="100000"/>
              </a:lnSpc>
              <a:spcBef>
                <a:spcPts val="600"/>
              </a:spcBef>
              <a:spcAft>
                <a:spcPts val="600"/>
              </a:spcAft>
              <a:buNone/>
            </a:pPr>
            <a:r>
              <a:rPr lang="en-GB" sz="1600" b="1" dirty="0">
                <a:solidFill>
                  <a:schemeClr val="accent2"/>
                </a:solidFill>
              </a:rPr>
              <a:t>Physical Activity</a:t>
            </a:r>
          </a:p>
          <a:p>
            <a:pPr>
              <a:lnSpc>
                <a:spcPct val="100000"/>
              </a:lnSpc>
              <a:spcBef>
                <a:spcPts val="600"/>
              </a:spcBef>
              <a:spcAft>
                <a:spcPts val="600"/>
              </a:spcAft>
            </a:pPr>
            <a:r>
              <a:rPr lang="en-GB" sz="1400" dirty="0">
                <a:solidFill>
                  <a:srgbClr val="404040"/>
                </a:solidFill>
              </a:rPr>
              <a:t>When asked when they normally participate in physical activity, those with a disability are more likely to do their activities by themselves (51% v. 47% overall).</a:t>
            </a:r>
          </a:p>
          <a:p>
            <a:pPr marL="0" indent="0">
              <a:lnSpc>
                <a:spcPct val="100000"/>
              </a:lnSpc>
              <a:spcBef>
                <a:spcPts val="600"/>
              </a:spcBef>
              <a:spcAft>
                <a:spcPts val="600"/>
              </a:spcAft>
              <a:buNone/>
            </a:pPr>
            <a:r>
              <a:rPr lang="en-GB" sz="1600" b="1" dirty="0">
                <a:solidFill>
                  <a:srgbClr val="00A8D1"/>
                </a:solidFill>
              </a:rPr>
              <a:t>Relationships</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Being bullied at school over the last 12 months is an issue for 33% of pupils with a disability/long standing illness (compared to 23% overall) and they are more likely than all pupils to be bullied online, near home, in town and at home. 65% are bullied by a child they know (v. 59% overall).</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600" dirty="0">
              <a:solidFill>
                <a:srgbClr val="404040"/>
              </a:solidFill>
            </a:endParaRPr>
          </a:p>
        </p:txBody>
      </p:sp>
    </p:spTree>
    <p:extLst>
      <p:ext uri="{BB962C8B-B14F-4D97-AF65-F5344CB8AC3E}">
        <p14:creationId xmlns:p14="http://schemas.microsoft.com/office/powerpoint/2010/main" val="3889058898"/>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disabilities and/or long standing illness (2) </a:t>
            </a:r>
          </a:p>
        </p:txBody>
      </p:sp>
      <p:sp>
        <p:nvSpPr>
          <p:cNvPr id="6" name="Content Placeholder 2"/>
          <p:cNvSpPr>
            <a:spLocks noGrp="1"/>
          </p:cNvSpPr>
          <p:nvPr>
            <p:ph idx="1"/>
          </p:nvPr>
        </p:nvSpPr>
        <p:spPr>
          <a:xfrm>
            <a:off x="183019" y="834244"/>
            <a:ext cx="10569776" cy="5678068"/>
          </a:xfrm>
        </p:spPr>
        <p:txBody>
          <a:bodyPr>
            <a:noAutofit/>
          </a:bodyPr>
          <a:lstStyle/>
          <a:p>
            <a:pPr>
              <a:lnSpc>
                <a:spcPct val="100000"/>
              </a:lnSpc>
              <a:spcBef>
                <a:spcPts val="600"/>
              </a:spcBef>
              <a:spcAft>
                <a:spcPts val="600"/>
              </a:spcAft>
            </a:pPr>
            <a:r>
              <a:rPr lang="en-GB" sz="1400" dirty="0">
                <a:solidFill>
                  <a:srgbClr val="404040"/>
                </a:solidFill>
              </a:rPr>
              <a:t>Whereas 44% of those being bullied overall would tell their parents/carer, ‘only’ 36% of pupils with a disability/long standing illness would do so. 27% of pupils with a disability/long-standing illness said the bullying stopped after telling someone, slightly less than the average.</a:t>
            </a:r>
          </a:p>
          <a:p>
            <a:pPr>
              <a:lnSpc>
                <a:spcPct val="100000"/>
              </a:lnSpc>
              <a:spcBef>
                <a:spcPts val="600"/>
              </a:spcBef>
              <a:spcAft>
                <a:spcPts val="600"/>
              </a:spcAft>
            </a:pPr>
            <a:r>
              <a:rPr lang="en-GB" sz="1400" dirty="0">
                <a:solidFill>
                  <a:srgbClr val="404040"/>
                </a:solidFill>
              </a:rPr>
              <a:t>32% of pupils with a disability and/or long standing illness say they have experienced inappropriate comments, behaviour or unwanted attention of a sexual nature at school, compared to 22% overall.</a:t>
            </a:r>
            <a:endParaRPr lang="en-GB" sz="1400" dirty="0">
              <a:solidFill>
                <a:srgbClr val="FF9999"/>
              </a:solidFill>
            </a:endParaRPr>
          </a:p>
          <a:p>
            <a:pPr>
              <a:lnSpc>
                <a:spcPct val="100000"/>
              </a:lnSpc>
              <a:spcBef>
                <a:spcPts val="600"/>
              </a:spcBef>
              <a:spcAft>
                <a:spcPts val="600"/>
              </a:spcAft>
            </a:pPr>
            <a:r>
              <a:rPr lang="en-GB" sz="1400" dirty="0">
                <a:solidFill>
                  <a:srgbClr val="404040"/>
                </a:solidFill>
              </a:rPr>
              <a:t>34% of pupils with a disability/long standing illness say they have experienced a controlling and/or violent relationship in comparison to pupils overall (22%). </a:t>
            </a:r>
          </a:p>
          <a:p>
            <a:pPr>
              <a:lnSpc>
                <a:spcPct val="100000"/>
              </a:lnSpc>
              <a:spcBef>
                <a:spcPts val="600"/>
              </a:spcBef>
              <a:spcAft>
                <a:spcPts val="600"/>
              </a:spcAft>
            </a:pPr>
            <a:r>
              <a:rPr lang="en-GB" sz="1400" dirty="0">
                <a:solidFill>
                  <a:srgbClr val="404040"/>
                </a:solidFill>
              </a:rPr>
              <a:t>Pupils with a with a disability/long standing illness are less aware of all services </a:t>
            </a:r>
            <a:r>
              <a:rPr lang="en-US" sz="1400" dirty="0">
                <a:solidFill>
                  <a:srgbClr val="404040"/>
                </a:solidFill>
              </a:rPr>
              <a:t>about relationships and sexual health than pupils overall.</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600"/>
              </a:spcAft>
            </a:pPr>
            <a:r>
              <a:rPr lang="en-GB" sz="1400" dirty="0">
                <a:solidFill>
                  <a:srgbClr val="404040"/>
                </a:solidFill>
              </a:rPr>
              <a:t>42% of pupils with a disability/long standing illness say they are happy/very happy with their life, compared to 56% overall. </a:t>
            </a:r>
          </a:p>
          <a:p>
            <a:pPr>
              <a:lnSpc>
                <a:spcPct val="100000"/>
              </a:lnSpc>
              <a:spcBef>
                <a:spcPts val="600"/>
              </a:spcBef>
              <a:spcAft>
                <a:spcPts val="600"/>
              </a:spcAft>
            </a:pPr>
            <a:r>
              <a:rPr lang="en-US" sz="1400" dirty="0">
                <a:solidFill>
                  <a:srgbClr val="404040"/>
                </a:solidFill>
              </a:rPr>
              <a:t>25% of those with a disability have experienced shouting and arguing that frightened them in the last month, compared to 16% overall.</a:t>
            </a:r>
          </a:p>
          <a:p>
            <a:pPr>
              <a:lnSpc>
                <a:spcPct val="100000"/>
              </a:lnSpc>
              <a:spcBef>
                <a:spcPts val="600"/>
              </a:spcBef>
              <a:spcAft>
                <a:spcPts val="600"/>
              </a:spcAft>
            </a:pPr>
            <a:r>
              <a:rPr lang="en-GB" sz="1400" dirty="0">
                <a:solidFill>
                  <a:srgbClr val="404040"/>
                </a:solidFill>
              </a:rPr>
              <a:t>When asked how they feel when something goes wrong, 41% of pupils with a disability or long-standing illness say they ‘learn from it for next time’ compared to an average of 51%.</a:t>
            </a:r>
          </a:p>
          <a:p>
            <a:pPr>
              <a:lnSpc>
                <a:spcPct val="100000"/>
              </a:lnSpc>
              <a:spcBef>
                <a:spcPts val="600"/>
              </a:spcBef>
              <a:spcAft>
                <a:spcPts val="600"/>
              </a:spcAft>
            </a:pPr>
            <a:r>
              <a:rPr lang="en-GB" sz="1400" dirty="0">
                <a:solidFill>
                  <a:srgbClr val="404040"/>
                </a:solidFill>
              </a:rPr>
              <a:t>Whereas overall 14% of pupils overall display an explicitly harmful or potentially dangerous behaviour (e.g. drinking alcohol, smoking and or self-harming) when worried, the figure increases for pupils with a disability/long standing illness to 24%. </a:t>
            </a:r>
          </a:p>
          <a:p>
            <a:pPr>
              <a:lnSpc>
                <a:spcPct val="100000"/>
              </a:lnSpc>
              <a:spcBef>
                <a:spcPts val="600"/>
              </a:spcBef>
              <a:spcAft>
                <a:spcPts val="600"/>
              </a:spcAft>
            </a:pPr>
            <a:r>
              <a:rPr lang="en-GB" sz="1400" dirty="0">
                <a:solidFill>
                  <a:srgbClr val="404040"/>
                </a:solidFill>
              </a:rPr>
              <a:t>58% of pupils with a disability have changed their appearance recently compared to 50% of pupils overall.</a:t>
            </a:r>
            <a:endParaRPr lang="en-GB" sz="1400" dirty="0">
              <a:solidFill>
                <a:schemeClr val="accent4">
                  <a:lumMod val="75000"/>
                </a:schemeClr>
              </a:solidFill>
            </a:endParaRPr>
          </a:p>
          <a:p>
            <a:pPr>
              <a:lnSpc>
                <a:spcPct val="100000"/>
              </a:lnSpc>
              <a:spcBef>
                <a:spcPts val="600"/>
              </a:spcBef>
              <a:spcAft>
                <a:spcPts val="600"/>
              </a:spcAft>
            </a:pPr>
            <a:endParaRPr lang="en-GB" sz="1600" dirty="0">
              <a:solidFill>
                <a:srgbClr val="404040"/>
              </a:solidFill>
            </a:endParaRPr>
          </a:p>
        </p:txBody>
      </p:sp>
    </p:spTree>
    <p:extLst>
      <p:ext uri="{BB962C8B-B14F-4D97-AF65-F5344CB8AC3E}">
        <p14:creationId xmlns:p14="http://schemas.microsoft.com/office/powerpoint/2010/main" val="260216765"/>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Pupils with disabilities and/or long standing illness (3) </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C00000"/>
                </a:solidFill>
              </a:rPr>
              <a:t>Staying safe</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86% of pupils with a disability or long-standing illness feel safe at home, compared to 93% overall.</a:t>
            </a:r>
          </a:p>
          <a:p>
            <a:pPr>
              <a:lnSpc>
                <a:spcPct val="100000"/>
              </a:lnSpc>
              <a:spcBef>
                <a:spcPts val="600"/>
              </a:spcBef>
              <a:spcAft>
                <a:spcPts val="600"/>
              </a:spcAft>
            </a:pPr>
            <a:r>
              <a:rPr lang="en-GB" sz="1400" dirty="0">
                <a:solidFill>
                  <a:srgbClr val="404040"/>
                </a:solidFill>
              </a:rPr>
              <a:t>Pupils with a disability or long-standing illness are more likely to have seen a knife used as a threats or carried/know someone that has carried a knife for protection compared to the secondary average (overall exposure to knife use 11% compared to 8% average).</a:t>
            </a:r>
          </a:p>
          <a:p>
            <a:pPr>
              <a:lnSpc>
                <a:spcPct val="100000"/>
              </a:lnSpc>
              <a:spcBef>
                <a:spcPts val="600"/>
              </a:spcBef>
              <a:spcAft>
                <a:spcPts val="600"/>
              </a:spcAft>
            </a:pPr>
            <a:r>
              <a:rPr lang="en-GB" sz="1400" dirty="0">
                <a:solidFill>
                  <a:srgbClr val="404040"/>
                </a:solidFill>
              </a:rPr>
              <a:t>23% of pupils with a disability or long-standing illness have had a drink of alcohol that was more than just a sip in the last 12 months, compared to 14% overall.</a:t>
            </a:r>
          </a:p>
          <a:p>
            <a:pPr>
              <a:lnSpc>
                <a:spcPct val="100000"/>
              </a:lnSpc>
              <a:spcBef>
                <a:spcPts val="600"/>
              </a:spcBef>
              <a:spcAft>
                <a:spcPts val="600"/>
              </a:spcAft>
            </a:pPr>
            <a:r>
              <a:rPr lang="en-GB" sz="1400" dirty="0">
                <a:solidFill>
                  <a:srgbClr val="404040"/>
                </a:solidFill>
              </a:rPr>
              <a:t>12% of pupils with a disability or long-standing illness have taken drugs to get high compared to 6% overall.</a:t>
            </a:r>
          </a:p>
          <a:p>
            <a:pPr>
              <a:lnSpc>
                <a:spcPct val="100000"/>
              </a:lnSpc>
              <a:spcBef>
                <a:spcPts val="600"/>
              </a:spcBef>
              <a:spcAft>
                <a:spcPts val="600"/>
              </a:spcAft>
            </a:pPr>
            <a:r>
              <a:rPr lang="en-GB" sz="1400" dirty="0">
                <a:solidFill>
                  <a:srgbClr val="404040"/>
                </a:solidFill>
              </a:rPr>
              <a:t>Compared to the secondary average, pupils with a disability or long-standing illness have a higher propensity to gamble than the secondary average, and a higher likelihood of sometimes experiencing gambling addictive behaviours.</a:t>
            </a: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Pupils with a disability or long-standing illness are less likely to feel </a:t>
            </a:r>
            <a:r>
              <a:rPr lang="en-GB" sz="1400" b="0" i="0" u="none" strike="noStrike" dirty="0">
                <a:solidFill>
                  <a:schemeClr val="tx1">
                    <a:lumMod val="85000"/>
                    <a:lumOff val="15000"/>
                  </a:schemeClr>
                </a:solidFill>
                <a:effectLst/>
                <a:latin typeface="Calibri" panose="020F0502020204030204" pitchFamily="34" charset="0"/>
              </a:rPr>
              <a:t>able to pursue</a:t>
            </a:r>
            <a:r>
              <a:rPr lang="en-GB" sz="1400" b="0" i="0" u="none" strike="noStrike" baseline="0" dirty="0">
                <a:solidFill>
                  <a:schemeClr val="tx1">
                    <a:lumMod val="85000"/>
                    <a:lumOff val="15000"/>
                  </a:schemeClr>
                </a:solidFill>
                <a:effectLst/>
                <a:latin typeface="Calibri" panose="020F0502020204030204" pitchFamily="34" charset="0"/>
              </a:rPr>
              <a:t> what they want to do once they leave school (64%), lower than all secondary </a:t>
            </a:r>
            <a:r>
              <a:rPr lang="en-GB" sz="1400" dirty="0">
                <a:solidFill>
                  <a:schemeClr val="tx1">
                    <a:lumMod val="85000"/>
                    <a:lumOff val="15000"/>
                  </a:schemeClr>
                </a:solidFill>
              </a:rPr>
              <a:t>p</a:t>
            </a:r>
            <a:r>
              <a:rPr lang="en-GB" sz="1400" b="0" i="0" u="none" strike="noStrike" baseline="0" dirty="0">
                <a:solidFill>
                  <a:schemeClr val="tx1">
                    <a:lumMod val="85000"/>
                    <a:lumOff val="15000"/>
                  </a:schemeClr>
                </a:solidFill>
                <a:effectLst/>
                <a:latin typeface="Calibri" panose="020F0502020204030204" pitchFamily="34" charset="0"/>
              </a:rPr>
              <a:t>upils (69%) and 55% feel excited about the future compared to 60% overall.</a:t>
            </a:r>
            <a:endParaRPr lang="en-GB" sz="1400" dirty="0">
              <a:solidFill>
                <a:srgbClr val="404040"/>
              </a:solidFill>
            </a:endParaRPr>
          </a:p>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GB" sz="1400" dirty="0">
                <a:solidFill>
                  <a:srgbClr val="404040"/>
                </a:solidFill>
              </a:rPr>
              <a:t>Compared to the secondary average, pupils that have a disability are more likely to spend 3+ hours on a screen but also more likely to be aware of the negative effects screen time has on them.</a:t>
            </a:r>
          </a:p>
          <a:p>
            <a:pPr>
              <a:lnSpc>
                <a:spcPct val="100000"/>
              </a:lnSpc>
              <a:spcBef>
                <a:spcPts val="600"/>
              </a:spcBef>
              <a:spcAft>
                <a:spcPts val="600"/>
              </a:spcAft>
            </a:pPr>
            <a:r>
              <a:rPr lang="en-US" sz="1400" dirty="0">
                <a:solidFill>
                  <a:srgbClr val="404040"/>
                </a:solidFill>
              </a:rPr>
              <a:t>53% of this cohort have you seen pictures online that were for adults only compared to 43% of al pupils.</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Compared to the secondary average, pupils that have a disability are more likely to have seen content that they found worrying or nasty (37% compared to 33% average) with 8% of pupils in this cohort sending sexting images of themselves, compared to 5% of pupils that say the same.</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600" dirty="0">
              <a:solidFill>
                <a:srgbClr val="404040"/>
              </a:solidFill>
            </a:endParaRPr>
          </a:p>
        </p:txBody>
      </p:sp>
    </p:spTree>
    <p:extLst>
      <p:ext uri="{BB962C8B-B14F-4D97-AF65-F5344CB8AC3E}">
        <p14:creationId xmlns:p14="http://schemas.microsoft.com/office/powerpoint/2010/main" val="1608527019"/>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Ethnicity: White v. Ethnic minority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difference in the data of pupils declaring their ethnicity as ‘white’ compared to ethnic minority pupils. 9% (98) of pupils said they have an ethnic minority background with 2% (20) preferring not to answer the question. Very often those differences are not favourable for ethnic minority pupils,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Heathy eating</a:t>
            </a:r>
          </a:p>
          <a:p>
            <a:pPr>
              <a:lnSpc>
                <a:spcPct val="100000"/>
              </a:lnSpc>
              <a:spcBef>
                <a:spcPts val="600"/>
              </a:spcBef>
              <a:spcAft>
                <a:spcPts val="600"/>
              </a:spcAft>
            </a:pPr>
            <a:r>
              <a:rPr lang="en-GB" sz="1400" dirty="0">
                <a:solidFill>
                  <a:schemeClr val="tx1">
                    <a:lumMod val="75000"/>
                    <a:lumOff val="25000"/>
                  </a:schemeClr>
                </a:solidFill>
              </a:rPr>
              <a:t>Ethnic minority pupils are less likely to find mealtimes enjoyable compared to those from a white ethnic background (38% v. 50%). </a:t>
            </a:r>
          </a:p>
          <a:p>
            <a:pPr>
              <a:lnSpc>
                <a:spcPct val="100000"/>
              </a:lnSpc>
              <a:spcBef>
                <a:spcPts val="600"/>
              </a:spcBef>
              <a:spcAft>
                <a:spcPts val="600"/>
              </a:spcAft>
            </a:pPr>
            <a:r>
              <a:rPr lang="en-GB" sz="1400" dirty="0">
                <a:solidFill>
                  <a:schemeClr val="tx1">
                    <a:lumMod val="75000"/>
                    <a:lumOff val="25000"/>
                  </a:schemeClr>
                </a:solidFill>
              </a:rPr>
              <a:t>15% of ethnic minority groups eat at school with their teachers compared to 7% of those from a white ethnic background.</a:t>
            </a:r>
          </a:p>
          <a:p>
            <a:pPr>
              <a:lnSpc>
                <a:spcPct val="100000"/>
              </a:lnSpc>
              <a:spcBef>
                <a:spcPts val="600"/>
              </a:spcBef>
              <a:spcAft>
                <a:spcPts val="600"/>
              </a:spcAft>
            </a:pPr>
            <a:r>
              <a:rPr lang="en-GB" sz="1400" dirty="0">
                <a:solidFill>
                  <a:schemeClr val="tx1">
                    <a:lumMod val="75000"/>
                    <a:lumOff val="25000"/>
                  </a:schemeClr>
                </a:solidFill>
              </a:rPr>
              <a:t>Ethnic minority pupils are more likely to have to clear their plate (27% v. 16% of ethnicity white pupils) but less likely to have desert after dinner (10% v. 17%).</a:t>
            </a:r>
            <a:endParaRPr lang="en-GB" sz="1400" b="1" dirty="0">
              <a:solidFill>
                <a:schemeClr val="tx1">
                  <a:lumMod val="75000"/>
                  <a:lumOff val="25000"/>
                </a:schemeClr>
              </a:solidFill>
            </a:endParaRPr>
          </a:p>
          <a:p>
            <a:pPr>
              <a:lnSpc>
                <a:spcPct val="100000"/>
              </a:lnSpc>
              <a:spcBef>
                <a:spcPts val="600"/>
              </a:spcBef>
              <a:spcAft>
                <a:spcPts val="600"/>
              </a:spcAft>
            </a:pPr>
            <a:r>
              <a:rPr lang="en-GB" sz="1400" dirty="0">
                <a:solidFill>
                  <a:schemeClr val="tx1">
                    <a:lumMod val="75000"/>
                    <a:lumOff val="25000"/>
                  </a:schemeClr>
                </a:solidFill>
              </a:rPr>
              <a:t>Ethnic minority pupils are more likely to consume milk/water most days or everyday compared to pupils from white ethnic backgrounds (82% compared to 80%) and more likely to consume takeaways (13% v. 7%).</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solidFill>
              </a:rPr>
              <a:t>97% of those from a white ethnic background feel warm and comfortable at home, decreasing to 90% amongst ethnic minority pupils.</a:t>
            </a:r>
          </a:p>
          <a:p>
            <a:pPr>
              <a:lnSpc>
                <a:spcPct val="100000"/>
              </a:lnSpc>
              <a:spcBef>
                <a:spcPts val="600"/>
              </a:spcBef>
              <a:spcAft>
                <a:spcPts val="600"/>
              </a:spcAft>
            </a:pPr>
            <a:r>
              <a:rPr lang="en-GB" sz="1400" dirty="0">
                <a:solidFill>
                  <a:schemeClr val="tx1"/>
                </a:solidFill>
              </a:rPr>
              <a:t>44% of those from a white ethnic background remember being measured when they were at primary school decreasing to 37% amongst ethnic minority pupils.</a:t>
            </a:r>
          </a:p>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Ethnic minority pupils are less likely to say they enjoy physical activities (60% v. 68% ethnicity white pupils). </a:t>
            </a: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253547127"/>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Ethnicity: White v. Ethnic minority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800" b="1" dirty="0">
                <a:solidFill>
                  <a:srgbClr val="00A8D1"/>
                </a:solidFill>
              </a:rPr>
              <a:t>Relationships</a:t>
            </a:r>
          </a:p>
          <a:p>
            <a:pPr>
              <a:lnSpc>
                <a:spcPct val="100000"/>
              </a:lnSpc>
              <a:spcBef>
                <a:spcPts val="600"/>
              </a:spcBef>
              <a:spcAft>
                <a:spcPts val="600"/>
              </a:spcAft>
            </a:pPr>
            <a:r>
              <a:rPr lang="en-GB" sz="1400" dirty="0">
                <a:solidFill>
                  <a:srgbClr val="404040"/>
                </a:solidFill>
              </a:rPr>
              <a:t>Being bullied at school over the last 12 months is an issue for 26% of ethnic minority pupils compared to 22% for white ethnicity pupils. They are also more likely to be bullied online (16% v 9%) </a:t>
            </a:r>
          </a:p>
          <a:p>
            <a:pPr>
              <a:lnSpc>
                <a:spcPct val="100000"/>
              </a:lnSpc>
              <a:spcBef>
                <a:spcPts val="600"/>
              </a:spcBef>
              <a:spcAft>
                <a:spcPts val="600"/>
              </a:spcAft>
            </a:pPr>
            <a:r>
              <a:rPr lang="en-GB" sz="1400" dirty="0">
                <a:solidFill>
                  <a:srgbClr val="404040"/>
                </a:solidFill>
              </a:rPr>
              <a:t>24% of ethnic minority pupils have deliberately hurt someone over the last 12 months, compared to white ethnicity pupils (19%).</a:t>
            </a:r>
          </a:p>
          <a:p>
            <a:pPr>
              <a:lnSpc>
                <a:spcPct val="100000"/>
              </a:lnSpc>
              <a:spcBef>
                <a:spcPts val="600"/>
              </a:spcBef>
              <a:spcAft>
                <a:spcPts val="600"/>
              </a:spcAft>
            </a:pPr>
            <a:r>
              <a:rPr lang="en-GB" sz="1400" dirty="0">
                <a:solidFill>
                  <a:srgbClr val="404040"/>
                </a:solidFill>
              </a:rPr>
              <a:t>Pupils from an ethnic minority background are less knowledgeable about sexually transmitted diseases and are the group least likely to have been shown how to use a condom correctly.</a:t>
            </a:r>
          </a:p>
          <a:p>
            <a:pPr marL="0" indent="0">
              <a:lnSpc>
                <a:spcPct val="100000"/>
              </a:lnSpc>
              <a:spcBef>
                <a:spcPts val="600"/>
              </a:spcBef>
              <a:spcAft>
                <a:spcPts val="600"/>
              </a:spcAft>
              <a:buNone/>
            </a:pPr>
            <a:r>
              <a:rPr lang="en-GB" sz="1800" b="1" dirty="0">
                <a:solidFill>
                  <a:srgbClr val="7030A0"/>
                </a:solidFill>
              </a:rPr>
              <a:t>Emotional wellbeing</a:t>
            </a:r>
          </a:p>
          <a:p>
            <a:pPr>
              <a:lnSpc>
                <a:spcPct val="100000"/>
              </a:lnSpc>
              <a:spcBef>
                <a:spcPts val="600"/>
              </a:spcBef>
              <a:spcAft>
                <a:spcPts val="600"/>
              </a:spcAft>
            </a:pPr>
            <a:r>
              <a:rPr lang="en-GB" sz="1400" dirty="0">
                <a:solidFill>
                  <a:srgbClr val="404040"/>
                </a:solidFill>
              </a:rPr>
              <a:t>Ethnic minority pupils have the highest proportion compared to all other cohorts that say they will learn from it for next time if something goes wrong (57%, compared to 51% average). However, they also have a slightly higher tendency to give up and blame someone else than  pupils from white ethnic backgrounds. </a:t>
            </a:r>
          </a:p>
          <a:p>
            <a:pPr>
              <a:lnSpc>
                <a:spcPct val="100000"/>
              </a:lnSpc>
              <a:spcBef>
                <a:spcPts val="600"/>
              </a:spcBef>
              <a:spcAft>
                <a:spcPts val="600"/>
              </a:spcAft>
            </a:pPr>
            <a:r>
              <a:rPr lang="en-GB" sz="1400" dirty="0">
                <a:solidFill>
                  <a:srgbClr val="404040"/>
                </a:solidFill>
              </a:rPr>
              <a:t>Ethnic minority pupils are the more likely to not worry about anything (19% v. 12% for white ethnicity pupils).</a:t>
            </a:r>
          </a:p>
          <a:p>
            <a:pPr>
              <a:lnSpc>
                <a:spcPct val="100000"/>
              </a:lnSpc>
              <a:spcBef>
                <a:spcPts val="600"/>
              </a:spcBef>
              <a:spcAft>
                <a:spcPts val="600"/>
              </a:spcAft>
            </a:pPr>
            <a:r>
              <a:rPr lang="en-GB" sz="1400" dirty="0">
                <a:solidFill>
                  <a:srgbClr val="404040"/>
                </a:solidFill>
              </a:rPr>
              <a:t>Whereas 14% of ethnicity white pupils display an explicitly harmful or potentially dangerous behaviour (e.g. drinking alcohol, smoking and or self-harming) when worried, the figure increases for pupils with from an ethnic minority group to 21%. </a:t>
            </a:r>
          </a:p>
          <a:p>
            <a:pPr marL="0" indent="0">
              <a:lnSpc>
                <a:spcPct val="100000"/>
              </a:lnSpc>
              <a:spcBef>
                <a:spcPts val="600"/>
              </a:spcBef>
              <a:spcAft>
                <a:spcPts val="600"/>
              </a:spcAft>
              <a:buNone/>
            </a:pPr>
            <a:r>
              <a:rPr lang="en-GB" sz="1600" b="1" dirty="0">
                <a:solidFill>
                  <a:srgbClr val="C00000"/>
                </a:solidFill>
              </a:rPr>
              <a:t>Staying safe</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Pupils from an ethnic minority background are more likely to have seen a knife used as a threats or carried/know someone that has carried a knife for protection compared to their ethnicity white peers (13% compared to 8%).</a:t>
            </a:r>
          </a:p>
          <a:p>
            <a:pPr>
              <a:lnSpc>
                <a:spcPct val="100000"/>
              </a:lnSpc>
              <a:spcBef>
                <a:spcPts val="600"/>
              </a:spcBef>
              <a:spcAft>
                <a:spcPts val="600"/>
              </a:spcAft>
            </a:pPr>
            <a:r>
              <a:rPr lang="en-GB" sz="1400" dirty="0">
                <a:solidFill>
                  <a:srgbClr val="404040"/>
                </a:solidFill>
              </a:rPr>
              <a:t>Pupils from an ethnic minority background provided lower scores for the safety of the area they live than pupils from white ethnic background, with the exception of being in Doncaster town centre.</a:t>
            </a: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126603136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Objectives, methodology</a:t>
            </a:r>
          </a:p>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and pupil profile</a:t>
            </a:r>
          </a:p>
          <a:p>
            <a:pPr>
              <a:spcAft>
                <a:spcPts val="0"/>
              </a:spcAft>
            </a:pPr>
            <a:endParaRPr lang="en-GB" sz="36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dirty="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2705544649"/>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Ethnicity: White v. Ethnic minority (3)</a:t>
            </a:r>
          </a:p>
        </p:txBody>
      </p:sp>
      <p:sp>
        <p:nvSpPr>
          <p:cNvPr id="6" name="Content Placeholder 2"/>
          <p:cNvSpPr>
            <a:spLocks noGrp="1"/>
          </p:cNvSpPr>
          <p:nvPr>
            <p:ph idx="1"/>
          </p:nvPr>
        </p:nvSpPr>
        <p:spPr>
          <a:xfrm>
            <a:off x="183019" y="834244"/>
            <a:ext cx="10569776" cy="5678068"/>
          </a:xfrm>
        </p:spPr>
        <p:txBody>
          <a:bodyPr>
            <a:noAutofit/>
          </a:bodyPr>
          <a:lstStyle/>
          <a:p>
            <a:pPr>
              <a:lnSpc>
                <a:spcPct val="100000"/>
              </a:lnSpc>
              <a:spcBef>
                <a:spcPts val="600"/>
              </a:spcBef>
              <a:spcAft>
                <a:spcPts val="600"/>
              </a:spcAft>
            </a:pPr>
            <a:r>
              <a:rPr lang="en-GB" sz="1400" dirty="0">
                <a:solidFill>
                  <a:srgbClr val="404040"/>
                </a:solidFill>
              </a:rPr>
              <a:t>Pupils from an ethnic minority group are less likely to smoke both cigarettes but more likely to have tried  e-cigarettes, than their ethnicity white peers. </a:t>
            </a:r>
          </a:p>
          <a:p>
            <a:pPr>
              <a:lnSpc>
                <a:spcPct val="100000"/>
              </a:lnSpc>
              <a:spcBef>
                <a:spcPts val="600"/>
              </a:spcBef>
              <a:spcAft>
                <a:spcPts val="600"/>
              </a:spcAft>
            </a:pPr>
            <a:r>
              <a:rPr lang="en-GB" sz="1400" dirty="0">
                <a:solidFill>
                  <a:srgbClr val="404040"/>
                </a:solidFill>
              </a:rPr>
              <a:t>Pupils from an ethnic minority group are more likely to have been offered or have taken drugs.</a:t>
            </a:r>
          </a:p>
          <a:p>
            <a:pPr>
              <a:lnSpc>
                <a:spcPct val="100000"/>
              </a:lnSpc>
              <a:spcBef>
                <a:spcPts val="600"/>
              </a:spcBef>
              <a:spcAft>
                <a:spcPts val="600"/>
              </a:spcAft>
            </a:pPr>
            <a:r>
              <a:rPr lang="en-GB" sz="1400" dirty="0">
                <a:solidFill>
                  <a:srgbClr val="404040"/>
                </a:solidFill>
              </a:rPr>
              <a:t>Pupils from an ethnic minority group are more likely to engage in gambling for money, and less likely to play arcade games for fun when compared to ethnicity white pupils.</a:t>
            </a:r>
            <a:endParaRPr lang="en-GB" sz="1400" b="1" dirty="0">
              <a:solidFill>
                <a:schemeClr val="accent4"/>
              </a:solidFill>
            </a:endParaRPr>
          </a:p>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90% of pupils of white ethnicity feel they have space to relax and do activities at home, compared to 80% of ethnic minority backgrounds. Similarly, 64% of pupils from ethnic minority backgrounds feel able to take part in activities important to them, compared to 77% of pupils from a white ethnic background. </a:t>
            </a:r>
          </a:p>
          <a:p>
            <a:pPr>
              <a:lnSpc>
                <a:spcPct val="100000"/>
              </a:lnSpc>
              <a:spcBef>
                <a:spcPts val="600"/>
              </a:spcBef>
              <a:spcAft>
                <a:spcPts val="600"/>
              </a:spcAft>
            </a:pPr>
            <a:r>
              <a:rPr lang="en-GB" sz="1400" dirty="0">
                <a:solidFill>
                  <a:srgbClr val="404040"/>
                </a:solidFill>
              </a:rPr>
              <a:t>Ethnic minority pupils are less likely to want to get trained in a skilled job after year 11, with 9% saying they are planning to do so, compared to 18% of those from a white ethnicity background. However, they are equally as likely to continue in full-time education (46% for both). </a:t>
            </a:r>
          </a:p>
          <a:p>
            <a:pPr marL="0" indent="0">
              <a:lnSpc>
                <a:spcPct val="100000"/>
              </a:lnSpc>
              <a:spcBef>
                <a:spcPts val="600"/>
              </a:spcBef>
              <a:spcAft>
                <a:spcPts val="600"/>
              </a:spcAft>
              <a:buNone/>
            </a:pPr>
            <a:r>
              <a:rPr lang="en-GB" sz="1600" b="1" dirty="0">
                <a:solidFill>
                  <a:srgbClr val="FF0000"/>
                </a:solidFill>
              </a:rPr>
              <a:t>Technology and being online</a:t>
            </a:r>
          </a:p>
          <a:p>
            <a:pPr>
              <a:lnSpc>
                <a:spcPct val="100000"/>
              </a:lnSpc>
              <a:spcBef>
                <a:spcPts val="600"/>
              </a:spcBef>
              <a:spcAft>
                <a:spcPts val="600"/>
              </a:spcAft>
            </a:pPr>
            <a:r>
              <a:rPr lang="en-GB" sz="1400" dirty="0">
                <a:solidFill>
                  <a:srgbClr val="404040"/>
                </a:solidFill>
              </a:rPr>
              <a:t>Ethnic minority pupils are more inclined to agree that screens have a negative effect on sleep compared to white ethnicity pupils (34% v. 29%). Fewer ethnic minority pupils have their own phone or a games console.</a:t>
            </a:r>
          </a:p>
          <a:p>
            <a:pPr>
              <a:lnSpc>
                <a:spcPct val="100000"/>
              </a:lnSpc>
              <a:spcBef>
                <a:spcPts val="600"/>
              </a:spcBef>
              <a:spcAft>
                <a:spcPts val="600"/>
              </a:spcAft>
            </a:pPr>
            <a:r>
              <a:rPr lang="en-GB" sz="1400" dirty="0">
                <a:solidFill>
                  <a:srgbClr val="404040"/>
                </a:solidFill>
              </a:rPr>
              <a:t>Fewer ethnic minority pupils say that they get help or advice when a something bothers them online, however, more have been told how to explore and learn things on the internet. Pupils from an ethnic minority background are less likely to have been told how to stay safe online. </a:t>
            </a:r>
          </a:p>
          <a:p>
            <a:pPr>
              <a:lnSpc>
                <a:spcPct val="100000"/>
              </a:lnSpc>
              <a:spcBef>
                <a:spcPts val="600"/>
              </a:spcBef>
              <a:spcAft>
                <a:spcPts val="600"/>
              </a:spcAft>
            </a:pPr>
            <a:r>
              <a:rPr lang="en-GB" sz="1400" dirty="0">
                <a:solidFill>
                  <a:srgbClr val="404040"/>
                </a:solidFill>
              </a:rPr>
              <a:t>Pupils from an ethnic minority background are more likely to have seen worrying or nasty things online but are less likely to lie about their age to gain access to a game or website. </a:t>
            </a:r>
          </a:p>
          <a:p>
            <a:pPr>
              <a:lnSpc>
                <a:spcPct val="100000"/>
              </a:lnSpc>
              <a:spcBef>
                <a:spcPts val="600"/>
              </a:spcBef>
              <a:spcAft>
                <a:spcPts val="600"/>
              </a:spcAft>
            </a:pPr>
            <a:r>
              <a:rPr lang="en-GB" sz="1400" dirty="0">
                <a:solidFill>
                  <a:srgbClr val="404040"/>
                </a:solidFill>
              </a:rPr>
              <a:t>A greater proportion of ethnic minority pupils have experienced ‘sexting’ of receiving such images, than pupils from white ethnic backgrounds.</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3263429806"/>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(1)</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400" dirty="0">
                <a:solidFill>
                  <a:schemeClr val="tx1">
                    <a:lumMod val="75000"/>
                    <a:lumOff val="25000"/>
                  </a:schemeClr>
                </a:solidFill>
              </a:rPr>
              <a:t>There are some differences in the data of pupils declaring themselves as LBGTQ. 14% (153) of pupils said they are LGBTQ. Very often those differences are not favourable for the cohort, but as in previous sections, in the absence of causality it has not been attempted to explain reasons for those differences.</a:t>
            </a:r>
          </a:p>
          <a:p>
            <a:pPr marL="0" indent="0">
              <a:lnSpc>
                <a:spcPct val="100000"/>
              </a:lnSpc>
              <a:spcBef>
                <a:spcPts val="600"/>
              </a:spcBef>
              <a:spcAft>
                <a:spcPts val="600"/>
              </a:spcAft>
              <a:buNone/>
            </a:pPr>
            <a:r>
              <a:rPr lang="en-GB" sz="1600" b="1" dirty="0">
                <a:solidFill>
                  <a:srgbClr val="00A79B"/>
                </a:solidFill>
              </a:rPr>
              <a:t>Healthy eating</a:t>
            </a:r>
          </a:p>
          <a:p>
            <a:pPr>
              <a:lnSpc>
                <a:spcPct val="100000"/>
              </a:lnSpc>
              <a:spcBef>
                <a:spcPts val="600"/>
              </a:spcBef>
              <a:spcAft>
                <a:spcPts val="600"/>
              </a:spcAft>
            </a:pPr>
            <a:r>
              <a:rPr lang="en-GB" sz="1400" dirty="0">
                <a:solidFill>
                  <a:srgbClr val="404040"/>
                </a:solidFill>
              </a:rPr>
              <a:t>Less than average, 56% of LGBTQ pupils say they eat with others in their household (v. 69% overall), that mealtimes are enjoyable (39% v. 49%) or eat at the table (45% v. 55%).</a:t>
            </a:r>
          </a:p>
          <a:p>
            <a:pPr marL="0" indent="0">
              <a:lnSpc>
                <a:spcPct val="100000"/>
              </a:lnSpc>
              <a:spcBef>
                <a:spcPts val="600"/>
              </a:spcBef>
              <a:spcAft>
                <a:spcPts val="600"/>
              </a:spcAft>
              <a:buNone/>
            </a:pPr>
            <a:r>
              <a:rPr lang="en-GB" sz="1600" b="1" dirty="0">
                <a:solidFill>
                  <a:srgbClr val="92D050"/>
                </a:solidFill>
              </a:rPr>
              <a:t>Wellbeing</a:t>
            </a:r>
          </a:p>
          <a:p>
            <a:pPr>
              <a:lnSpc>
                <a:spcPct val="100000"/>
              </a:lnSpc>
              <a:spcBef>
                <a:spcPts val="600"/>
              </a:spcBef>
              <a:spcAft>
                <a:spcPts val="600"/>
              </a:spcAft>
            </a:pPr>
            <a:r>
              <a:rPr lang="en-GB" sz="1400" dirty="0">
                <a:solidFill>
                  <a:schemeClr val="tx1">
                    <a:lumMod val="75000"/>
                    <a:lumOff val="25000"/>
                  </a:schemeClr>
                </a:solidFill>
              </a:rPr>
              <a:t>14% of LGBTQ pupils </a:t>
            </a:r>
            <a:r>
              <a:rPr lang="en-US" sz="1400" dirty="0">
                <a:solidFill>
                  <a:schemeClr val="tx1">
                    <a:lumMod val="75000"/>
                    <a:lumOff val="25000"/>
                  </a:schemeClr>
                </a:solidFill>
              </a:rPr>
              <a:t>clean teeth less than twice a day, </a:t>
            </a:r>
            <a:r>
              <a:rPr lang="en-GB" sz="1400" dirty="0">
                <a:solidFill>
                  <a:schemeClr val="tx1">
                    <a:lumMod val="75000"/>
                    <a:lumOff val="25000"/>
                  </a:schemeClr>
                </a:solidFill>
              </a:rPr>
              <a:t>compared to 4% overall and the highest score of all cohorts.</a:t>
            </a:r>
          </a:p>
          <a:p>
            <a:pPr>
              <a:lnSpc>
                <a:spcPct val="100000"/>
              </a:lnSpc>
              <a:spcBef>
                <a:spcPts val="600"/>
              </a:spcBef>
              <a:spcAft>
                <a:spcPts val="600"/>
              </a:spcAft>
            </a:pPr>
            <a:r>
              <a:rPr lang="en-GB" sz="1400" dirty="0">
                <a:solidFill>
                  <a:schemeClr val="tx1">
                    <a:lumMod val="75000"/>
                    <a:lumOff val="25000"/>
                  </a:schemeClr>
                </a:solidFill>
              </a:rPr>
              <a:t>46% of LGBTQ pupils remember being weighed and the cohort most likely to feel unhappy about it (48% v. 27% overall).</a:t>
            </a:r>
            <a:endParaRPr lang="en-GB" sz="1400" dirty="0">
              <a:solidFill>
                <a:srgbClr val="404040"/>
              </a:solidFill>
            </a:endParaRPr>
          </a:p>
          <a:p>
            <a:pPr marL="0" indent="0">
              <a:lnSpc>
                <a:spcPct val="100000"/>
              </a:lnSpc>
              <a:spcBef>
                <a:spcPts val="600"/>
              </a:spcBef>
              <a:spcAft>
                <a:spcPts val="600"/>
              </a:spcAft>
              <a:buNone/>
            </a:pPr>
            <a:r>
              <a:rPr lang="en-GB" sz="1600" b="1" dirty="0">
                <a:solidFill>
                  <a:schemeClr val="accent2"/>
                </a:solidFill>
              </a:rPr>
              <a:t>Physical activity </a:t>
            </a:r>
          </a:p>
          <a:p>
            <a:pPr>
              <a:lnSpc>
                <a:spcPct val="100000"/>
              </a:lnSpc>
              <a:spcBef>
                <a:spcPts val="600"/>
              </a:spcBef>
              <a:spcAft>
                <a:spcPts val="600"/>
              </a:spcAft>
            </a:pPr>
            <a:r>
              <a:rPr lang="en-GB" sz="1400" dirty="0">
                <a:solidFill>
                  <a:srgbClr val="404040"/>
                </a:solidFill>
              </a:rPr>
              <a:t>LGBTQ pupils are more likely to do their exercise during school than any other time compared to pupils overall (who do their exercise after school the most). </a:t>
            </a:r>
          </a:p>
          <a:p>
            <a:pPr>
              <a:lnSpc>
                <a:spcPct val="100000"/>
              </a:lnSpc>
              <a:spcBef>
                <a:spcPts val="600"/>
              </a:spcBef>
              <a:spcAft>
                <a:spcPts val="600"/>
              </a:spcAft>
            </a:pPr>
            <a:r>
              <a:rPr lang="en-GB" sz="1400" dirty="0">
                <a:solidFill>
                  <a:srgbClr val="404040"/>
                </a:solidFill>
              </a:rPr>
              <a:t>37% of LGBTQ pupils exercise for more than 1 hour, this is less than all pupils at 49% and the lowest score amongst all cohorts.</a:t>
            </a:r>
          </a:p>
          <a:p>
            <a:pPr>
              <a:lnSpc>
                <a:spcPct val="100000"/>
              </a:lnSpc>
              <a:spcBef>
                <a:spcPts val="600"/>
              </a:spcBef>
              <a:spcAft>
                <a:spcPts val="600"/>
              </a:spcAft>
            </a:pPr>
            <a:r>
              <a:rPr lang="en-GB" sz="1400" dirty="0">
                <a:solidFill>
                  <a:srgbClr val="404040"/>
                </a:solidFill>
              </a:rPr>
              <a:t>LGBTQ pupils are less likely to say they enjoy physical activities, with 46% saying they enjoy it a lot/quite a lot, compared to 67% overall. 48% of LGBTQ pupils say it is because they feel shy about their body (compared to 39% of pupils overall that say the same).</a:t>
            </a:r>
          </a:p>
          <a:p>
            <a:pPr marL="0" indent="0">
              <a:lnSpc>
                <a:spcPct val="100000"/>
              </a:lnSpc>
              <a:spcBef>
                <a:spcPts val="600"/>
              </a:spcBef>
              <a:spcAft>
                <a:spcPts val="600"/>
              </a:spcAft>
              <a:buNone/>
            </a:pPr>
            <a:r>
              <a:rPr lang="en-GB" sz="1600" b="1" dirty="0">
                <a:solidFill>
                  <a:srgbClr val="00A8D1"/>
                </a:solidFill>
              </a:rPr>
              <a:t>Relationships</a:t>
            </a:r>
          </a:p>
          <a:p>
            <a:pPr>
              <a:lnSpc>
                <a:spcPct val="100000"/>
              </a:lnSpc>
              <a:spcBef>
                <a:spcPts val="600"/>
              </a:spcBef>
              <a:spcAft>
                <a:spcPts val="600"/>
              </a:spcAft>
            </a:pPr>
            <a:r>
              <a:rPr lang="en-GB" sz="1400" dirty="0">
                <a:solidFill>
                  <a:srgbClr val="404040"/>
                </a:solidFill>
              </a:rPr>
              <a:t>Whereas 78% of pupils unconditionally say they get love and support from people at home if they are upset or worked about something, the figure decreases to 59% for LGBTQ pupils. </a:t>
            </a: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3363881863"/>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(2)</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rgbClr val="00B0F0"/>
                </a:solidFill>
              </a:rPr>
              <a:t>Relationships (2)</a:t>
            </a:r>
            <a:r>
              <a:rPr lang="en-GB" sz="1400" dirty="0">
                <a:solidFill>
                  <a:srgbClr val="404040"/>
                </a:solidFill>
              </a:rPr>
              <a:t> </a:t>
            </a:r>
          </a:p>
          <a:p>
            <a:pPr>
              <a:lnSpc>
                <a:spcPct val="100000"/>
              </a:lnSpc>
              <a:spcBef>
                <a:spcPts val="600"/>
              </a:spcBef>
              <a:spcAft>
                <a:spcPts val="600"/>
              </a:spcAft>
            </a:pPr>
            <a:r>
              <a:rPr lang="en-GB" sz="1400" dirty="0">
                <a:solidFill>
                  <a:srgbClr val="404040"/>
                </a:solidFill>
              </a:rPr>
              <a:t>42% of LGBTQ pupils say they have been bullied at school within the last 12 months, compared to 23% overall. Additionally, they are also more likely to be bullied online (22% compared to 10% overall), near the home (15% compared to 6% overall) and at home (13% compared to 5% overall). </a:t>
            </a:r>
          </a:p>
          <a:p>
            <a:pPr>
              <a:lnSpc>
                <a:spcPct val="100000"/>
              </a:lnSpc>
              <a:spcBef>
                <a:spcPts val="600"/>
              </a:spcBef>
              <a:spcAft>
                <a:spcPts val="600"/>
              </a:spcAft>
            </a:pPr>
            <a:r>
              <a:rPr lang="en-GB" sz="1400" dirty="0">
                <a:solidFill>
                  <a:srgbClr val="404040"/>
                </a:solidFill>
              </a:rPr>
              <a:t>53% of LGBTQ pupils feel they are bullied because of they are LGBTQ, compared to 14% of pupils overall. </a:t>
            </a:r>
          </a:p>
          <a:p>
            <a:pPr>
              <a:lnSpc>
                <a:spcPct val="100000"/>
              </a:lnSpc>
              <a:spcBef>
                <a:spcPts val="600"/>
              </a:spcBef>
              <a:spcAft>
                <a:spcPts val="600"/>
              </a:spcAft>
            </a:pPr>
            <a:r>
              <a:rPr lang="en-US" sz="1400" dirty="0">
                <a:solidFill>
                  <a:srgbClr val="404040"/>
                </a:solidFill>
              </a:rPr>
              <a:t>31% of LGBTQ pupils have you experienced inappropriate comments/behaviours of a sexual nature at school (v.22% overall)</a:t>
            </a:r>
            <a:endParaRPr lang="en-GB" sz="1400" dirty="0">
              <a:solidFill>
                <a:srgbClr val="404040"/>
              </a:solidFill>
            </a:endParaRPr>
          </a:p>
          <a:p>
            <a:pPr>
              <a:lnSpc>
                <a:spcPct val="100000"/>
              </a:lnSpc>
              <a:spcBef>
                <a:spcPts val="600"/>
              </a:spcBef>
              <a:spcAft>
                <a:spcPts val="600"/>
              </a:spcAft>
            </a:pPr>
            <a:r>
              <a:rPr lang="en-GB" sz="1400" dirty="0">
                <a:solidFill>
                  <a:srgbClr val="404040"/>
                </a:solidFill>
              </a:rPr>
              <a:t>33% of LGBTQ pupils say they have been in a controlling and/or abusive relationship, compared to 22% overall. </a:t>
            </a:r>
          </a:p>
          <a:p>
            <a:pPr>
              <a:lnSpc>
                <a:spcPct val="100000"/>
              </a:lnSpc>
              <a:spcBef>
                <a:spcPts val="600"/>
              </a:spcBef>
              <a:spcAft>
                <a:spcPts val="600"/>
              </a:spcAft>
            </a:pPr>
            <a:r>
              <a:rPr lang="en-GB" sz="1400" dirty="0">
                <a:solidFill>
                  <a:srgbClr val="404040"/>
                </a:solidFill>
              </a:rPr>
              <a:t>19% of LGBTQ pupils are in a relationship and not thinking about having sex, the cohort most likely to be doing so.</a:t>
            </a:r>
          </a:p>
          <a:p>
            <a:pPr marL="0" indent="0">
              <a:lnSpc>
                <a:spcPct val="100000"/>
              </a:lnSpc>
              <a:spcBef>
                <a:spcPts val="600"/>
              </a:spcBef>
              <a:spcAft>
                <a:spcPts val="600"/>
              </a:spcAft>
              <a:buNone/>
            </a:pPr>
            <a:r>
              <a:rPr lang="en-GB" sz="1600" b="1" dirty="0">
                <a:solidFill>
                  <a:srgbClr val="7030A0"/>
                </a:solidFill>
              </a:rPr>
              <a:t>Emotional wellbeing</a:t>
            </a:r>
          </a:p>
          <a:p>
            <a:pPr>
              <a:lnSpc>
                <a:spcPct val="100000"/>
              </a:lnSpc>
              <a:spcBef>
                <a:spcPts val="600"/>
              </a:spcBef>
              <a:spcAft>
                <a:spcPts val="500"/>
              </a:spcAft>
            </a:pPr>
            <a:r>
              <a:rPr lang="en-GB" sz="1400" dirty="0">
                <a:solidFill>
                  <a:srgbClr val="404040"/>
                </a:solidFill>
              </a:rPr>
              <a:t>17% of all secondary pupils say they are not/not at all happy with their life at the moment, this more than doubles for LGBTQ pupils (36%). </a:t>
            </a:r>
          </a:p>
          <a:p>
            <a:pPr>
              <a:lnSpc>
                <a:spcPct val="100000"/>
              </a:lnSpc>
              <a:spcBef>
                <a:spcPts val="600"/>
              </a:spcBef>
              <a:spcAft>
                <a:spcPts val="500"/>
              </a:spcAft>
            </a:pPr>
            <a:r>
              <a:rPr lang="en-GB" sz="1400" dirty="0">
                <a:solidFill>
                  <a:srgbClr val="404040"/>
                </a:solidFill>
              </a:rPr>
              <a:t>LGBTQ pupils are more likely to say they have experienced loneliness in the past year with 49% who say always/a lot of the time, compared to 26% overall.</a:t>
            </a:r>
          </a:p>
          <a:p>
            <a:pPr>
              <a:lnSpc>
                <a:spcPct val="100000"/>
              </a:lnSpc>
              <a:spcBef>
                <a:spcPts val="600"/>
              </a:spcBef>
              <a:spcAft>
                <a:spcPts val="500"/>
              </a:spcAft>
            </a:pPr>
            <a:r>
              <a:rPr lang="en-GB" sz="1400" dirty="0">
                <a:solidFill>
                  <a:srgbClr val="404040"/>
                </a:solidFill>
              </a:rPr>
              <a:t>A higher proportion of LGBTQ pupils have experienced shouting and arguing (29% compared to 16% overall) at home. </a:t>
            </a:r>
          </a:p>
          <a:p>
            <a:pPr>
              <a:lnSpc>
                <a:spcPct val="100000"/>
              </a:lnSpc>
              <a:spcBef>
                <a:spcPts val="600"/>
              </a:spcBef>
              <a:spcAft>
                <a:spcPts val="500"/>
              </a:spcAft>
            </a:pPr>
            <a:r>
              <a:rPr lang="en-GB" sz="1400" dirty="0">
                <a:solidFill>
                  <a:srgbClr val="404040"/>
                </a:solidFill>
              </a:rPr>
              <a:t>When asked to consider their reactions when something goes wrong, LGBTQ pupils responded more negatively, 54% say they would ‘get upset and feel bad for ages’ compared to 31% overall that say the same.</a:t>
            </a:r>
          </a:p>
          <a:p>
            <a:pPr>
              <a:lnSpc>
                <a:spcPct val="100000"/>
              </a:lnSpc>
              <a:spcBef>
                <a:spcPts val="600"/>
              </a:spcBef>
              <a:spcAft>
                <a:spcPts val="500"/>
              </a:spcAft>
            </a:pPr>
            <a:r>
              <a:rPr lang="en-GB" sz="1400" dirty="0">
                <a:solidFill>
                  <a:srgbClr val="404040"/>
                </a:solidFill>
              </a:rPr>
              <a:t>19% of LGBTQ pupils scored 23+ (med-high/high) on their resilience scores, lower than all pupils at 34% and the lowest score of any cohort.</a:t>
            </a:r>
          </a:p>
          <a:p>
            <a:pPr>
              <a:lnSpc>
                <a:spcPct val="100000"/>
              </a:lnSpc>
              <a:spcBef>
                <a:spcPts val="600"/>
              </a:spcBef>
              <a:spcAft>
                <a:spcPts val="500"/>
              </a:spcAft>
            </a:pPr>
            <a:r>
              <a:rPr lang="en-GB" sz="1400" dirty="0">
                <a:solidFill>
                  <a:srgbClr val="404040"/>
                </a:solidFill>
              </a:rPr>
              <a:t>63% of LGBTQ pupils have changed their appearance recently compared to 50% overall.</a:t>
            </a:r>
          </a:p>
          <a:p>
            <a:pPr>
              <a:lnSpc>
                <a:spcPct val="100000"/>
              </a:lnSpc>
              <a:spcBef>
                <a:spcPts val="600"/>
              </a:spcBef>
              <a:spcAft>
                <a:spcPts val="500"/>
              </a:spcAft>
            </a:pPr>
            <a:r>
              <a:rPr lang="en-GB" sz="1400" dirty="0">
                <a:solidFill>
                  <a:srgbClr val="404040"/>
                </a:solidFill>
              </a:rPr>
              <a:t>35% of pupils feel they are always listened to by adults making decisions about them, this decreases to 16% of LGBTQ pupils.</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224464061"/>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(3)</a:t>
            </a:r>
          </a:p>
        </p:txBody>
      </p:sp>
      <p:sp>
        <p:nvSpPr>
          <p:cNvPr id="6" name="Content Placeholder 2"/>
          <p:cNvSpPr>
            <a:spLocks noGrp="1"/>
          </p:cNvSpPr>
          <p:nvPr>
            <p:ph idx="1"/>
          </p:nvPr>
        </p:nvSpPr>
        <p:spPr>
          <a:xfrm>
            <a:off x="183019" y="834244"/>
            <a:ext cx="10569776" cy="5678068"/>
          </a:xfrm>
        </p:spPr>
        <p:txBody>
          <a:bodyPr>
            <a:noAutofit/>
          </a:bodyPr>
          <a:lstStyle/>
          <a:p>
            <a:pPr>
              <a:lnSpc>
                <a:spcPct val="100000"/>
              </a:lnSpc>
              <a:spcBef>
                <a:spcPts val="600"/>
              </a:spcBef>
              <a:spcAft>
                <a:spcPts val="500"/>
              </a:spcAft>
            </a:pPr>
            <a:r>
              <a:rPr lang="en-GB" sz="1400" dirty="0">
                <a:solidFill>
                  <a:srgbClr val="404040"/>
                </a:solidFill>
              </a:rPr>
              <a:t>A higher than average proportion of LGBTQ pupils worry about the way they look and their mental health, more than any other cohort.</a:t>
            </a:r>
          </a:p>
          <a:p>
            <a:pPr>
              <a:lnSpc>
                <a:spcPct val="100000"/>
              </a:lnSpc>
              <a:spcBef>
                <a:spcPts val="600"/>
              </a:spcBef>
              <a:spcAft>
                <a:spcPts val="500"/>
              </a:spcAft>
            </a:pPr>
            <a:r>
              <a:rPr lang="en-GB" sz="1400" dirty="0">
                <a:solidFill>
                  <a:srgbClr val="404040"/>
                </a:solidFill>
              </a:rPr>
              <a:t>Whereas overall 14% of pupils display an explicitly harmful or potentially dangerous behaviour (e.g. drinking alcohol, smoking and or self-harming) when worried about things, the figure increases for LGBTQ pupils to 29%.</a:t>
            </a:r>
            <a:endParaRPr lang="en-GB" sz="1400" b="1" dirty="0">
              <a:solidFill>
                <a:srgbClr val="C00000"/>
              </a:solidFill>
            </a:endParaRPr>
          </a:p>
          <a:p>
            <a:pPr marL="0" indent="0">
              <a:lnSpc>
                <a:spcPct val="100000"/>
              </a:lnSpc>
              <a:spcBef>
                <a:spcPts val="600"/>
              </a:spcBef>
              <a:spcAft>
                <a:spcPts val="600"/>
              </a:spcAft>
              <a:buNone/>
            </a:pPr>
            <a:r>
              <a:rPr lang="en-GB" sz="1600" b="1" dirty="0">
                <a:solidFill>
                  <a:srgbClr val="C00000"/>
                </a:solidFill>
              </a:rPr>
              <a:t>Staying safe</a:t>
            </a:r>
            <a:endParaRPr lang="en-GB" sz="1600" dirty="0">
              <a:solidFill>
                <a:srgbClr val="404040"/>
              </a:solidFill>
            </a:endParaRPr>
          </a:p>
          <a:p>
            <a:pPr>
              <a:lnSpc>
                <a:spcPct val="100000"/>
              </a:lnSpc>
              <a:spcBef>
                <a:spcPts val="600"/>
              </a:spcBef>
              <a:spcAft>
                <a:spcPts val="600"/>
              </a:spcAft>
            </a:pPr>
            <a:r>
              <a:rPr lang="en-GB" sz="1400" dirty="0">
                <a:solidFill>
                  <a:srgbClr val="404040"/>
                </a:solidFill>
              </a:rPr>
              <a:t>69% of LGBTQ pupils say they are able to ‘hang out’ in a nice, safe places at home or near the home, this compares to 85% of pupils overall.</a:t>
            </a:r>
          </a:p>
          <a:p>
            <a:pPr>
              <a:lnSpc>
                <a:spcPct val="100000"/>
              </a:lnSpc>
              <a:spcBef>
                <a:spcPts val="600"/>
              </a:spcBef>
              <a:spcAft>
                <a:spcPts val="600"/>
              </a:spcAft>
            </a:pPr>
            <a:r>
              <a:rPr lang="en-GB" sz="1400" dirty="0">
                <a:solidFill>
                  <a:srgbClr val="404040"/>
                </a:solidFill>
              </a:rPr>
              <a:t>LGBTQ pupils are more likely to have seen knives used as a threat (34%) or carried for protection (15%) than average (28% and 12% respectively).</a:t>
            </a:r>
          </a:p>
          <a:p>
            <a:pPr>
              <a:lnSpc>
                <a:spcPct val="100000"/>
              </a:lnSpc>
              <a:spcBef>
                <a:spcPts val="600"/>
              </a:spcBef>
              <a:spcAft>
                <a:spcPts val="600"/>
              </a:spcAft>
            </a:pPr>
            <a:r>
              <a:rPr lang="en-GB" sz="1400" dirty="0">
                <a:solidFill>
                  <a:srgbClr val="404040"/>
                </a:solidFill>
              </a:rPr>
              <a:t>LGBTQ pupils feel less safe when going out (during the day or after dark), in Doncaster Town Centre, in school and on the way to/from school compared to pupils overall. </a:t>
            </a:r>
          </a:p>
          <a:p>
            <a:pPr>
              <a:lnSpc>
                <a:spcPct val="100000"/>
              </a:lnSpc>
              <a:spcBef>
                <a:spcPts val="600"/>
              </a:spcBef>
              <a:spcAft>
                <a:spcPts val="600"/>
              </a:spcAft>
            </a:pPr>
            <a:r>
              <a:rPr lang="en-GB" sz="1400" dirty="0">
                <a:solidFill>
                  <a:srgbClr val="404040"/>
                </a:solidFill>
              </a:rPr>
              <a:t>When asked whether their parents/carers drink alcohol, 72% of LGBTQ pupils responded yes. Of those, 41% noticed a change in their behaviour, compared on average 24% of pupils that say the same.</a:t>
            </a:r>
          </a:p>
          <a:p>
            <a:pPr>
              <a:lnSpc>
                <a:spcPct val="100000"/>
              </a:lnSpc>
              <a:spcBef>
                <a:spcPts val="600"/>
              </a:spcBef>
              <a:spcAft>
                <a:spcPts val="600"/>
              </a:spcAft>
            </a:pPr>
            <a:r>
              <a:rPr lang="en-GB" sz="1400" dirty="0">
                <a:solidFill>
                  <a:srgbClr val="404040"/>
                </a:solidFill>
              </a:rPr>
              <a:t>24% of LGBTQ pupils have tried smoking (14% overall), 12%  have been </a:t>
            </a:r>
            <a:r>
              <a:rPr lang="en-US" sz="1400" dirty="0">
                <a:solidFill>
                  <a:srgbClr val="404040"/>
                </a:solidFill>
              </a:rPr>
              <a:t>exposed to smoking at home and indoors and in the car (v. 7% overall).</a:t>
            </a:r>
          </a:p>
          <a:p>
            <a:pPr>
              <a:lnSpc>
                <a:spcPct val="100000"/>
              </a:lnSpc>
              <a:spcBef>
                <a:spcPts val="600"/>
              </a:spcBef>
              <a:spcAft>
                <a:spcPts val="600"/>
              </a:spcAft>
            </a:pPr>
            <a:r>
              <a:rPr lang="en-US" sz="1400" dirty="0">
                <a:solidFill>
                  <a:srgbClr val="404040"/>
                </a:solidFill>
              </a:rPr>
              <a:t>33% of LGBTQ pupils have been offered drugs, compared to 17% of pupils overall and 10% have taken drugs to get high (v. 6% overall).</a:t>
            </a:r>
          </a:p>
          <a:p>
            <a:pPr>
              <a:lnSpc>
                <a:spcPct val="100000"/>
              </a:lnSpc>
              <a:spcBef>
                <a:spcPts val="600"/>
              </a:spcBef>
              <a:spcAft>
                <a:spcPts val="600"/>
              </a:spcAft>
            </a:pPr>
            <a:r>
              <a:rPr lang="en-US" sz="1400" dirty="0">
                <a:solidFill>
                  <a:srgbClr val="404040"/>
                </a:solidFill>
              </a:rPr>
              <a:t>Compared to all other cohorts, LGBTQ pupils are most likely to play arcade games for fun (75%)</a:t>
            </a: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2778972736"/>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1"/>
          <p:cNvSpPr txBox="1">
            <a:spLocks/>
          </p:cNvSpPr>
          <p:nvPr/>
        </p:nvSpPr>
        <p:spPr>
          <a:xfrm>
            <a:off x="180000" y="180000"/>
            <a:ext cx="9900000" cy="90000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2400" dirty="0"/>
              <a:t>Conclusions – LGBTQ (4)</a:t>
            </a:r>
          </a:p>
        </p:txBody>
      </p:sp>
      <p:sp>
        <p:nvSpPr>
          <p:cNvPr id="6" name="Content Placeholder 2"/>
          <p:cNvSpPr>
            <a:spLocks noGrp="1"/>
          </p:cNvSpPr>
          <p:nvPr>
            <p:ph idx="1"/>
          </p:nvPr>
        </p:nvSpPr>
        <p:spPr>
          <a:xfrm>
            <a:off x="183019" y="834244"/>
            <a:ext cx="10569776" cy="5678068"/>
          </a:xfrm>
        </p:spPr>
        <p:txBody>
          <a:bodyPr>
            <a:noAutofit/>
          </a:bodyPr>
          <a:lstStyle/>
          <a:p>
            <a:pPr marL="0" indent="0">
              <a:lnSpc>
                <a:spcPct val="100000"/>
              </a:lnSpc>
              <a:spcBef>
                <a:spcPts val="600"/>
              </a:spcBef>
              <a:spcAft>
                <a:spcPts val="600"/>
              </a:spcAft>
              <a:buNone/>
            </a:pPr>
            <a:r>
              <a:rPr lang="en-GB" sz="1600" b="1" dirty="0">
                <a:solidFill>
                  <a:schemeClr val="accent4"/>
                </a:solidFill>
              </a:rPr>
              <a:t>Community and activities: Ambitions, aspirations and environment</a:t>
            </a:r>
          </a:p>
          <a:p>
            <a:pPr>
              <a:lnSpc>
                <a:spcPct val="100000"/>
              </a:lnSpc>
              <a:spcBef>
                <a:spcPts val="600"/>
              </a:spcBef>
              <a:spcAft>
                <a:spcPts val="600"/>
              </a:spcAft>
            </a:pPr>
            <a:r>
              <a:rPr lang="en-GB" sz="1400" dirty="0">
                <a:solidFill>
                  <a:srgbClr val="404040"/>
                </a:solidFill>
              </a:rPr>
              <a:t>Pupils in this cohort are less likely to feel they have space at home to relax and do activities (80% compared to 89% overall), feel able to take part in activities important to them (61% compared to 75% overall), less able to get involved in the community (29% compared to 38% overall) and feel less able to share ideas to make things better for people at school (38% compared to 41% overall). </a:t>
            </a:r>
          </a:p>
          <a:p>
            <a:pPr>
              <a:lnSpc>
                <a:spcPct val="100000"/>
              </a:lnSpc>
              <a:spcBef>
                <a:spcPts val="600"/>
              </a:spcBef>
              <a:spcAft>
                <a:spcPts val="600"/>
              </a:spcAft>
            </a:pPr>
            <a:r>
              <a:rPr lang="en-GB" sz="1400" dirty="0">
                <a:solidFill>
                  <a:srgbClr val="404040"/>
                </a:solidFill>
              </a:rPr>
              <a:t>LGBTQ pupils are more likely to continue full-time education past year 11, with 49% saying they are planning to do so, compared to 45% overall however, they are much less likely to feel excited about the future (48% v. 60% overall)</a:t>
            </a:r>
          </a:p>
          <a:p>
            <a:pPr marL="0" indent="0">
              <a:lnSpc>
                <a:spcPct val="100000"/>
              </a:lnSpc>
              <a:spcBef>
                <a:spcPts val="600"/>
              </a:spcBef>
              <a:spcAft>
                <a:spcPts val="600"/>
              </a:spcAft>
              <a:buNone/>
            </a:pPr>
            <a:r>
              <a:rPr lang="en-GB" sz="1600" b="1" dirty="0">
                <a:solidFill>
                  <a:srgbClr val="FF0000"/>
                </a:solidFill>
              </a:rPr>
              <a:t>Technology and being online</a:t>
            </a:r>
            <a:endParaRPr lang="en-GB" sz="1600" dirty="0">
              <a:solidFill>
                <a:srgbClr val="FF0000"/>
              </a:solidFill>
            </a:endParaRPr>
          </a:p>
          <a:p>
            <a:pPr>
              <a:lnSpc>
                <a:spcPct val="100000"/>
              </a:lnSpc>
              <a:spcBef>
                <a:spcPts val="600"/>
              </a:spcBef>
              <a:spcAft>
                <a:spcPts val="600"/>
              </a:spcAft>
            </a:pPr>
            <a:r>
              <a:rPr lang="en-GB" sz="1400" dirty="0">
                <a:solidFill>
                  <a:srgbClr val="404040"/>
                </a:solidFill>
              </a:rPr>
              <a:t>81% of LGBTQ pupils are spending 3+ hours on a screen, the most of all cohorts, however 61% are aware there are negative effects of screen time, compared to 47% of pupils overall that think the same. </a:t>
            </a:r>
          </a:p>
          <a:p>
            <a:pPr>
              <a:lnSpc>
                <a:spcPct val="100000"/>
              </a:lnSpc>
              <a:spcBef>
                <a:spcPts val="600"/>
              </a:spcBef>
              <a:spcAft>
                <a:spcPts val="600"/>
              </a:spcAft>
            </a:pPr>
            <a:r>
              <a:rPr lang="en-GB" sz="1400" dirty="0">
                <a:solidFill>
                  <a:srgbClr val="404040"/>
                </a:solidFill>
              </a:rPr>
              <a:t>A greater proportion of LGBTQ pupils are likely to meet someone in person after meeting online  than all secondary pupils (30% v. 23%).</a:t>
            </a:r>
          </a:p>
          <a:p>
            <a:pPr>
              <a:lnSpc>
                <a:spcPct val="100000"/>
              </a:lnSpc>
              <a:spcBef>
                <a:spcPts val="600"/>
              </a:spcBef>
              <a:spcAft>
                <a:spcPts val="600"/>
              </a:spcAft>
            </a:pPr>
            <a:r>
              <a:rPr lang="en-GB" sz="1400" dirty="0">
                <a:solidFill>
                  <a:srgbClr val="404040"/>
                </a:solidFill>
              </a:rPr>
              <a:t>LGBTQ pupils are also more likely to have seen adult-only content (49% compared to 43% average) and seen things online they find worrying or nasty (40% compared to 33% overall). </a:t>
            </a:r>
          </a:p>
          <a:p>
            <a:pPr>
              <a:lnSpc>
                <a:spcPct val="100000"/>
              </a:lnSpc>
              <a:spcBef>
                <a:spcPts val="600"/>
              </a:spcBef>
              <a:spcAft>
                <a:spcPts val="600"/>
              </a:spcAft>
            </a:pPr>
            <a:r>
              <a:rPr lang="en-GB" sz="1400" dirty="0">
                <a:solidFill>
                  <a:srgbClr val="404040"/>
                </a:solidFill>
              </a:rPr>
              <a:t>When asked about ‘sexting’ images, LGBTQ pupils are more likely to have sent themselves or know someone who has posted such images, and more likely to have received sexting images than average.</a:t>
            </a: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a:lnSpc>
                <a:spcPct val="100000"/>
              </a:lnSpc>
              <a:spcBef>
                <a:spcPts val="600"/>
              </a:spcBef>
              <a:spcAft>
                <a:spcPts val="600"/>
              </a:spcAft>
            </a:pPr>
            <a:endParaRPr lang="en-GB" sz="1400" dirty="0">
              <a:solidFill>
                <a:srgbClr val="404040"/>
              </a:solidFill>
            </a:endParaRPr>
          </a:p>
          <a:p>
            <a:pPr marL="0" indent="0">
              <a:lnSpc>
                <a:spcPct val="100000"/>
              </a:lnSpc>
              <a:spcBef>
                <a:spcPts val="600"/>
              </a:spcBef>
              <a:spcAft>
                <a:spcPts val="600"/>
              </a:spcAft>
              <a:buNone/>
            </a:pPr>
            <a:endParaRPr lang="en-GB" sz="1400" dirty="0">
              <a:solidFill>
                <a:schemeClr val="tx1">
                  <a:lumMod val="75000"/>
                  <a:lumOff val="25000"/>
                </a:schemeClr>
              </a:solidFill>
            </a:endParaRPr>
          </a:p>
          <a:p>
            <a:pPr marL="0" indent="0">
              <a:lnSpc>
                <a:spcPct val="100000"/>
              </a:lnSpc>
              <a:spcBef>
                <a:spcPts val="600"/>
              </a:spcBef>
              <a:spcAft>
                <a:spcPts val="600"/>
              </a:spcAft>
              <a:buNone/>
            </a:pPr>
            <a:endParaRPr lang="en-GB" sz="1600" b="1" dirty="0"/>
          </a:p>
        </p:txBody>
      </p:sp>
    </p:spTree>
    <p:extLst>
      <p:ext uri="{BB962C8B-B14F-4D97-AF65-F5344CB8AC3E}">
        <p14:creationId xmlns:p14="http://schemas.microsoft.com/office/powerpoint/2010/main" val="656222319"/>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DAC15E-579B-4890-9C46-312AAFEE2430}"/>
              </a:ext>
            </a:extLst>
          </p:cNvPr>
          <p:cNvSpPr>
            <a:spLocks noGrp="1"/>
          </p:cNvSpPr>
          <p:nvPr>
            <p:ph type="title"/>
          </p:nvPr>
        </p:nvSpPr>
        <p:spPr/>
        <p:txBody>
          <a:bodyPr>
            <a:normAutofit/>
          </a:bodyPr>
          <a:lstStyle/>
          <a:p>
            <a:r>
              <a:rPr lang="en-GB" sz="2400" dirty="0"/>
              <a:t>Appendices</a:t>
            </a:r>
          </a:p>
        </p:txBody>
      </p:sp>
      <p:sp>
        <p:nvSpPr>
          <p:cNvPr id="3" name="Content Placeholder 2">
            <a:extLst>
              <a:ext uri="{FF2B5EF4-FFF2-40B4-BE49-F238E27FC236}">
                <a16:creationId xmlns:a16="http://schemas.microsoft.com/office/drawing/2014/main" id="{2A621D25-B57C-416F-8736-2D70731EDCC6}"/>
              </a:ext>
            </a:extLst>
          </p:cNvPr>
          <p:cNvSpPr>
            <a:spLocks noGrp="1"/>
          </p:cNvSpPr>
          <p:nvPr>
            <p:ph idx="1"/>
          </p:nvPr>
        </p:nvSpPr>
        <p:spPr>
          <a:xfrm>
            <a:off x="183019" y="923109"/>
            <a:ext cx="11942331" cy="5869576"/>
          </a:xfrm>
        </p:spPr>
        <p:txBody>
          <a:bodyPr>
            <a:noAutofit/>
          </a:bodyPr>
          <a:lstStyle/>
          <a:p>
            <a:pPr marL="0" indent="0">
              <a:lnSpc>
                <a:spcPct val="107000"/>
              </a:lnSpc>
              <a:spcAft>
                <a:spcPts val="800"/>
              </a:spcAft>
              <a:buNone/>
            </a:pPr>
            <a:r>
              <a:rPr lang="en-GB" sz="1600" b="1" dirty="0">
                <a:solidFill>
                  <a:srgbClr val="00A79B"/>
                </a:solidFill>
                <a:effectLst/>
                <a:latin typeface="Calibri" panose="020F0502020204030204" pitchFamily="34" charset="0"/>
                <a:ea typeface="Calibri" panose="020F0502020204030204" pitchFamily="34" charset="0"/>
                <a:cs typeface="Times New Roman" panose="02020603050405020304" pitchFamily="18" charset="0"/>
              </a:rPr>
              <a:t>Healthy Eating</a:t>
            </a:r>
          </a:p>
          <a:p>
            <a:pPr>
              <a:tabLst>
                <a:tab pos="457200" algn="l"/>
              </a:tabLst>
            </a:pPr>
            <a:r>
              <a:rPr lang="en-GB" sz="1300" i="1" dirty="0">
                <a:solidFill>
                  <a:schemeClr val="tx1"/>
                </a:solidFill>
                <a:cs typeface="Times New Roman" panose="02020603050405020304" pitchFamily="18" charset="0"/>
              </a:rPr>
              <a:t>‘If you don’t normally have anything to eat or drink, or only have a drink before starting school, why is this (tick all that apply)’ – </a:t>
            </a:r>
            <a:r>
              <a:rPr lang="en-GB" sz="1300" dirty="0">
                <a:solidFill>
                  <a:schemeClr val="tx1"/>
                </a:solidFill>
                <a:cs typeface="Times New Roman" panose="02020603050405020304" pitchFamily="18" charset="0"/>
              </a:rPr>
              <a:t>Added for 2023. </a:t>
            </a:r>
          </a:p>
          <a:p>
            <a:pPr marL="0" indent="0">
              <a:lnSpc>
                <a:spcPct val="107000"/>
              </a:lnSpc>
              <a:spcAft>
                <a:spcPts val="800"/>
              </a:spcAft>
              <a:buNone/>
            </a:pPr>
            <a:r>
              <a:rPr lang="en-GB" sz="1600" b="1" dirty="0">
                <a:solidFill>
                  <a:srgbClr val="92D050"/>
                </a:solidFill>
                <a:effectLst/>
                <a:latin typeface="Calibri" panose="020F0502020204030204" pitchFamily="34" charset="0"/>
                <a:ea typeface="Calibri" panose="020F0502020204030204" pitchFamily="34" charset="0"/>
                <a:cs typeface="Times New Roman" panose="02020603050405020304" pitchFamily="18" charset="0"/>
              </a:rPr>
              <a:t>Wellbeing</a:t>
            </a:r>
          </a:p>
          <a:p>
            <a:pPr>
              <a:lnSpc>
                <a:spcPct val="107000"/>
              </a:lnSpc>
            </a:pPr>
            <a:r>
              <a:rPr lang="en-GB" sz="1300" i="1" dirty="0">
                <a:solidFill>
                  <a:schemeClr val="tx1"/>
                </a:solidFill>
                <a:cs typeface="Times New Roman" panose="02020603050405020304" pitchFamily="18" charset="0"/>
              </a:rPr>
              <a:t>Questions about having a restful night’s sleep and keeping clean at home removed for 2023. </a:t>
            </a:r>
          </a:p>
          <a:p>
            <a:pPr marL="0" lvl="0" indent="0">
              <a:lnSpc>
                <a:spcPct val="107000"/>
              </a:lnSpc>
              <a:spcAft>
                <a:spcPts val="800"/>
              </a:spcAft>
              <a:buNone/>
            </a:pPr>
            <a:r>
              <a:rPr lang="en-GB" sz="1600" b="1" dirty="0">
                <a:solidFill>
                  <a:srgbClr val="00B0F0"/>
                </a:solidFill>
                <a:cs typeface="Times New Roman" panose="02020603050405020304" pitchFamily="18" charset="0"/>
              </a:rPr>
              <a:t>Relationships</a:t>
            </a:r>
          </a:p>
          <a:p>
            <a:r>
              <a:rPr lang="en-GB" sz="1300" i="1" dirty="0">
                <a:solidFill>
                  <a:schemeClr val="tx1"/>
                </a:solidFill>
                <a:cs typeface="Times New Roman" panose="02020603050405020304" pitchFamily="18" charset="0"/>
              </a:rPr>
              <a:t>‘In the last year, have you experienced any inappropriate comments, behaviours or unwanted attention of a sexual nature at school?’ – </a:t>
            </a:r>
            <a:r>
              <a:rPr lang="en-GB" sz="1300" dirty="0">
                <a:solidFill>
                  <a:schemeClr val="tx1"/>
                </a:solidFill>
                <a:cs typeface="Times New Roman" panose="02020603050405020304" pitchFamily="18" charset="0"/>
              </a:rPr>
              <a:t>Added for 2022. </a:t>
            </a:r>
          </a:p>
          <a:p>
            <a:r>
              <a:rPr lang="en-GB" sz="1300" i="1" dirty="0">
                <a:solidFill>
                  <a:schemeClr val="tx1"/>
                </a:solidFill>
                <a:cs typeface="Times New Roman" panose="02020603050405020304" pitchFamily="18" charset="0"/>
              </a:rPr>
              <a:t>‘If you ever received inappropriate comments, behaviours or unwanted attention of a sexual nature at school would you report it?’ – </a:t>
            </a:r>
            <a:r>
              <a:rPr lang="en-GB" sz="1300" dirty="0">
                <a:solidFill>
                  <a:schemeClr val="tx1"/>
                </a:solidFill>
                <a:cs typeface="Times New Roman" panose="02020603050405020304" pitchFamily="18" charset="0"/>
              </a:rPr>
              <a:t>Added for 2022. </a:t>
            </a:r>
          </a:p>
          <a:p>
            <a:r>
              <a:rPr lang="en-GB" sz="1300" i="1" dirty="0">
                <a:solidFill>
                  <a:schemeClr val="tx1"/>
                </a:solidFill>
                <a:cs typeface="Times New Roman" panose="02020603050405020304" pitchFamily="18" charset="0"/>
              </a:rPr>
              <a:t>‘Please indicate whether you know about the service and have used it’ – New options added: ‘Zone 5-19 (School Nurses) in school/or a community venue’, ‘Zone 5-19 Clinic (Based at The Flying Scotsman Centre, was called Project 3)’, ‘Zone 5-19 website/social media’, and ‘Zone 5-19 E-Clinic’ added for 2023. </a:t>
            </a:r>
          </a:p>
          <a:p>
            <a:r>
              <a:rPr lang="en-GB" sz="1300" i="1" dirty="0">
                <a:solidFill>
                  <a:schemeClr val="tx1"/>
                </a:solidFill>
                <a:cs typeface="Times New Roman" panose="02020603050405020304" pitchFamily="18" charset="0"/>
              </a:rPr>
              <a:t>‘Have you ever been shown by a teacher or a sexual health professional how to use a condom correctly’ wording changed to ‘Have you ever been shown by a teacher, school nurse or a sexual health professional how to use a condom correctly?’ for 2023.</a:t>
            </a:r>
          </a:p>
          <a:p>
            <a:r>
              <a:rPr lang="en-GB" sz="1300" i="1" dirty="0">
                <a:solidFill>
                  <a:schemeClr val="tx1"/>
                </a:solidFill>
                <a:cs typeface="Times New Roman" panose="02020603050405020304" pitchFamily="18" charset="0"/>
              </a:rPr>
              <a:t>‘When deciding which contraception to use, which of the following describes how you felt?’ – </a:t>
            </a:r>
            <a:r>
              <a:rPr lang="en-GB" sz="1300" dirty="0">
                <a:solidFill>
                  <a:schemeClr val="tx1"/>
                </a:solidFill>
                <a:cs typeface="Times New Roman" panose="02020603050405020304" pitchFamily="18" charset="0"/>
              </a:rPr>
              <a:t>Added for 2023. </a:t>
            </a:r>
          </a:p>
          <a:p>
            <a:pPr marL="0" indent="0">
              <a:lnSpc>
                <a:spcPct val="107000"/>
              </a:lnSpc>
              <a:spcAft>
                <a:spcPts val="800"/>
              </a:spcAft>
              <a:buNone/>
            </a:pPr>
            <a:r>
              <a:rPr lang="en-GB" sz="1600" b="1" dirty="0">
                <a:solidFill>
                  <a:srgbClr val="7030A0"/>
                </a:solidFill>
                <a:effectLst/>
                <a:latin typeface="Calibri" panose="020F0502020204030204" pitchFamily="34" charset="0"/>
                <a:ea typeface="Calibri" panose="020F0502020204030204" pitchFamily="34" charset="0"/>
                <a:cs typeface="Times New Roman" panose="02020603050405020304" pitchFamily="18" charset="0"/>
              </a:rPr>
              <a:t>Emotional Wellbeing</a:t>
            </a:r>
            <a:endParaRPr lang="en-GB" sz="1600"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a:p>
            <a:pPr>
              <a:lnSpc>
                <a:spcPct val="107000"/>
              </a:lnSpc>
              <a:spcAft>
                <a:spcPts val="800"/>
              </a:spcAft>
            </a:pPr>
            <a:r>
              <a:rPr lang="en-GB" sz="1300" i="1" dirty="0">
                <a:solidFill>
                  <a:schemeClr val="tx1"/>
                </a:solidFill>
                <a:cs typeface="Times New Roman" panose="02020603050405020304" pitchFamily="18" charset="0"/>
              </a:rPr>
              <a:t>‘Have you been influenced to adjust or change your appearance recently because of…’ wording changed to ‘Have you made changes to your appearance (the way you look) recently?’ for 2022. </a:t>
            </a:r>
          </a:p>
          <a:p>
            <a:pPr marL="0" lvl="0" indent="0">
              <a:lnSpc>
                <a:spcPct val="107000"/>
              </a:lnSpc>
              <a:spcAft>
                <a:spcPts val="800"/>
              </a:spcAft>
              <a:buNone/>
            </a:pPr>
            <a:endParaRPr lang="en-GB" sz="1400" b="1" dirty="0">
              <a:solidFill>
                <a:srgbClr val="00B0F0"/>
              </a:solidFill>
              <a:cs typeface="Times New Roman" panose="02020603050405020304" pitchFamily="18" charset="0"/>
            </a:endParaRPr>
          </a:p>
        </p:txBody>
      </p:sp>
    </p:spTree>
    <p:extLst>
      <p:ext uri="{BB962C8B-B14F-4D97-AF65-F5344CB8AC3E}">
        <p14:creationId xmlns:p14="http://schemas.microsoft.com/office/powerpoint/2010/main" val="592331523"/>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8E2698-71C8-4907-9413-27CF4B4E1DDF}"/>
              </a:ext>
            </a:extLst>
          </p:cNvPr>
          <p:cNvSpPr>
            <a:spLocks noGrp="1"/>
          </p:cNvSpPr>
          <p:nvPr>
            <p:ph type="title"/>
          </p:nvPr>
        </p:nvSpPr>
        <p:spPr/>
        <p:txBody>
          <a:bodyPr>
            <a:normAutofit/>
          </a:bodyPr>
          <a:lstStyle/>
          <a:p>
            <a:r>
              <a:rPr lang="en-GB" sz="2400" dirty="0"/>
              <a:t>Appendices</a:t>
            </a:r>
          </a:p>
        </p:txBody>
      </p:sp>
      <p:sp>
        <p:nvSpPr>
          <p:cNvPr id="3" name="Content Placeholder 2">
            <a:extLst>
              <a:ext uri="{FF2B5EF4-FFF2-40B4-BE49-F238E27FC236}">
                <a16:creationId xmlns:a16="http://schemas.microsoft.com/office/drawing/2014/main" id="{82B602FE-9F3C-4EA2-B1B5-140E0C86A5FB}"/>
              </a:ext>
            </a:extLst>
          </p:cNvPr>
          <p:cNvSpPr>
            <a:spLocks noGrp="1"/>
          </p:cNvSpPr>
          <p:nvPr>
            <p:ph idx="1"/>
          </p:nvPr>
        </p:nvSpPr>
        <p:spPr>
          <a:xfrm>
            <a:off x="179999" y="974558"/>
            <a:ext cx="11863611" cy="5703441"/>
          </a:xfrm>
        </p:spPr>
        <p:txBody>
          <a:bodyPr>
            <a:normAutofit/>
          </a:bodyPr>
          <a:lstStyle/>
          <a:p>
            <a:pPr marL="0" indent="0">
              <a:lnSpc>
                <a:spcPct val="107000"/>
              </a:lnSpc>
              <a:spcAft>
                <a:spcPts val="800"/>
              </a:spcAft>
              <a:buNone/>
            </a:pPr>
            <a:r>
              <a:rPr lang="en-GB" sz="1600" b="1" dirty="0">
                <a:solidFill>
                  <a:srgbClr val="C00000"/>
                </a:solidFill>
                <a:effectLst/>
                <a:latin typeface="Calibri" panose="020F0502020204030204" pitchFamily="34" charset="0"/>
                <a:ea typeface="Calibri" panose="020F0502020204030204" pitchFamily="34" charset="0"/>
                <a:cs typeface="Times New Roman" panose="02020603050405020304" pitchFamily="18" charset="0"/>
              </a:rPr>
              <a:t>Staying safe</a:t>
            </a:r>
          </a:p>
          <a:p>
            <a:pPr>
              <a:lnSpc>
                <a:spcPct val="107000"/>
              </a:lnSpc>
            </a:pPr>
            <a:r>
              <a:rPr lang="en-GB" sz="1300" i="1" dirty="0">
                <a:solidFill>
                  <a:schemeClr val="tx1"/>
                </a:solidFill>
                <a:cs typeface="Times New Roman" panose="02020603050405020304" pitchFamily="18" charset="0"/>
              </a:rPr>
              <a:t>‘Have you ever bought…’ – New options added: ‘E-cigs/Vapes ordered on the internet or through social media’, ‘E-cigs/Vapes from a petrol station/convenience store/supermarket’, and ‘E-cigs/Vapes from a vape store’ for 2023. </a:t>
            </a:r>
          </a:p>
          <a:p>
            <a:pPr>
              <a:lnSpc>
                <a:spcPct val="107000"/>
              </a:lnSpc>
            </a:pPr>
            <a:r>
              <a:rPr lang="en-GB" sz="1300" i="1" dirty="0">
                <a:solidFill>
                  <a:schemeClr val="tx1"/>
                </a:solidFill>
                <a:cs typeface="Times New Roman" panose="02020603050405020304" pitchFamily="18" charset="0"/>
              </a:rPr>
              <a:t>‘How many people of your age from your school do you believe use electronic cigarettes (e-cigarettes, e-cigs, vapes) in the last 7 days?’ </a:t>
            </a:r>
            <a:r>
              <a:rPr lang="en-GB" sz="1300" dirty="0">
                <a:solidFill>
                  <a:schemeClr val="tx1"/>
                </a:solidFill>
                <a:cs typeface="Times New Roman" panose="02020603050405020304" pitchFamily="18" charset="0"/>
              </a:rPr>
              <a:t>– Added for 2023.</a:t>
            </a:r>
          </a:p>
          <a:p>
            <a:pPr>
              <a:lnSpc>
                <a:spcPct val="107000"/>
              </a:lnSpc>
            </a:pPr>
            <a:r>
              <a:rPr lang="en-GB" sz="1300" i="1" dirty="0">
                <a:solidFill>
                  <a:schemeClr val="tx1"/>
                </a:solidFill>
                <a:cs typeface="Times New Roman" panose="02020603050405020304" pitchFamily="18" charset="0"/>
              </a:rPr>
              <a:t>‘How many people of your age in your school do you believe have used Nitrous Oxide (NOS, laughing gas, balloons) in the last 7 days?’ </a:t>
            </a:r>
            <a:r>
              <a:rPr lang="en-GB" sz="1300" dirty="0">
                <a:solidFill>
                  <a:schemeClr val="tx1"/>
                </a:solidFill>
                <a:cs typeface="Times New Roman" panose="02020603050405020304" pitchFamily="18" charset="0"/>
              </a:rPr>
              <a:t>– Added for 2023. </a:t>
            </a:r>
          </a:p>
          <a:p>
            <a:pPr>
              <a:lnSpc>
                <a:spcPct val="107000"/>
              </a:lnSpc>
            </a:pPr>
            <a:r>
              <a:rPr lang="en-GB" sz="1300" i="1" dirty="0">
                <a:solidFill>
                  <a:schemeClr val="tx1"/>
                </a:solidFill>
                <a:cs typeface="Times New Roman" panose="02020603050405020304" pitchFamily="18" charset="0"/>
              </a:rPr>
              <a:t>‘Have you ever been offered…’ – New option added: ‘Nitrous Oxide’ for 2023. </a:t>
            </a:r>
          </a:p>
          <a:p>
            <a:pPr>
              <a:lnSpc>
                <a:spcPct val="107000"/>
              </a:lnSpc>
            </a:pPr>
            <a:r>
              <a:rPr lang="en-GB" sz="1300" i="1" dirty="0">
                <a:solidFill>
                  <a:schemeClr val="tx1"/>
                </a:solidFill>
                <a:cs typeface="Times New Roman" panose="02020603050405020304" pitchFamily="18" charset="0"/>
              </a:rPr>
              <a:t>‘Look at the list of drugs below and tick one answer from each row.’ – New option added: ‘Nitrous Oxide (Laughing gas, NOS, balloons)’ for 2023. </a:t>
            </a:r>
          </a:p>
          <a:p>
            <a:pPr marL="0" indent="0">
              <a:lnSpc>
                <a:spcPct val="107000"/>
              </a:lnSpc>
              <a:spcAft>
                <a:spcPts val="800"/>
              </a:spcAft>
              <a:buNone/>
            </a:pPr>
            <a:r>
              <a:rPr lang="en-GB" sz="1600" b="1" dirty="0">
                <a:solidFill>
                  <a:srgbClr val="FF0000"/>
                </a:solidFill>
                <a:effectLst/>
                <a:latin typeface="Calibri" panose="020F0502020204030204" pitchFamily="34" charset="0"/>
                <a:ea typeface="Calibri" panose="020F0502020204030204" pitchFamily="34" charset="0"/>
                <a:cs typeface="Times New Roman" panose="02020603050405020304" pitchFamily="18" charset="0"/>
              </a:rPr>
              <a:t>Technology and being online</a:t>
            </a:r>
          </a:p>
          <a:p>
            <a:pPr>
              <a:lnSpc>
                <a:spcPct val="107000"/>
              </a:lnSpc>
              <a:spcAft>
                <a:spcPts val="800"/>
              </a:spcAft>
            </a:pPr>
            <a:r>
              <a:rPr lang="en-GB" sz="1300" i="1" dirty="0">
                <a:solidFill>
                  <a:schemeClr val="tx1"/>
                </a:solidFill>
                <a:cs typeface="Times New Roman" panose="02020603050405020304" pitchFamily="18" charset="0"/>
              </a:rPr>
              <a:t>‘Do you have an account or profile on any social media sites or apps?’ – New options added: ‘Reddit’, ‘Twitch’, ‘Twitter’ and ‘Dating Sites’ for 2023, ‘House Party’ removed for 2023. </a:t>
            </a:r>
          </a:p>
          <a:p>
            <a:pPr>
              <a:lnSpc>
                <a:spcPct val="107000"/>
              </a:lnSpc>
              <a:spcAft>
                <a:spcPts val="800"/>
              </a:spcAft>
            </a:pPr>
            <a:r>
              <a:rPr lang="en-GB" sz="1300" i="1" dirty="0">
                <a:solidFill>
                  <a:schemeClr val="tx1"/>
                </a:solidFill>
                <a:cs typeface="Times New Roman" panose="02020603050405020304" pitchFamily="18" charset="0"/>
              </a:rPr>
              <a:t>Question about whether student chat online with strangers removed for 2023. </a:t>
            </a:r>
          </a:p>
          <a:p>
            <a:pPr>
              <a:lnSpc>
                <a:spcPct val="107000"/>
              </a:lnSpc>
              <a:spcAft>
                <a:spcPts val="800"/>
              </a:spcAft>
            </a:pPr>
            <a:r>
              <a:rPr lang="en-GB" sz="1300" i="1" dirty="0">
                <a:solidFill>
                  <a:schemeClr val="tx1"/>
                </a:solidFill>
                <a:cs typeface="Times New Roman" panose="02020603050405020304" pitchFamily="18" charset="0"/>
              </a:rPr>
              <a:t>‘Do you think you used any service for young people in Doncaster in the last 12 months?’ </a:t>
            </a:r>
            <a:r>
              <a:rPr lang="en-GB" sz="1300" dirty="0">
                <a:solidFill>
                  <a:schemeClr val="tx1"/>
                </a:solidFill>
                <a:cs typeface="Times New Roman" panose="02020603050405020304" pitchFamily="18" charset="0"/>
              </a:rPr>
              <a:t>– Added for 2023. </a:t>
            </a:r>
          </a:p>
          <a:p>
            <a:pPr>
              <a:lnSpc>
                <a:spcPct val="107000"/>
              </a:lnSpc>
              <a:spcAft>
                <a:spcPts val="800"/>
              </a:spcAft>
            </a:pPr>
            <a:r>
              <a:rPr lang="en-GB" sz="1300" i="1" dirty="0">
                <a:solidFill>
                  <a:schemeClr val="tx1"/>
                </a:solidFill>
                <a:cs typeface="Times New Roman" panose="02020603050405020304" pitchFamily="18" charset="0"/>
              </a:rPr>
              <a:t>‘When you’ve accessed these services how would you describe your experiences?’ </a:t>
            </a:r>
            <a:r>
              <a:rPr lang="en-GB" sz="1300" dirty="0">
                <a:solidFill>
                  <a:schemeClr val="tx1"/>
                </a:solidFill>
                <a:cs typeface="Times New Roman" panose="02020603050405020304" pitchFamily="18" charset="0"/>
              </a:rPr>
              <a:t>– Added for 2023. </a:t>
            </a:r>
          </a:p>
        </p:txBody>
      </p:sp>
    </p:spTree>
    <p:extLst>
      <p:ext uri="{BB962C8B-B14F-4D97-AF65-F5344CB8AC3E}">
        <p14:creationId xmlns:p14="http://schemas.microsoft.com/office/powerpoint/2010/main" val="458611568"/>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Content Placeholder 2"/>
          <p:cNvSpPr txBox="1">
            <a:spLocks/>
          </p:cNvSpPr>
          <p:nvPr/>
        </p:nvSpPr>
        <p:spPr>
          <a:xfrm>
            <a:off x="174176" y="4004441"/>
            <a:ext cx="7896655" cy="2545445"/>
          </a:xfrm>
          <a:prstGeom prst="rect">
            <a:avLst/>
          </a:prstGeom>
        </p:spPr>
        <p:txBody>
          <a:bodyPr vert="horz" wrap="square" lIns="91440" tIns="45720" rIns="91440" bIns="45720" rtlCol="0">
            <a:normAutofit/>
          </a:bodyPr>
          <a:lstStyle>
            <a:lvl1pPr marL="0" indent="0" algn="ctr" defTabSz="914400" rtl="0" eaLnBrk="1" latinLnBrk="0" hangingPunct="1">
              <a:lnSpc>
                <a:spcPct val="90000"/>
              </a:lnSpc>
              <a:spcBef>
                <a:spcPts val="1000"/>
              </a:spcBef>
              <a:buFont typeface="Arial" panose="020B0604020202020204" pitchFamily="34" charset="0"/>
              <a:buNone/>
              <a:defRPr sz="2400" kern="1200">
                <a:solidFill>
                  <a:schemeClr val="tx1"/>
                </a:solidFill>
                <a:latin typeface="+mn-lt"/>
                <a:ea typeface="+mn-ea"/>
                <a:cs typeface="+mn-cs"/>
              </a:defRPr>
            </a:lvl1pPr>
            <a:lvl2pPr marL="457200" indent="0" algn="ctr"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2pPr>
            <a:lvl3pPr marL="914400" indent="0" algn="ctr"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3pPr>
            <a:lvl4pPr marL="1371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4pPr>
            <a:lvl5pPr marL="18288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5pPr>
            <a:lvl6pPr marL="22860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6pPr>
            <a:lvl7pPr marL="27432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7pPr>
            <a:lvl8pPr marL="32004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8pPr>
            <a:lvl9pPr marL="3657600" indent="0" algn="ctr"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9pPr>
          </a:lstStyle>
          <a:p>
            <a:pPr algn="l">
              <a:lnSpc>
                <a:spcPct val="110000"/>
              </a:lnSpc>
              <a:spcBef>
                <a:spcPts val="0"/>
              </a:spcBef>
            </a:pPr>
            <a:r>
              <a:rPr lang="en-GB" sz="1600" dirty="0">
                <a:solidFill>
                  <a:srgbClr val="404040"/>
                </a:solidFill>
                <a:latin typeface="Calibri" panose="020F0502020204030204" pitchFamily="34" charset="0"/>
              </a:rPr>
              <a:t>PFA Research Ltd</a:t>
            </a:r>
          </a:p>
          <a:p>
            <a:pPr algn="l">
              <a:lnSpc>
                <a:spcPct val="110000"/>
              </a:lnSpc>
              <a:spcBef>
                <a:spcPts val="0"/>
              </a:spcBef>
            </a:pPr>
            <a:r>
              <a:rPr lang="en-GB" sz="1600" dirty="0">
                <a:solidFill>
                  <a:srgbClr val="404040"/>
                </a:solidFill>
                <a:latin typeface="Calibri" panose="020F0502020204030204" pitchFamily="34" charset="0"/>
              </a:rPr>
              <a:t>Tremough Innovation Centre</a:t>
            </a:r>
          </a:p>
          <a:p>
            <a:pPr algn="l">
              <a:lnSpc>
                <a:spcPct val="110000"/>
              </a:lnSpc>
              <a:spcBef>
                <a:spcPts val="0"/>
              </a:spcBef>
            </a:pPr>
            <a:r>
              <a:rPr lang="en-GB" sz="1600" dirty="0">
                <a:solidFill>
                  <a:srgbClr val="404040"/>
                </a:solidFill>
                <a:latin typeface="Calibri" panose="020F0502020204030204" pitchFamily="34" charset="0"/>
              </a:rPr>
              <a:t>Penryn</a:t>
            </a:r>
          </a:p>
          <a:p>
            <a:pPr algn="l">
              <a:lnSpc>
                <a:spcPct val="110000"/>
              </a:lnSpc>
              <a:spcBef>
                <a:spcPts val="0"/>
              </a:spcBef>
            </a:pPr>
            <a:r>
              <a:rPr lang="en-GB" sz="1600" dirty="0">
                <a:solidFill>
                  <a:srgbClr val="404040"/>
                </a:solidFill>
                <a:latin typeface="Calibri" panose="020F0502020204030204" pitchFamily="34" charset="0"/>
              </a:rPr>
              <a:t>Cornwall</a:t>
            </a:r>
          </a:p>
          <a:p>
            <a:pPr algn="l">
              <a:lnSpc>
                <a:spcPct val="110000"/>
              </a:lnSpc>
              <a:spcBef>
                <a:spcPts val="0"/>
              </a:spcBef>
            </a:pPr>
            <a:r>
              <a:rPr lang="en-GB" sz="1600" dirty="0">
                <a:solidFill>
                  <a:srgbClr val="404040"/>
                </a:solidFill>
                <a:latin typeface="Calibri" panose="020F0502020204030204" pitchFamily="34" charset="0"/>
              </a:rPr>
              <a:t>TR10 9TA</a:t>
            </a:r>
          </a:p>
          <a:p>
            <a:pPr algn="l">
              <a:lnSpc>
                <a:spcPct val="110000"/>
              </a:lnSpc>
              <a:spcBef>
                <a:spcPts val="0"/>
              </a:spcBef>
            </a:pPr>
            <a:endParaRPr lang="en-GB" sz="1600" dirty="0">
              <a:solidFill>
                <a:srgbClr val="404040"/>
              </a:solidFill>
              <a:latin typeface="Calibri" panose="020F0502020204030204" pitchFamily="34" charset="0"/>
            </a:endParaRPr>
          </a:p>
          <a:p>
            <a:pPr algn="l">
              <a:lnSpc>
                <a:spcPct val="110000"/>
              </a:lnSpc>
              <a:spcBef>
                <a:spcPts val="0"/>
              </a:spcBef>
            </a:pPr>
            <a:r>
              <a:rPr lang="en-GB" sz="1600" dirty="0">
                <a:solidFill>
                  <a:srgbClr val="404040"/>
                </a:solidFill>
                <a:latin typeface="Calibri" panose="020F0502020204030204" pitchFamily="34" charset="0"/>
              </a:rPr>
              <a:t>Tel. 01326 375705</a:t>
            </a:r>
          </a:p>
          <a:p>
            <a:pPr algn="l">
              <a:lnSpc>
                <a:spcPct val="110000"/>
              </a:lnSpc>
              <a:spcBef>
                <a:spcPts val="0"/>
              </a:spcBef>
            </a:pPr>
            <a:r>
              <a:rPr lang="en-GB" sz="1600" dirty="0">
                <a:solidFill>
                  <a:srgbClr val="404040"/>
                </a:solidFill>
                <a:latin typeface="Calibri" panose="020F0502020204030204" pitchFamily="34" charset="0"/>
              </a:rPr>
              <a:t>Email. info@pfa-research.com</a:t>
            </a:r>
          </a:p>
          <a:p>
            <a:pPr algn="l">
              <a:lnSpc>
                <a:spcPct val="110000"/>
              </a:lnSpc>
              <a:spcBef>
                <a:spcPts val="0"/>
              </a:spcBef>
            </a:pPr>
            <a:r>
              <a:rPr lang="en-GB" sz="1600" dirty="0">
                <a:solidFill>
                  <a:srgbClr val="404040"/>
                </a:solidFill>
                <a:latin typeface="Calibri" panose="020F0502020204030204" pitchFamily="34" charset="0"/>
              </a:rPr>
              <a:t>Web. http://www.pfa-research.com</a:t>
            </a:r>
          </a:p>
        </p:txBody>
      </p:sp>
    </p:spTree>
    <p:extLst>
      <p:ext uri="{BB962C8B-B14F-4D97-AF65-F5344CB8AC3E}">
        <p14:creationId xmlns:p14="http://schemas.microsoft.com/office/powerpoint/2010/main" val="28663157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2400" dirty="0"/>
              <a:t>Introduction</a:t>
            </a:r>
          </a:p>
        </p:txBody>
      </p:sp>
      <p:sp>
        <p:nvSpPr>
          <p:cNvPr id="4" name="Content Placeholder 3"/>
          <p:cNvSpPr>
            <a:spLocks noGrp="1"/>
          </p:cNvSpPr>
          <p:nvPr>
            <p:ph idx="1"/>
          </p:nvPr>
        </p:nvSpPr>
        <p:spPr>
          <a:xfrm>
            <a:off x="183600" y="835200"/>
            <a:ext cx="5742628" cy="5404689"/>
          </a:xfrm>
        </p:spPr>
        <p:txBody>
          <a:bodyPr>
            <a:noAutofit/>
          </a:bodyPr>
          <a:lstStyle/>
          <a:p>
            <a:r>
              <a:rPr lang="en-GB" sz="1200" dirty="0">
                <a:solidFill>
                  <a:schemeClr val="tx1">
                    <a:lumMod val="75000"/>
                    <a:lumOff val="25000"/>
                  </a:schemeClr>
                </a:solidFill>
              </a:rPr>
              <a:t>The Doncaster Council Pupil Lifestyle Survey has been developed by Doncaster Council’s Public Health Department in conjunction with independent research agency, PFA Research. The survey is designed for young people of primary and secondary school age within Key Stages 2, 3 and 4 (specifically year group 4, 6, 8 and 10). The results of the 2023 survey represents the third year’s output of a three-year commitment to the new survey, with a refreshed methodology (100% online) and comprising new questionnaires for primary and secondary schools.</a:t>
            </a:r>
          </a:p>
          <a:p>
            <a:r>
              <a:rPr lang="en-GB" sz="1200" dirty="0">
                <a:solidFill>
                  <a:schemeClr val="tx1">
                    <a:lumMod val="75000"/>
                    <a:lumOff val="25000"/>
                  </a:schemeClr>
                </a:solidFill>
              </a:rPr>
              <a:t>The aim of the research is to attain trackable data that monitors experiences, behaviours and </a:t>
            </a:r>
            <a:r>
              <a:rPr lang="en-GB" sz="1200" dirty="0">
                <a:solidFill>
                  <a:srgbClr val="404040"/>
                </a:solidFill>
              </a:rPr>
              <a:t>attitudes</a:t>
            </a:r>
            <a:r>
              <a:rPr lang="en-GB" sz="1200" dirty="0">
                <a:solidFill>
                  <a:schemeClr val="tx1">
                    <a:lumMod val="75000"/>
                    <a:lumOff val="25000"/>
                  </a:schemeClr>
                </a:solidFill>
              </a:rPr>
              <a:t> to key themes including: physical activity, nutrition and oral health, keeping safe, emotional health and wellbeing, and risk-taking behaviours. The data arising from the survey is essential to support the work of Doncaster Council’s Public Health Department and will be used to inform strategic decisions of the public health service as well as supporting teachers and educational programmes as the stimulus for discussion with young people. </a:t>
            </a:r>
          </a:p>
          <a:p>
            <a:r>
              <a:rPr lang="en-GB" sz="1200" dirty="0">
                <a:solidFill>
                  <a:schemeClr val="tx1">
                    <a:lumMod val="75000"/>
                    <a:lumOff val="25000"/>
                  </a:schemeClr>
                </a:solidFill>
              </a:rPr>
              <a:t>This report is designed to be used in a standalone format. Each page of results presents the complete question asked, the base (response group) to which the question was asked, and the number of responses received and answering the question. That said, users may find it useful to review the full set of questions provided as Appendix 1.</a:t>
            </a:r>
          </a:p>
          <a:p>
            <a:r>
              <a:rPr lang="en-GB" sz="1200" dirty="0">
                <a:solidFill>
                  <a:schemeClr val="tx1">
                    <a:lumMod val="75000"/>
                    <a:lumOff val="25000"/>
                  </a:schemeClr>
                </a:solidFill>
              </a:rPr>
              <a:t>This report delivers the headline results from all primary schools participating. Where appropriate, data are broken down by key analysis groups; namely gender, year group (i.e. age), and vulnerable group indicators. Full data tabulations will be provided (to follow) to supplement this report for those who may wish to look at sub groups in greater detail. The full set of raw data will be held by Doncaster Council’s Public Health Department.</a:t>
            </a:r>
          </a:p>
          <a:p>
            <a:endParaRPr lang="en-GB" sz="1200" dirty="0">
              <a:solidFill>
                <a:schemeClr val="tx1">
                  <a:lumMod val="75000"/>
                  <a:lumOff val="25000"/>
                </a:schemeClr>
              </a:solidFill>
            </a:endParaRPr>
          </a:p>
        </p:txBody>
      </p:sp>
      <p:sp>
        <p:nvSpPr>
          <p:cNvPr id="8" name="Content Placeholder 3"/>
          <p:cNvSpPr txBox="1">
            <a:spLocks/>
          </p:cNvSpPr>
          <p:nvPr/>
        </p:nvSpPr>
        <p:spPr>
          <a:xfrm>
            <a:off x="5922628" y="821055"/>
            <a:ext cx="5742628" cy="5404689"/>
          </a:xfrm>
          <a:prstGeom prst="rect">
            <a:avLst/>
          </a:prstGeom>
        </p:spPr>
        <p:txBody>
          <a:bodyPr vert="horz" lIns="91440" tIns="45720" rIns="91440" bIns="45720" rtlCol="0" anchor="t">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DINPro" panose="020B0504020101020102"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DINPro" panose="020B0504020101020102"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DINPro" panose="020B0504020101020102"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DINPro" panose="020B0504020101020102"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DINPro" panose="020B0504020101020102"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GB" sz="1200" dirty="0">
                <a:solidFill>
                  <a:schemeClr val="tx1">
                    <a:lumMod val="75000"/>
                    <a:lumOff val="25000"/>
                  </a:schemeClr>
                </a:solidFill>
                <a:latin typeface="Calibri" panose="020F0502020204030204" pitchFamily="34" charset="0"/>
              </a:rPr>
              <a:t>Schools which participated and achieved a response rate of at least 70% for their year groups will receive a bespoke summary of their data. Individual schools’ results are otherwise considered to be confidential and will not be shared with other organisations without the express permission of the school. </a:t>
            </a:r>
          </a:p>
          <a:p>
            <a:r>
              <a:rPr lang="en-GB" sz="1200" dirty="0">
                <a:solidFill>
                  <a:schemeClr val="tx1">
                    <a:lumMod val="75000"/>
                    <a:lumOff val="25000"/>
                  </a:schemeClr>
                </a:solidFill>
                <a:latin typeface="Calibri" panose="020F0502020204030204" pitchFamily="34" charset="0"/>
              </a:rPr>
              <a:t>PFA Research, as the research company appointed to deliver the survey and analyse results, will be pleased to advise upon and consider additional ad hoc analyses on the data. These requests should be directed through the Doncaster Council Public Health Department.</a:t>
            </a:r>
          </a:p>
          <a:p>
            <a:endParaRPr lang="en-GB" sz="1200" dirty="0">
              <a:solidFill>
                <a:schemeClr val="tx1">
                  <a:lumMod val="75000"/>
                  <a:lumOff val="25000"/>
                </a:schemeClr>
              </a:solidFill>
              <a:latin typeface="Calibri" panose="020F0502020204030204" pitchFamily="34" charset="0"/>
            </a:endParaRPr>
          </a:p>
          <a:p>
            <a:pPr marL="0" indent="0">
              <a:buNone/>
            </a:pPr>
            <a:r>
              <a:rPr lang="en-GB" sz="1200" dirty="0">
                <a:solidFill>
                  <a:schemeClr val="tx1">
                    <a:lumMod val="75000"/>
                    <a:lumOff val="25000"/>
                  </a:schemeClr>
                </a:solidFill>
                <a:latin typeface="+mn-lt"/>
                <a:cs typeface="DINPro-Medium" panose="020B0604020101020102" pitchFamily="34" charset="0"/>
              </a:rPr>
              <a:t>Methodology</a:t>
            </a:r>
          </a:p>
          <a:p>
            <a:r>
              <a:rPr lang="en-GB" sz="1200" dirty="0">
                <a:solidFill>
                  <a:schemeClr val="tx1">
                    <a:lumMod val="75000"/>
                    <a:lumOff val="25000"/>
                  </a:schemeClr>
                </a:solidFill>
                <a:latin typeface="Calibri" panose="020F0502020204030204" pitchFamily="34" charset="0"/>
              </a:rPr>
              <a:t>Both the Primary and Secondary Surveys took the form of a standard, anonymous online questionnaire.</a:t>
            </a:r>
          </a:p>
          <a:p>
            <a:r>
              <a:rPr lang="en-GB" sz="1200" dirty="0">
                <a:solidFill>
                  <a:schemeClr val="tx1">
                    <a:lumMod val="75000"/>
                    <a:lumOff val="25000"/>
                  </a:schemeClr>
                </a:solidFill>
                <a:latin typeface="Calibri"/>
              </a:rPr>
              <a:t>All 110 mainstream schools across Doncaster were requested to take part in the survey during the 2023 Spring and Summer term. Schools had until the 2023 Summer holidays break for pupils to complete surveys. Schools opting in were sent a unique link which detailed both school and year groups and asked to complete with the students as they saw fit.</a:t>
            </a:r>
          </a:p>
          <a:p>
            <a:r>
              <a:rPr lang="en-GB" sz="1200" dirty="0">
                <a:solidFill>
                  <a:schemeClr val="tx1">
                    <a:lumMod val="75000"/>
                    <a:lumOff val="25000"/>
                  </a:schemeClr>
                </a:solidFill>
                <a:latin typeface="Calibri"/>
              </a:rPr>
              <a:t>69 primary and 13 secondary mainstream schools have participated across 5 years.</a:t>
            </a:r>
          </a:p>
          <a:p>
            <a:endParaRPr lang="en-GB" sz="1200" dirty="0">
              <a:solidFill>
                <a:schemeClr val="tx1">
                  <a:lumMod val="75000"/>
                  <a:lumOff val="25000"/>
                </a:schemeClr>
              </a:solidFill>
              <a:latin typeface="Calibri" panose="020F0502020204030204" pitchFamily="34" charset="0"/>
            </a:endParaRPr>
          </a:p>
          <a:p>
            <a:endParaRPr lang="en-GB" sz="1200" dirty="0">
              <a:solidFill>
                <a:schemeClr val="tx1">
                  <a:lumMod val="75000"/>
                  <a:lumOff val="25000"/>
                </a:schemeClr>
              </a:solidFill>
              <a:latin typeface="Calibri" panose="020F0502020204030204" pitchFamily="34" charset="0"/>
            </a:endParaRPr>
          </a:p>
          <a:p>
            <a:endParaRPr lang="en-GB" sz="1200" dirty="0">
              <a:solidFill>
                <a:schemeClr val="tx1">
                  <a:lumMod val="75000"/>
                  <a:lumOff val="25000"/>
                </a:schemeClr>
              </a:solidFill>
              <a:latin typeface="Calibri" panose="020F0502020204030204" pitchFamily="34" charset="0"/>
            </a:endParaRPr>
          </a:p>
          <a:p>
            <a:endParaRPr lang="en-GB" sz="1200" dirty="0">
              <a:solidFill>
                <a:schemeClr val="tx1">
                  <a:lumMod val="75000"/>
                  <a:lumOff val="25000"/>
                </a:schemeClr>
              </a:solidFill>
              <a:latin typeface="Calibri" panose="020F0502020204030204" pitchFamily="34" charset="0"/>
            </a:endParaRPr>
          </a:p>
          <a:p>
            <a:pPr marL="171450" lvl="1" indent="-171450">
              <a:spcBef>
                <a:spcPts val="1200"/>
              </a:spcBef>
            </a:pPr>
            <a:r>
              <a:rPr lang="en-GB" sz="1000" dirty="0">
                <a:solidFill>
                  <a:schemeClr val="tx1">
                    <a:lumMod val="75000"/>
                    <a:lumOff val="25000"/>
                  </a:schemeClr>
                </a:solidFill>
                <a:latin typeface="Calibri" panose="020F0502020204030204" pitchFamily="34" charset="0"/>
              </a:rPr>
              <a:t>Estimated total number of Year 4 and 6 pupils (Primary) and Year 8 and 10 pupils (secondary), based upon published figures for Doncaster of total number on roll for each school.</a:t>
            </a:r>
          </a:p>
          <a:p>
            <a:pPr marL="171450" lvl="1" indent="-171450">
              <a:spcBef>
                <a:spcPts val="1200"/>
              </a:spcBef>
            </a:pPr>
            <a:r>
              <a:rPr lang="en-GB" sz="1000" dirty="0">
                <a:solidFill>
                  <a:schemeClr val="tx1">
                    <a:lumMod val="75000"/>
                    <a:lumOff val="25000"/>
                  </a:schemeClr>
                </a:solidFill>
                <a:latin typeface="Calibri" panose="020F0502020204030204" pitchFamily="34" charset="0"/>
              </a:rPr>
              <a:t>** Total Surveys completed in Year 4 and 6 pupils (Primary) and Year 8 and 10 pupils (secondary</a:t>
            </a:r>
          </a:p>
        </p:txBody>
      </p:sp>
      <p:graphicFrame>
        <p:nvGraphicFramePr>
          <p:cNvPr id="5" name="Table 4"/>
          <p:cNvGraphicFramePr>
            <a:graphicFrameLocks noGrp="1"/>
          </p:cNvGraphicFramePr>
          <p:nvPr/>
        </p:nvGraphicFramePr>
        <p:xfrm>
          <a:off x="6250694" y="4703241"/>
          <a:ext cx="5263642" cy="1043289"/>
        </p:xfrm>
        <a:graphic>
          <a:graphicData uri="http://schemas.openxmlformats.org/drawingml/2006/table">
            <a:tbl>
              <a:tblPr firstRow="1" bandRow="1">
                <a:tableStyleId>{5940675A-B579-460E-94D1-54222C63F5DA}</a:tableStyleId>
              </a:tblPr>
              <a:tblGrid>
                <a:gridCol w="789298">
                  <a:extLst>
                    <a:ext uri="{9D8B030D-6E8A-4147-A177-3AD203B41FA5}">
                      <a16:colId xmlns:a16="http://schemas.microsoft.com/office/drawing/2014/main" val="20000"/>
                    </a:ext>
                  </a:extLst>
                </a:gridCol>
                <a:gridCol w="1003177">
                  <a:extLst>
                    <a:ext uri="{9D8B030D-6E8A-4147-A177-3AD203B41FA5}">
                      <a16:colId xmlns:a16="http://schemas.microsoft.com/office/drawing/2014/main" val="20001"/>
                    </a:ext>
                  </a:extLst>
                </a:gridCol>
                <a:gridCol w="1020932">
                  <a:extLst>
                    <a:ext uri="{9D8B030D-6E8A-4147-A177-3AD203B41FA5}">
                      <a16:colId xmlns:a16="http://schemas.microsoft.com/office/drawing/2014/main" val="20002"/>
                    </a:ext>
                  </a:extLst>
                </a:gridCol>
                <a:gridCol w="1225118">
                  <a:extLst>
                    <a:ext uri="{9D8B030D-6E8A-4147-A177-3AD203B41FA5}">
                      <a16:colId xmlns:a16="http://schemas.microsoft.com/office/drawing/2014/main" val="20003"/>
                    </a:ext>
                  </a:extLst>
                </a:gridCol>
                <a:gridCol w="1225117">
                  <a:extLst>
                    <a:ext uri="{9D8B030D-6E8A-4147-A177-3AD203B41FA5}">
                      <a16:colId xmlns:a16="http://schemas.microsoft.com/office/drawing/2014/main" val="20004"/>
                    </a:ext>
                  </a:extLst>
                </a:gridCol>
              </a:tblGrid>
              <a:tr h="515417">
                <a:tc>
                  <a:txBody>
                    <a:bodyPr/>
                    <a:lstStyle/>
                    <a:p>
                      <a:endParaRPr lang="en-GB" sz="120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No. Schools in Doncaster</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Total Schools participated</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Est Number</a:t>
                      </a:r>
                      <a:r>
                        <a:rPr lang="en-GB" sz="1050" baseline="0" dirty="0">
                          <a:solidFill>
                            <a:schemeClr val="tx1">
                              <a:lumMod val="75000"/>
                              <a:lumOff val="25000"/>
                            </a:schemeClr>
                          </a:solidFill>
                        </a:rPr>
                        <a:t> of pupils per year*</a:t>
                      </a:r>
                      <a:endParaRPr lang="en-GB" sz="105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 Total Surveys Completed**</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0"/>
                  </a:ext>
                </a:extLst>
              </a:tr>
              <a:tr h="220893">
                <a:tc>
                  <a:txBody>
                    <a:bodyPr/>
                    <a:lstStyle/>
                    <a:p>
                      <a:r>
                        <a:rPr lang="en-GB" sz="1100" dirty="0">
                          <a:solidFill>
                            <a:schemeClr val="tx1">
                              <a:lumMod val="75000"/>
                              <a:lumOff val="25000"/>
                            </a:schemeClr>
                          </a:solidFill>
                        </a:rPr>
                        <a:t>Primary</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91</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69</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7,890</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dirty="0">
                          <a:solidFill>
                            <a:schemeClr val="tx1">
                              <a:lumMod val="75000"/>
                              <a:lumOff val="25000"/>
                            </a:schemeClr>
                          </a:solidFill>
                        </a:rPr>
                        <a:t>12,155</a:t>
                      </a:r>
                      <a:endParaRPr lang="en-GB" sz="105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1"/>
                  </a:ext>
                </a:extLst>
              </a:tr>
              <a:tr h="268792">
                <a:tc>
                  <a:txBody>
                    <a:bodyPr/>
                    <a:lstStyle/>
                    <a:p>
                      <a:r>
                        <a:rPr lang="en-GB" sz="1100" dirty="0">
                          <a:solidFill>
                            <a:schemeClr val="tx1">
                              <a:lumMod val="75000"/>
                              <a:lumOff val="25000"/>
                            </a:schemeClr>
                          </a:solidFill>
                        </a:rPr>
                        <a:t>Secondary</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00" dirty="0">
                          <a:solidFill>
                            <a:schemeClr val="tx1">
                              <a:lumMod val="75000"/>
                              <a:lumOff val="25000"/>
                            </a:schemeClr>
                          </a:solidFill>
                        </a:rPr>
                        <a:t>19</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13</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GB" sz="1050" dirty="0">
                          <a:solidFill>
                            <a:schemeClr val="tx1">
                              <a:lumMod val="75000"/>
                              <a:lumOff val="25000"/>
                            </a:schemeClr>
                          </a:solidFill>
                        </a:rPr>
                        <a:t>6,460</a:t>
                      </a: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tc>
                  <a:txBody>
                    <a:bodyPr/>
                    <a:lstStyle/>
                    <a:p>
                      <a:pPr algn="ctr"/>
                      <a:r>
                        <a:rPr lang="en-US" sz="1050" dirty="0">
                          <a:solidFill>
                            <a:schemeClr val="tx1">
                              <a:lumMod val="75000"/>
                              <a:lumOff val="25000"/>
                            </a:schemeClr>
                          </a:solidFill>
                        </a:rPr>
                        <a:t>4,075</a:t>
                      </a:r>
                      <a:endParaRPr lang="en-GB" sz="1050" dirty="0">
                        <a:solidFill>
                          <a:schemeClr val="tx1">
                            <a:lumMod val="75000"/>
                            <a:lumOff val="25000"/>
                          </a:schemeClr>
                        </a:solidFill>
                      </a:endParaRPr>
                    </a:p>
                  </a:txBody>
                  <a:tcPr>
                    <a:lnL w="12700" cap="flat" cmpd="sng" algn="ctr">
                      <a:solidFill>
                        <a:schemeClr val="accent5">
                          <a:lumMod val="75000"/>
                        </a:schemeClr>
                      </a:solidFill>
                      <a:prstDash val="solid"/>
                      <a:round/>
                      <a:headEnd type="none" w="med" len="med"/>
                      <a:tailEnd type="none" w="med" len="med"/>
                    </a:lnL>
                    <a:lnR w="12700" cap="flat" cmpd="sng" algn="ctr">
                      <a:solidFill>
                        <a:schemeClr val="accent5">
                          <a:lumMod val="75000"/>
                        </a:schemeClr>
                      </a:solidFill>
                      <a:prstDash val="solid"/>
                      <a:round/>
                      <a:headEnd type="none" w="med" len="med"/>
                      <a:tailEnd type="none" w="med" len="med"/>
                    </a:lnR>
                    <a:lnT w="12700" cap="flat" cmpd="sng" algn="ctr">
                      <a:solidFill>
                        <a:schemeClr val="accent5">
                          <a:lumMod val="75000"/>
                        </a:schemeClr>
                      </a:solidFill>
                      <a:prstDash val="solid"/>
                      <a:round/>
                      <a:headEnd type="none" w="med" len="med"/>
                      <a:tailEnd type="none" w="med" len="med"/>
                    </a:lnT>
                    <a:lnB w="1270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82364346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Notes </a:t>
            </a:r>
          </a:p>
        </p:txBody>
      </p:sp>
      <p:sp>
        <p:nvSpPr>
          <p:cNvPr id="3" name="Content Placeholder 2"/>
          <p:cNvSpPr>
            <a:spLocks noGrp="1"/>
          </p:cNvSpPr>
          <p:nvPr>
            <p:ph idx="1"/>
          </p:nvPr>
        </p:nvSpPr>
        <p:spPr>
          <a:xfrm>
            <a:off x="183019" y="835200"/>
            <a:ext cx="10569776" cy="5509422"/>
          </a:xfrm>
        </p:spPr>
        <p:txBody>
          <a:bodyPr vert="horz" lIns="91440" tIns="45720" rIns="91440" bIns="45720" rtlCol="0">
            <a:noAutofit/>
          </a:bodyPr>
          <a:lstStyle/>
          <a:p>
            <a:pPr marL="0" indent="0">
              <a:buNone/>
            </a:pPr>
            <a:r>
              <a:rPr lang="en-GB" sz="1200" b="1" dirty="0">
                <a:solidFill>
                  <a:srgbClr val="404040"/>
                </a:solidFill>
              </a:rPr>
              <a:t>Rounding errors</a:t>
            </a:r>
          </a:p>
          <a:p>
            <a:pPr marL="0" indent="0">
              <a:buNone/>
            </a:pPr>
            <a:r>
              <a:rPr lang="en-GB" sz="1200" dirty="0">
                <a:solidFill>
                  <a:srgbClr val="404040"/>
                </a:solidFill>
              </a:rPr>
              <a:t>Totals of series from single response questions may sum to 99% or 101%, rather than exactly 100%, due to rounding errors. Analyses of multiple response questions will typically total more than 100% due to more than one response being selected.</a:t>
            </a:r>
          </a:p>
          <a:p>
            <a:pPr marL="0" indent="0">
              <a:spcBef>
                <a:spcPts val="1800"/>
              </a:spcBef>
              <a:buNone/>
            </a:pPr>
            <a:r>
              <a:rPr lang="en-GB" sz="1200" b="1" dirty="0">
                <a:solidFill>
                  <a:srgbClr val="404040"/>
                </a:solidFill>
              </a:rPr>
              <a:t>Analysis cohorts</a:t>
            </a:r>
          </a:p>
          <a:p>
            <a:pPr marL="0" indent="0">
              <a:buNone/>
            </a:pPr>
            <a:r>
              <a:rPr lang="en-GB" sz="1200" dirty="0">
                <a:solidFill>
                  <a:srgbClr val="404040"/>
                </a:solidFill>
              </a:rPr>
              <a:t>Given that the survey was anonymous to participants, cohorts used for the analysis are derived from self-declared indicators through the survey, rather than from officially held data from schools. </a:t>
            </a:r>
          </a:p>
          <a:p>
            <a:r>
              <a:rPr lang="en-GB" sz="1200" dirty="0">
                <a:solidFill>
                  <a:srgbClr val="404040"/>
                </a:solidFill>
              </a:rPr>
              <a:t>The group ‘Have a disability’ includes pupils who stated that they have a disability and/or a long-standing illness. </a:t>
            </a:r>
          </a:p>
          <a:p>
            <a:r>
              <a:rPr lang="en-GB" sz="1200" dirty="0">
                <a:solidFill>
                  <a:srgbClr val="404040"/>
                </a:solidFill>
              </a:rPr>
              <a:t>The following abbreviations have been used: </a:t>
            </a:r>
          </a:p>
          <a:p>
            <a:pPr lvl="1"/>
            <a:r>
              <a:rPr lang="en-GB" sz="1200" dirty="0">
                <a:solidFill>
                  <a:srgbClr val="404040"/>
                </a:solidFill>
              </a:rPr>
              <a:t>SEN – Special Educational Needs (derived from the question: “Do you have a special educational need or learning difficulty?”)</a:t>
            </a:r>
          </a:p>
          <a:p>
            <a:pPr lvl="1"/>
            <a:r>
              <a:rPr lang="en-GB" sz="1200" dirty="0">
                <a:solidFill>
                  <a:srgbClr val="404040"/>
                </a:solidFill>
              </a:rPr>
              <a:t>FSM – Free school meal (derived from the question: “Do you receive free school meals?”)</a:t>
            </a:r>
          </a:p>
          <a:p>
            <a:pPr lvl="1"/>
            <a:r>
              <a:rPr lang="en-GB" sz="1200" dirty="0">
                <a:solidFill>
                  <a:schemeClr val="tx1">
                    <a:lumMod val="75000"/>
                    <a:lumOff val="25000"/>
                  </a:schemeClr>
                </a:solidFill>
              </a:rPr>
              <a:t>Eng 2nd Lang – English as 2</a:t>
            </a:r>
            <a:r>
              <a:rPr lang="en-GB" sz="1200" baseline="30000" dirty="0">
                <a:solidFill>
                  <a:schemeClr val="tx1">
                    <a:lumMod val="75000"/>
                    <a:lumOff val="25000"/>
                  </a:schemeClr>
                </a:solidFill>
              </a:rPr>
              <a:t>nd</a:t>
            </a:r>
            <a:r>
              <a:rPr lang="en-GB" sz="1200" dirty="0">
                <a:solidFill>
                  <a:schemeClr val="tx1">
                    <a:lumMod val="75000"/>
                    <a:lumOff val="25000"/>
                  </a:schemeClr>
                </a:solidFill>
              </a:rPr>
              <a:t> language (delivered from the question: “</a:t>
            </a:r>
            <a:r>
              <a:rPr lang="en-US" sz="1200" dirty="0">
                <a:solidFill>
                  <a:schemeClr val="tx1">
                    <a:lumMod val="75000"/>
                    <a:lumOff val="25000"/>
                  </a:schemeClr>
                </a:solidFill>
              </a:rPr>
              <a:t>Do you speak languages other than English at home?”)</a:t>
            </a:r>
          </a:p>
          <a:p>
            <a:pPr lvl="1"/>
            <a:r>
              <a:rPr lang="en-US" sz="1200" dirty="0">
                <a:solidFill>
                  <a:schemeClr val="tx1">
                    <a:lumMod val="75000"/>
                    <a:lumOff val="25000"/>
                  </a:schemeClr>
                </a:solidFill>
              </a:rPr>
              <a:t>LGBTQ – Pupils identifying as LGBTQ (delivered from the questions: “Are you…? [Describe myself differently]” and “What is your sexual orientation?”)</a:t>
            </a:r>
            <a:endParaRPr lang="en-GB" sz="1200" dirty="0">
              <a:solidFill>
                <a:srgbClr val="404040"/>
              </a:solidFill>
            </a:endParaRPr>
          </a:p>
          <a:p>
            <a:r>
              <a:rPr lang="en-GB" sz="1200" dirty="0">
                <a:solidFill>
                  <a:srgbClr val="404040"/>
                </a:solidFill>
              </a:rPr>
              <a:t>Ethnic groups (derived from the question “How would you describe your ethnic background?”) have been grouped for the purpose of analysis as follows: </a:t>
            </a:r>
          </a:p>
          <a:p>
            <a:pPr lvl="1"/>
            <a:r>
              <a:rPr lang="en-GB" sz="1200" dirty="0">
                <a:solidFill>
                  <a:srgbClr val="404040"/>
                </a:solidFill>
              </a:rPr>
              <a:t>Ethnicity White – White British, White Irish, White Romany or Gypsy, White traveller of Irish heritage, other White background.</a:t>
            </a:r>
          </a:p>
          <a:p>
            <a:pPr lvl="1"/>
            <a:r>
              <a:rPr lang="en-GB" sz="1200" dirty="0">
                <a:solidFill>
                  <a:srgbClr val="404040"/>
                </a:solidFill>
              </a:rPr>
              <a:t>Ethnic minority groups- Asian (including Bangladeshi Asian, British Asian, Indian Asian, Pakistani Asian, other Asian background), Black (including Black African, Black British, Black Caribbean, other Black background), Chinese (including, British Chinese, Chinese, other Chinese background), Mixed (including ,mixed White and Asian, mixed White and Black African, mixed White and Black Caribbean, other mixed background), other background.  </a:t>
            </a:r>
          </a:p>
          <a:p>
            <a:pPr marL="0" indent="0">
              <a:spcBef>
                <a:spcPts val="1800"/>
              </a:spcBef>
              <a:buNone/>
            </a:pPr>
            <a:r>
              <a:rPr lang="en-GB" sz="1200" b="1" dirty="0">
                <a:solidFill>
                  <a:srgbClr val="404040"/>
                </a:solidFill>
              </a:rPr>
              <a:t>Sections in this report</a:t>
            </a:r>
          </a:p>
          <a:p>
            <a:pPr marL="0" indent="0">
              <a:buNone/>
            </a:pPr>
            <a:r>
              <a:rPr lang="en-GB" sz="1200" dirty="0">
                <a:solidFill>
                  <a:srgbClr val="404040"/>
                </a:solidFill>
              </a:rPr>
              <a:t>Each thematic section in the report has been assigned a colour key to aid easy identification. This colour coding has been extended through to sections within Conclusions.</a:t>
            </a:r>
          </a:p>
        </p:txBody>
      </p:sp>
    </p:spTree>
    <p:extLst>
      <p:ext uri="{BB962C8B-B14F-4D97-AF65-F5344CB8AC3E}">
        <p14:creationId xmlns:p14="http://schemas.microsoft.com/office/powerpoint/2010/main" val="797748148"/>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Sample profile</a:t>
            </a:r>
          </a:p>
        </p:txBody>
      </p:sp>
      <p:sp>
        <p:nvSpPr>
          <p:cNvPr id="3" name="Content Placeholder 2"/>
          <p:cNvSpPr>
            <a:spLocks noGrp="1"/>
          </p:cNvSpPr>
          <p:nvPr>
            <p:ph idx="1"/>
          </p:nvPr>
        </p:nvSpPr>
        <p:spPr>
          <a:xfrm>
            <a:off x="183019" y="835200"/>
            <a:ext cx="6041935" cy="5938462"/>
          </a:xfrm>
        </p:spPr>
        <p:txBody>
          <a:bodyPr>
            <a:noAutofit/>
          </a:bodyPr>
          <a:lstStyle/>
          <a:p>
            <a:pPr>
              <a:lnSpc>
                <a:spcPct val="100000"/>
              </a:lnSpc>
              <a:spcBef>
                <a:spcPts val="0"/>
              </a:spcBef>
              <a:spcAft>
                <a:spcPts val="600"/>
              </a:spcAft>
            </a:pPr>
            <a:r>
              <a:rPr lang="en-GB" sz="1200" dirty="0">
                <a:solidFill>
                  <a:schemeClr val="tx1">
                    <a:lumMod val="65000"/>
                    <a:lumOff val="35000"/>
                  </a:schemeClr>
                </a:solidFill>
                <a:latin typeface="+mn-lt"/>
              </a:rPr>
              <a:t>This report concentrates on Years 8 and 10 with a total base of 1057 pupils, with 546 from Year 8 and 511 from Year 10.</a:t>
            </a:r>
          </a:p>
          <a:p>
            <a:pPr>
              <a:lnSpc>
                <a:spcPct val="100000"/>
              </a:lnSpc>
              <a:spcBef>
                <a:spcPts val="0"/>
              </a:spcBef>
              <a:spcAft>
                <a:spcPts val="600"/>
              </a:spcAft>
            </a:pPr>
            <a:r>
              <a:rPr lang="en-GB" sz="1200" dirty="0">
                <a:solidFill>
                  <a:schemeClr val="tx1">
                    <a:lumMod val="65000"/>
                    <a:lumOff val="35000"/>
                  </a:schemeClr>
                </a:solidFill>
                <a:latin typeface="+mn-lt"/>
              </a:rPr>
              <a:t>In total, the survey collected 1,505 responses across 8 of the 19 secondary school spanning Years 7-10.</a:t>
            </a:r>
          </a:p>
          <a:p>
            <a:pPr marL="0" indent="0">
              <a:lnSpc>
                <a:spcPct val="100000"/>
              </a:lnSpc>
              <a:spcBef>
                <a:spcPts val="0"/>
              </a:spcBef>
              <a:spcAft>
                <a:spcPts val="600"/>
              </a:spcAft>
              <a:buNone/>
            </a:pPr>
            <a:r>
              <a:rPr lang="en-GB" sz="1200" b="1" dirty="0">
                <a:solidFill>
                  <a:schemeClr val="tx1">
                    <a:lumMod val="65000"/>
                    <a:lumOff val="35000"/>
                  </a:schemeClr>
                </a:solidFill>
                <a:latin typeface="+mn-lt"/>
              </a:rPr>
              <a:t>Among the Year 8 and Year 10 sample:</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46%</a:t>
            </a:r>
            <a:r>
              <a:rPr lang="en-GB" sz="1200" dirty="0">
                <a:solidFill>
                  <a:schemeClr val="tx1">
                    <a:lumMod val="65000"/>
                    <a:lumOff val="35000"/>
                  </a:schemeClr>
                </a:solidFill>
                <a:latin typeface="+mn-lt"/>
              </a:rPr>
              <a:t> of pupils were girls and </a:t>
            </a:r>
            <a:r>
              <a:rPr lang="en-GB" sz="1200" dirty="0">
                <a:solidFill>
                  <a:schemeClr val="tx1">
                    <a:lumMod val="65000"/>
                    <a:lumOff val="35000"/>
                  </a:schemeClr>
                </a:solidFill>
                <a:latin typeface="+mn-lt"/>
                <a:cs typeface="DINPro-Medium" panose="020B0604020101020102" pitchFamily="34" charset="0"/>
              </a:rPr>
              <a:t>48%</a:t>
            </a:r>
            <a:r>
              <a:rPr lang="en-GB" sz="1200" dirty="0">
                <a:solidFill>
                  <a:schemeClr val="tx1">
                    <a:lumMod val="65000"/>
                    <a:lumOff val="35000"/>
                  </a:schemeClr>
                </a:solidFill>
                <a:latin typeface="+mn-lt"/>
              </a:rPr>
              <a:t> boys, 3</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described themselves differently, 3</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preferred not to answer.</a:t>
            </a:r>
          </a:p>
          <a:p>
            <a:pPr>
              <a:lnSpc>
                <a:spcPct val="100000"/>
              </a:lnSpc>
              <a:spcBef>
                <a:spcPts val="0"/>
              </a:spcBef>
              <a:spcAft>
                <a:spcPts val="600"/>
              </a:spcAft>
            </a:pPr>
            <a:r>
              <a:rPr lang="en-GB" sz="1200" dirty="0">
                <a:solidFill>
                  <a:schemeClr val="tx1">
                    <a:lumMod val="65000"/>
                    <a:lumOff val="35000"/>
                  </a:schemeClr>
                </a:solidFill>
                <a:latin typeface="+mn-lt"/>
              </a:rPr>
              <a:t>88% of pupils identify their ethnicity as White, a further 3</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are Mixed race, 2</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Asian, 2</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Black and 1% Chinese. 2% preferred not to given an answer and 1% described themselves as ‘other’. </a:t>
            </a:r>
          </a:p>
          <a:p>
            <a:pPr>
              <a:lnSpc>
                <a:spcPct val="100000"/>
              </a:lnSpc>
              <a:spcBef>
                <a:spcPts val="0"/>
              </a:spcBef>
              <a:spcAft>
                <a:spcPts val="600"/>
              </a:spcAft>
            </a:pPr>
            <a:r>
              <a:rPr lang="en-GB" sz="1200" dirty="0">
                <a:solidFill>
                  <a:schemeClr val="tx1">
                    <a:lumMod val="65000"/>
                    <a:lumOff val="35000"/>
                  </a:schemeClr>
                </a:solidFill>
                <a:latin typeface="+mn-lt"/>
              </a:rPr>
              <a:t>58% of pupils live with their Mum and Dad together, 18% live with a mainly/single parent, 13% live with a parent and a stepparent, 8% live with a shared arrangement, and 4% in other arrangements (including same sex couples, other relatives and foster parents).</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17%</a:t>
            </a:r>
            <a:r>
              <a:rPr lang="en-GB" sz="1200" dirty="0">
                <a:solidFill>
                  <a:schemeClr val="tx1">
                    <a:lumMod val="65000"/>
                    <a:lumOff val="35000"/>
                  </a:schemeClr>
                </a:solidFill>
                <a:latin typeface="+mn-lt"/>
              </a:rPr>
              <a:t> of pupils speak another language at home with 3</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preferring not to say.</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13%</a:t>
            </a:r>
            <a:r>
              <a:rPr lang="en-GB" sz="1200" dirty="0">
                <a:solidFill>
                  <a:schemeClr val="tx1">
                    <a:lumMod val="65000"/>
                    <a:lumOff val="35000"/>
                  </a:schemeClr>
                </a:solidFill>
                <a:latin typeface="+mn-lt"/>
              </a:rPr>
              <a:t> have a long-standing illness.</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9%</a:t>
            </a:r>
            <a:r>
              <a:rPr lang="en-GB" sz="1200" dirty="0">
                <a:solidFill>
                  <a:schemeClr val="tx1">
                    <a:lumMod val="65000"/>
                    <a:lumOff val="35000"/>
                  </a:schemeClr>
                </a:solidFill>
                <a:latin typeface="+mn-lt"/>
              </a:rPr>
              <a:t> have a disability.</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13%</a:t>
            </a:r>
            <a:r>
              <a:rPr lang="en-GB" sz="1200" dirty="0">
                <a:solidFill>
                  <a:schemeClr val="tx1">
                    <a:lumMod val="65000"/>
                    <a:lumOff val="35000"/>
                  </a:schemeClr>
                </a:solidFill>
                <a:latin typeface="+mn-lt"/>
              </a:rPr>
              <a:t> of pupils have a special educational need, a further 15</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were unsure whether or not they do and 1</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didn’t want to say.</a:t>
            </a:r>
          </a:p>
          <a:p>
            <a:pPr>
              <a:lnSpc>
                <a:spcPct val="100000"/>
              </a:lnSpc>
              <a:spcBef>
                <a:spcPts val="0"/>
              </a:spcBef>
              <a:spcAft>
                <a:spcPts val="600"/>
              </a:spcAft>
            </a:pPr>
            <a:r>
              <a:rPr lang="en-GB" sz="1200" dirty="0">
                <a:solidFill>
                  <a:schemeClr val="tx1">
                    <a:lumMod val="65000"/>
                    <a:lumOff val="35000"/>
                  </a:schemeClr>
                </a:solidFill>
                <a:latin typeface="+mn-lt"/>
              </a:rPr>
              <a:t>Of those with special educational needs 40% said they do not receive any help and a further 15</a:t>
            </a:r>
            <a:r>
              <a:rPr lang="en-GB" sz="1200" dirty="0">
                <a:solidFill>
                  <a:schemeClr val="tx1">
                    <a:lumMod val="65000"/>
                    <a:lumOff val="35000"/>
                  </a:schemeClr>
                </a:solidFill>
                <a:latin typeface="+mn-lt"/>
                <a:cs typeface="DINPro-Medium" panose="020B0604020101020102" pitchFamily="34" charset="0"/>
              </a:rPr>
              <a:t>%</a:t>
            </a:r>
            <a:r>
              <a:rPr lang="en-GB" sz="1200" dirty="0">
                <a:solidFill>
                  <a:schemeClr val="tx1">
                    <a:lumMod val="65000"/>
                    <a:lumOff val="35000"/>
                  </a:schemeClr>
                </a:solidFill>
                <a:latin typeface="+mn-lt"/>
              </a:rPr>
              <a:t> are unsure.</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7%</a:t>
            </a:r>
            <a:r>
              <a:rPr lang="en-GB" sz="1200" dirty="0">
                <a:solidFill>
                  <a:schemeClr val="tx1">
                    <a:lumMod val="65000"/>
                    <a:lumOff val="35000"/>
                  </a:schemeClr>
                </a:solidFill>
                <a:latin typeface="+mn-lt"/>
              </a:rPr>
              <a:t> of pupils are young carers and amongst those young carers 17% said the school is aware that they are a carer.</a:t>
            </a:r>
          </a:p>
          <a:p>
            <a:pPr>
              <a:lnSpc>
                <a:spcPct val="100000"/>
              </a:lnSpc>
              <a:spcBef>
                <a:spcPts val="0"/>
              </a:spcBef>
              <a:spcAft>
                <a:spcPts val="600"/>
              </a:spcAft>
            </a:pPr>
            <a:r>
              <a:rPr lang="en-GB" sz="1200" dirty="0">
                <a:solidFill>
                  <a:schemeClr val="tx1">
                    <a:lumMod val="65000"/>
                    <a:lumOff val="35000"/>
                  </a:schemeClr>
                </a:solidFill>
                <a:latin typeface="+mn-lt"/>
              </a:rPr>
              <a:t>80% of pupils identify as Heterosexual, 7% are Bisexual, 2% identify as gay and 2% identify as a lesbian. 3% identify as ‘something else’ and 6% prefer not to say.</a:t>
            </a:r>
          </a:p>
          <a:p>
            <a:pPr>
              <a:lnSpc>
                <a:spcPct val="100000"/>
              </a:lnSpc>
              <a:spcBef>
                <a:spcPts val="0"/>
              </a:spcBef>
              <a:spcAft>
                <a:spcPts val="600"/>
              </a:spcAft>
            </a:pPr>
            <a:r>
              <a:rPr lang="en-GB" sz="1200" dirty="0">
                <a:solidFill>
                  <a:schemeClr val="tx1">
                    <a:lumMod val="65000"/>
                    <a:lumOff val="35000"/>
                  </a:schemeClr>
                </a:solidFill>
                <a:latin typeface="+mn-lt"/>
                <a:cs typeface="DINPro-Medium" panose="020B0604020101020102" pitchFamily="34" charset="0"/>
              </a:rPr>
              <a:t>4%</a:t>
            </a:r>
            <a:r>
              <a:rPr lang="en-GB" sz="1200" dirty="0">
                <a:solidFill>
                  <a:schemeClr val="tx1">
                    <a:lumMod val="65000"/>
                    <a:lumOff val="35000"/>
                  </a:schemeClr>
                </a:solidFill>
                <a:latin typeface="+mn-lt"/>
              </a:rPr>
              <a:t> of pupils said they had help filling in the survey.</a:t>
            </a:r>
          </a:p>
          <a:p>
            <a:pPr>
              <a:lnSpc>
                <a:spcPct val="100000"/>
              </a:lnSpc>
              <a:spcBef>
                <a:spcPts val="600"/>
              </a:spcBef>
              <a:spcAft>
                <a:spcPts val="600"/>
              </a:spcAft>
            </a:pPr>
            <a:endParaRPr lang="en-GB" sz="1200" dirty="0">
              <a:solidFill>
                <a:schemeClr val="bg2">
                  <a:lumMod val="25000"/>
                </a:schemeClr>
              </a:solidFill>
              <a:latin typeface="+mn-lt"/>
            </a:endParaRPr>
          </a:p>
          <a:p>
            <a:pPr>
              <a:lnSpc>
                <a:spcPct val="100000"/>
              </a:lnSpc>
              <a:spcBef>
                <a:spcPts val="600"/>
              </a:spcBef>
              <a:spcAft>
                <a:spcPts val="600"/>
              </a:spcAft>
            </a:pPr>
            <a:endParaRPr lang="en-GB" sz="1200" dirty="0">
              <a:solidFill>
                <a:schemeClr val="bg2">
                  <a:lumMod val="25000"/>
                </a:schemeClr>
              </a:solidFill>
              <a:latin typeface="+mn-lt"/>
            </a:endParaRPr>
          </a:p>
        </p:txBody>
      </p:sp>
      <p:graphicFrame>
        <p:nvGraphicFramePr>
          <p:cNvPr id="4" name="Table 3"/>
          <p:cNvGraphicFramePr>
            <a:graphicFrameLocks noGrp="1"/>
          </p:cNvGraphicFramePr>
          <p:nvPr>
            <p:extLst>
              <p:ext uri="{D42A27DB-BD31-4B8C-83A1-F6EECF244321}">
                <p14:modId xmlns:p14="http://schemas.microsoft.com/office/powerpoint/2010/main" val="2081203592"/>
              </p:ext>
            </p:extLst>
          </p:nvPr>
        </p:nvGraphicFramePr>
        <p:xfrm>
          <a:off x="6360188" y="835200"/>
          <a:ext cx="5520327" cy="5763735"/>
        </p:xfrm>
        <a:graphic>
          <a:graphicData uri="http://schemas.openxmlformats.org/drawingml/2006/table">
            <a:tbl>
              <a:tblPr firstRow="1" bandRow="1">
                <a:tableStyleId>{5940675A-B579-460E-94D1-54222C63F5DA}</a:tableStyleId>
              </a:tblPr>
              <a:tblGrid>
                <a:gridCol w="2892870">
                  <a:extLst>
                    <a:ext uri="{9D8B030D-6E8A-4147-A177-3AD203B41FA5}">
                      <a16:colId xmlns:a16="http://schemas.microsoft.com/office/drawing/2014/main" val="20000"/>
                    </a:ext>
                  </a:extLst>
                </a:gridCol>
                <a:gridCol w="875819">
                  <a:extLst>
                    <a:ext uri="{9D8B030D-6E8A-4147-A177-3AD203B41FA5}">
                      <a16:colId xmlns:a16="http://schemas.microsoft.com/office/drawing/2014/main" val="20001"/>
                    </a:ext>
                  </a:extLst>
                </a:gridCol>
                <a:gridCol w="875819">
                  <a:extLst>
                    <a:ext uri="{9D8B030D-6E8A-4147-A177-3AD203B41FA5}">
                      <a16:colId xmlns:a16="http://schemas.microsoft.com/office/drawing/2014/main" val="20002"/>
                    </a:ext>
                  </a:extLst>
                </a:gridCol>
                <a:gridCol w="875819">
                  <a:extLst>
                    <a:ext uri="{9D8B030D-6E8A-4147-A177-3AD203B41FA5}">
                      <a16:colId xmlns:a16="http://schemas.microsoft.com/office/drawing/2014/main" val="20003"/>
                    </a:ext>
                  </a:extLst>
                </a:gridCol>
              </a:tblGrid>
              <a:tr h="408195">
                <a:tc>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0819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8195">
                <a:tc>
                  <a:txBody>
                    <a:bodyPr/>
                    <a:lstStyle/>
                    <a:p>
                      <a:r>
                        <a:rPr lang="en-GB" sz="1200" dirty="0">
                          <a:solidFill>
                            <a:schemeClr val="tx1">
                              <a:lumMod val="75000"/>
                              <a:lumOff val="25000"/>
                            </a:schemeClr>
                          </a:solidFill>
                        </a:rPr>
                        <a:t>Girls</a:t>
                      </a:r>
                      <a:r>
                        <a:rPr lang="en-GB" sz="1200" baseline="0" dirty="0">
                          <a:solidFill>
                            <a:schemeClr val="tx1">
                              <a:lumMod val="75000"/>
                              <a:lumOff val="25000"/>
                            </a:schemeClr>
                          </a:solidFill>
                        </a:rPr>
                        <a:t>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8195">
                <a:tc>
                  <a:txBody>
                    <a:bodyPr/>
                    <a:lstStyle/>
                    <a:p>
                      <a:r>
                        <a:rPr lang="en-GB" sz="1200" dirty="0">
                          <a:solidFill>
                            <a:schemeClr val="tx1">
                              <a:lumMod val="75000"/>
                              <a:lumOff val="25000"/>
                            </a:schemeClr>
                          </a:solidFill>
                        </a:rPr>
                        <a:t>Boys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8195">
                <a:tc>
                  <a:txBody>
                    <a:bodyPr/>
                    <a:lstStyle/>
                    <a:p>
                      <a:r>
                        <a:rPr lang="en-GB" sz="1200" dirty="0">
                          <a:solidFill>
                            <a:schemeClr val="tx1">
                              <a:lumMod val="75000"/>
                              <a:lumOff val="25000"/>
                            </a:schemeClr>
                          </a:solidFill>
                        </a:rPr>
                        <a:t>Ethnicity</a:t>
                      </a:r>
                      <a:r>
                        <a:rPr lang="en-GB" sz="1200" baseline="0" dirty="0">
                          <a:solidFill>
                            <a:schemeClr val="tx1">
                              <a:lumMod val="75000"/>
                              <a:lumOff val="25000"/>
                            </a:schemeClr>
                          </a:solidFill>
                        </a:rPr>
                        <a:t>: White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8195">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Ethnicity: Other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8195">
                <a:tc>
                  <a:txBody>
                    <a:bodyPr/>
                    <a:lstStyle/>
                    <a:p>
                      <a:r>
                        <a:rPr lang="en-GB" sz="1200" dirty="0">
                          <a:solidFill>
                            <a:schemeClr val="tx1">
                              <a:lumMod val="75000"/>
                              <a:lumOff val="25000"/>
                            </a:schemeClr>
                          </a:solidFill>
                        </a:rPr>
                        <a:t>English as 2</a:t>
                      </a:r>
                      <a:r>
                        <a:rPr lang="en-GB" sz="1200" baseline="30000" dirty="0">
                          <a:solidFill>
                            <a:schemeClr val="tx1">
                              <a:lumMod val="75000"/>
                              <a:lumOff val="25000"/>
                            </a:schemeClr>
                          </a:solidFill>
                        </a:rPr>
                        <a:t>nd</a:t>
                      </a:r>
                      <a:r>
                        <a:rPr lang="en-GB" sz="1200" baseline="0" dirty="0">
                          <a:solidFill>
                            <a:schemeClr val="tx1">
                              <a:lumMod val="75000"/>
                              <a:lumOff val="25000"/>
                            </a:schemeClr>
                          </a:solidFill>
                        </a:rPr>
                        <a:t> language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81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Multilingual</a:t>
                      </a:r>
                      <a:r>
                        <a:rPr lang="en-GB" sz="1200" baseline="0" dirty="0">
                          <a:solidFill>
                            <a:schemeClr val="tx1">
                              <a:lumMod val="75000"/>
                              <a:lumOff val="25000"/>
                            </a:schemeClr>
                          </a:solidFill>
                        </a:rPr>
                        <a:t> and Ethnicity: White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0819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aseline="0" dirty="0">
                          <a:solidFill>
                            <a:schemeClr val="tx1">
                              <a:lumMod val="75000"/>
                              <a:lumOff val="25000"/>
                            </a:schemeClr>
                          </a:solidFill>
                        </a:rPr>
                        <a:t>Multilingual and Ethnic Minority Groups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08195">
                <a:tc>
                  <a:txBody>
                    <a:bodyPr/>
                    <a:lstStyle/>
                    <a:p>
                      <a:r>
                        <a:rPr lang="en-GB" sz="1200" dirty="0">
                          <a:solidFill>
                            <a:schemeClr val="tx1">
                              <a:lumMod val="75000"/>
                              <a:lumOff val="25000"/>
                            </a:schemeClr>
                          </a:solidFill>
                        </a:rPr>
                        <a:t>With</a:t>
                      </a:r>
                      <a:r>
                        <a:rPr lang="en-GB" sz="1200" baseline="0" dirty="0">
                          <a:solidFill>
                            <a:schemeClr val="tx1">
                              <a:lumMod val="75000"/>
                              <a:lumOff val="25000"/>
                            </a:schemeClr>
                          </a:solidFill>
                        </a:rPr>
                        <a:t> a Disability or long standing illness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408195">
                <a:tc>
                  <a:txBody>
                    <a:bodyPr/>
                    <a:lstStyle/>
                    <a:p>
                      <a:r>
                        <a:rPr lang="en-GB" sz="1200" dirty="0">
                          <a:solidFill>
                            <a:schemeClr val="tx1">
                              <a:lumMod val="75000"/>
                              <a:lumOff val="25000"/>
                            </a:schemeClr>
                          </a:solidFill>
                        </a:rPr>
                        <a:t>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408195">
                <a:tc>
                  <a:txBody>
                    <a:bodyPr/>
                    <a:lstStyle/>
                    <a:p>
                      <a:r>
                        <a:rPr lang="en-GB" sz="1200" dirty="0">
                          <a:solidFill>
                            <a:schemeClr val="tx1">
                              <a:lumMod val="75000"/>
                              <a:lumOff val="25000"/>
                            </a:schemeClr>
                          </a:solidFill>
                        </a:rPr>
                        <a:t>Young carer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408195">
                <a:tc>
                  <a:txBody>
                    <a:bodyPr/>
                    <a:lstStyle/>
                    <a:p>
                      <a:r>
                        <a:rPr lang="en-GB" sz="1200" dirty="0">
                          <a:solidFill>
                            <a:schemeClr val="tx1">
                              <a:lumMod val="75000"/>
                              <a:lumOff val="25000"/>
                            </a:schemeClr>
                          </a:solidFill>
                        </a:rPr>
                        <a:t>FSM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r h="408195">
                <a:tc>
                  <a:txBody>
                    <a:bodyPr/>
                    <a:lstStyle/>
                    <a:p>
                      <a:r>
                        <a:rPr lang="en-GB" sz="1200" dirty="0">
                          <a:solidFill>
                            <a:schemeClr val="tx1">
                              <a:lumMod val="75000"/>
                              <a:lumOff val="25000"/>
                            </a:schemeClr>
                          </a:solidFill>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34023735"/>
                  </a:ext>
                </a:extLst>
              </a:tr>
            </a:tbl>
          </a:graphicData>
        </a:graphic>
      </p:graphicFrame>
    </p:spTree>
    <p:extLst>
      <p:ext uri="{BB962C8B-B14F-4D97-AF65-F5344CB8AC3E}">
        <p14:creationId xmlns:p14="http://schemas.microsoft.com/office/powerpoint/2010/main" val="347247821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This is a new profile question for 2023. Pupils who receive free school meals are the group most likely to live with mainly or only mum, those in Year 8 are more likely to have the traditional structure of both mum and dad together. </a:t>
            </a:r>
          </a:p>
        </p:txBody>
      </p:sp>
      <p:sp>
        <p:nvSpPr>
          <p:cNvPr id="7" name="TextBox 6"/>
          <p:cNvSpPr txBox="1"/>
          <p:nvPr/>
        </p:nvSpPr>
        <p:spPr>
          <a:xfrm>
            <a:off x="183018" y="6522289"/>
            <a:ext cx="6475477"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dirty="0">
                <a:solidFill>
                  <a:srgbClr val="002060"/>
                </a:solidFill>
                <a:latin typeface="Calibri" panose="020F0502020204030204" pitchFamily="34" charset="0"/>
              </a:rPr>
              <a:t>Q: Which adults do you live with? </a:t>
            </a:r>
            <a:r>
              <a:rPr lang="en-GB" sz="1000" i="1" dirty="0">
                <a:solidFill>
                  <a:srgbClr val="002060"/>
                </a:solidFill>
                <a:latin typeface="Calibri" panose="020F0502020204030204" pitchFamily="34" charset="0"/>
              </a:rPr>
              <a:t>Introduced in 2023.</a:t>
            </a:r>
          </a:p>
        </p:txBody>
      </p:sp>
      <p:graphicFrame>
        <p:nvGraphicFramePr>
          <p:cNvPr id="6" name="Table 5"/>
          <p:cNvGraphicFramePr>
            <a:graphicFrameLocks noGrp="1"/>
          </p:cNvGraphicFramePr>
          <p:nvPr>
            <p:extLst>
              <p:ext uri="{D42A27DB-BD31-4B8C-83A1-F6EECF244321}">
                <p14:modId xmlns:p14="http://schemas.microsoft.com/office/powerpoint/2010/main" val="1758131335"/>
              </p:ext>
            </p:extLst>
          </p:nvPr>
        </p:nvGraphicFramePr>
        <p:xfrm>
          <a:off x="353403" y="1145219"/>
          <a:ext cx="11293074" cy="4430758"/>
        </p:xfrm>
        <a:graphic>
          <a:graphicData uri="http://schemas.openxmlformats.org/drawingml/2006/table">
            <a:tbl>
              <a:tblPr firstRow="1" bandRow="1">
                <a:tableStyleId>{5940675A-B579-460E-94D1-54222C63F5DA}</a:tableStyleId>
              </a:tblPr>
              <a:tblGrid>
                <a:gridCol w="1981424">
                  <a:extLst>
                    <a:ext uri="{9D8B030D-6E8A-4147-A177-3AD203B41FA5}">
                      <a16:colId xmlns:a16="http://schemas.microsoft.com/office/drawing/2014/main" val="20000"/>
                    </a:ext>
                  </a:extLst>
                </a:gridCol>
                <a:gridCol w="914400">
                  <a:extLst>
                    <a:ext uri="{9D8B030D-6E8A-4147-A177-3AD203B41FA5}">
                      <a16:colId xmlns:a16="http://schemas.microsoft.com/office/drawing/2014/main" val="20001"/>
                    </a:ext>
                  </a:extLst>
                </a:gridCol>
                <a:gridCol w="737779">
                  <a:extLst>
                    <a:ext uri="{9D8B030D-6E8A-4147-A177-3AD203B41FA5}">
                      <a16:colId xmlns:a16="http://schemas.microsoft.com/office/drawing/2014/main" val="20002"/>
                    </a:ext>
                  </a:extLst>
                </a:gridCol>
                <a:gridCol w="765947">
                  <a:extLst>
                    <a:ext uri="{9D8B030D-6E8A-4147-A177-3AD203B41FA5}">
                      <a16:colId xmlns:a16="http://schemas.microsoft.com/office/drawing/2014/main" val="20003"/>
                    </a:ext>
                  </a:extLst>
                </a:gridCol>
                <a:gridCol w="765947">
                  <a:extLst>
                    <a:ext uri="{9D8B030D-6E8A-4147-A177-3AD203B41FA5}">
                      <a16:colId xmlns:a16="http://schemas.microsoft.com/office/drawing/2014/main" val="20004"/>
                    </a:ext>
                  </a:extLst>
                </a:gridCol>
                <a:gridCol w="765947">
                  <a:extLst>
                    <a:ext uri="{9D8B030D-6E8A-4147-A177-3AD203B41FA5}">
                      <a16:colId xmlns:a16="http://schemas.microsoft.com/office/drawing/2014/main" val="20005"/>
                    </a:ext>
                  </a:extLst>
                </a:gridCol>
                <a:gridCol w="765947">
                  <a:extLst>
                    <a:ext uri="{9D8B030D-6E8A-4147-A177-3AD203B41FA5}">
                      <a16:colId xmlns:a16="http://schemas.microsoft.com/office/drawing/2014/main" val="20006"/>
                    </a:ext>
                  </a:extLst>
                </a:gridCol>
                <a:gridCol w="710851">
                  <a:extLst>
                    <a:ext uri="{9D8B030D-6E8A-4147-A177-3AD203B41FA5}">
                      <a16:colId xmlns:a16="http://schemas.microsoft.com/office/drawing/2014/main" val="20007"/>
                    </a:ext>
                  </a:extLst>
                </a:gridCol>
                <a:gridCol w="821044">
                  <a:extLst>
                    <a:ext uri="{9D8B030D-6E8A-4147-A177-3AD203B41FA5}">
                      <a16:colId xmlns:a16="http://schemas.microsoft.com/office/drawing/2014/main" val="20008"/>
                    </a:ext>
                  </a:extLst>
                </a:gridCol>
                <a:gridCol w="765947">
                  <a:extLst>
                    <a:ext uri="{9D8B030D-6E8A-4147-A177-3AD203B41FA5}">
                      <a16:colId xmlns:a16="http://schemas.microsoft.com/office/drawing/2014/main" val="20009"/>
                    </a:ext>
                  </a:extLst>
                </a:gridCol>
                <a:gridCol w="765947">
                  <a:extLst>
                    <a:ext uri="{9D8B030D-6E8A-4147-A177-3AD203B41FA5}">
                      <a16:colId xmlns:a16="http://schemas.microsoft.com/office/drawing/2014/main" val="20010"/>
                    </a:ext>
                  </a:extLst>
                </a:gridCol>
                <a:gridCol w="765947">
                  <a:extLst>
                    <a:ext uri="{9D8B030D-6E8A-4147-A177-3AD203B41FA5}">
                      <a16:colId xmlns:a16="http://schemas.microsoft.com/office/drawing/2014/main" val="20011"/>
                    </a:ext>
                  </a:extLst>
                </a:gridCol>
                <a:gridCol w="765947">
                  <a:extLst>
                    <a:ext uri="{9D8B030D-6E8A-4147-A177-3AD203B41FA5}">
                      <a16:colId xmlns:a16="http://schemas.microsoft.com/office/drawing/2014/main" val="2817439607"/>
                    </a:ext>
                  </a:extLst>
                </a:gridCol>
              </a:tblGrid>
              <a:tr h="70578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1393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5</a:t>
                      </a:r>
                      <a:r>
                        <a:rPr lang="en-GB" sz="1200" i="1"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5</a:t>
                      </a:r>
                      <a:r>
                        <a:rPr lang="en-GB" sz="1200" i="1" dirty="0">
                          <a:solidFill>
                            <a:schemeClr val="tx1">
                              <a:lumMod val="75000"/>
                              <a:lumOff val="25000"/>
                            </a:schemeClr>
                          </a:solidFill>
                        </a:rPr>
                        <a:t>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4</a:t>
                      </a:r>
                      <a:r>
                        <a:rPr lang="en-GB" sz="1200" i="1" dirty="0">
                          <a:solidFill>
                            <a:schemeClr val="tx1">
                              <a:lumMod val="75000"/>
                              <a:lumOff val="25000"/>
                            </a:schemeClr>
                          </a:solidFill>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180</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9</a:t>
                      </a:r>
                      <a:r>
                        <a:rPr lang="en-GB" sz="1200" i="1"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13937">
                <a:tc>
                  <a:txBody>
                    <a:bodyPr/>
                    <a:lstStyle/>
                    <a:p>
                      <a:r>
                        <a:rPr lang="en-GB" sz="1200" dirty="0">
                          <a:solidFill>
                            <a:schemeClr val="tx1">
                              <a:lumMod val="75000"/>
                              <a:lumOff val="25000"/>
                            </a:schemeClr>
                          </a:solidFill>
                        </a:rPr>
                        <a:t>Mum and Dad together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59%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3937">
                <a:tc>
                  <a:txBody>
                    <a:bodyPr/>
                    <a:lstStyle/>
                    <a:p>
                      <a:r>
                        <a:rPr lang="en-GB" sz="1200" dirty="0">
                          <a:solidFill>
                            <a:schemeClr val="tx1">
                              <a:lumMod val="75000"/>
                              <a:lumOff val="25000"/>
                            </a:schemeClr>
                          </a:solidFill>
                        </a:rPr>
                        <a:t>Mainly or only Mum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6604">
                <a:tc>
                  <a:txBody>
                    <a:bodyPr/>
                    <a:lstStyle/>
                    <a:p>
                      <a:r>
                        <a:rPr lang="en-GB" sz="1200" dirty="0">
                          <a:solidFill>
                            <a:schemeClr val="tx1">
                              <a:lumMod val="75000"/>
                              <a:lumOff val="25000"/>
                            </a:schemeClr>
                          </a:solidFill>
                        </a:rPr>
                        <a:t>Mum and Stepdad/Partner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3937">
                <a:tc>
                  <a:txBody>
                    <a:bodyPr/>
                    <a:lstStyle/>
                    <a:p>
                      <a:pPr marL="0" algn="l" defTabSz="914400" rtl="0" eaLnBrk="1" latinLnBrk="0" hangingPunct="1"/>
                      <a:r>
                        <a:rPr lang="en-GB" sz="1200" dirty="0">
                          <a:solidFill>
                            <a:schemeClr val="tx1">
                              <a:lumMod val="75000"/>
                              <a:lumOff val="25000"/>
                            </a:schemeClr>
                          </a:solidFill>
                        </a:rPr>
                        <a:t>Mum and Dad </a:t>
                      </a:r>
                      <a:r>
                        <a:rPr lang="en-GB" sz="1200" kern="1200" dirty="0">
                          <a:solidFill>
                            <a:schemeClr val="tx1">
                              <a:lumMod val="75000"/>
                              <a:lumOff val="25000"/>
                            </a:schemeClr>
                          </a:solidFill>
                          <a:latin typeface="+mn-lt"/>
                          <a:ea typeface="+mn-ea"/>
                          <a:cs typeface="+mn-cs"/>
                        </a:rPr>
                        <a:t>shared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3937">
                <a:tc>
                  <a:txBody>
                    <a:bodyPr/>
                    <a:lstStyle/>
                    <a:p>
                      <a:r>
                        <a:rPr lang="en-GB" sz="1200" dirty="0">
                          <a:solidFill>
                            <a:schemeClr val="tx1">
                              <a:lumMod val="75000"/>
                              <a:lumOff val="25000"/>
                            </a:schemeClr>
                          </a:solidFill>
                        </a:rPr>
                        <a:t>Mainly or only Dad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13937">
                <a:tc>
                  <a:txBody>
                    <a:bodyPr/>
                    <a:lstStyle/>
                    <a:p>
                      <a:r>
                        <a:rPr lang="en-GB" sz="1200" dirty="0">
                          <a:solidFill>
                            <a:schemeClr val="tx1">
                              <a:lumMod val="75000"/>
                              <a:lumOff val="25000"/>
                            </a:schemeClr>
                          </a:solidFill>
                        </a:rPr>
                        <a:t>Dad and Stepmum/Partner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96604">
                <a:tc>
                  <a:txBody>
                    <a:bodyPr/>
                    <a:lstStyle/>
                    <a:p>
                      <a:r>
                        <a:rPr lang="en-GB" sz="1200" dirty="0">
                          <a:solidFill>
                            <a:schemeClr val="tx1">
                              <a:lumMod val="75000"/>
                              <a:lumOff val="25000"/>
                            </a:schemeClr>
                          </a:solidFill>
                        </a:rPr>
                        <a:t>Mum and Mum/Dad and Dad</a:t>
                      </a:r>
                      <a:r>
                        <a:rPr lang="en-GB" sz="1200" baseline="0" dirty="0">
                          <a:solidFill>
                            <a:schemeClr val="tx1">
                              <a:lumMod val="75000"/>
                              <a:lumOff val="25000"/>
                            </a:schemeClr>
                          </a:solidFill>
                        </a:rPr>
                        <a:t> </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86194281"/>
                  </a:ext>
                </a:extLst>
              </a:tr>
              <a:tr h="494341">
                <a:tc>
                  <a:txBody>
                    <a:bodyPr/>
                    <a:lstStyle/>
                    <a:p>
                      <a:r>
                        <a:rPr lang="en-GB" sz="1200" dirty="0">
                          <a:solidFill>
                            <a:schemeClr val="tx1">
                              <a:lumMod val="75000"/>
                              <a:lumOff val="25000"/>
                            </a:schemeClr>
                          </a:solidFill>
                        </a:rPr>
                        <a:t>Other relatives e.g. Aunt, grandparent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7751823"/>
                  </a:ext>
                </a:extLst>
              </a:tr>
              <a:tr h="296604">
                <a:tc>
                  <a:txBody>
                    <a:bodyPr/>
                    <a:lstStyle/>
                    <a:p>
                      <a:r>
                        <a:rPr lang="en-GB" sz="1200" dirty="0">
                          <a:solidFill>
                            <a:schemeClr val="tx1">
                              <a:lumMod val="75000"/>
                              <a:lumOff val="25000"/>
                            </a:schemeClr>
                          </a:solidFill>
                        </a:rPr>
                        <a:t>Foster parents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66432146"/>
                  </a:ext>
                </a:extLst>
              </a:tr>
              <a:tr h="296604">
                <a:tc>
                  <a:txBody>
                    <a:bodyPr/>
                    <a:lstStyle/>
                    <a:p>
                      <a:pPr marL="0" algn="l" defTabSz="914400" rtl="0" eaLnBrk="1" latinLnBrk="0" hangingPunct="1"/>
                      <a:r>
                        <a:rPr lang="en-GB" sz="1200" kern="1200" dirty="0">
                          <a:solidFill>
                            <a:schemeClr val="tx1">
                              <a:lumMod val="75000"/>
                              <a:lumOff val="25000"/>
                            </a:schemeClr>
                          </a:solidFill>
                          <a:latin typeface="+mn-lt"/>
                          <a:ea typeface="+mn-ea"/>
                          <a:cs typeface="+mn-cs"/>
                        </a:rPr>
                        <a:t>Residential social worker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812658827"/>
                  </a:ext>
                </a:extLst>
              </a:tr>
            </a:tbl>
          </a:graphicData>
        </a:graphic>
      </p:graphicFrame>
      <p:sp>
        <p:nvSpPr>
          <p:cNvPr id="9" name="Rectangle 8"/>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90443226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Sample profile – Cohorts (1) </a:t>
            </a:r>
          </a:p>
        </p:txBody>
      </p:sp>
      <p:graphicFrame>
        <p:nvGraphicFramePr>
          <p:cNvPr id="9" name="Table 8">
            <a:extLst>
              <a:ext uri="{FF2B5EF4-FFF2-40B4-BE49-F238E27FC236}">
                <a16:creationId xmlns:a16="http://schemas.microsoft.com/office/drawing/2014/main" id="{CB928BFB-2150-49D2-880E-C4A6B489E5BF}"/>
              </a:ext>
            </a:extLst>
          </p:cNvPr>
          <p:cNvGraphicFramePr>
            <a:graphicFrameLocks noGrp="1"/>
          </p:cNvGraphicFramePr>
          <p:nvPr>
            <p:extLst>
              <p:ext uri="{D42A27DB-BD31-4B8C-83A1-F6EECF244321}">
                <p14:modId xmlns:p14="http://schemas.microsoft.com/office/powerpoint/2010/main" val="1528228407"/>
              </p:ext>
            </p:extLst>
          </p:nvPr>
        </p:nvGraphicFramePr>
        <p:xfrm>
          <a:off x="304800" y="961200"/>
          <a:ext cx="11466898" cy="3246654"/>
        </p:xfrm>
        <a:graphic>
          <a:graphicData uri="http://schemas.openxmlformats.org/drawingml/2006/table">
            <a:tbl>
              <a:tblPr firstRow="1" bandRow="1">
                <a:tableStyleId>{5940675A-B579-460E-94D1-54222C63F5DA}</a:tableStyleId>
              </a:tblPr>
              <a:tblGrid>
                <a:gridCol w="2294965">
                  <a:extLst>
                    <a:ext uri="{9D8B030D-6E8A-4147-A177-3AD203B41FA5}">
                      <a16:colId xmlns:a16="http://schemas.microsoft.com/office/drawing/2014/main" val="20000"/>
                    </a:ext>
                  </a:extLst>
                </a:gridCol>
                <a:gridCol w="1096653">
                  <a:extLst>
                    <a:ext uri="{9D8B030D-6E8A-4147-A177-3AD203B41FA5}">
                      <a16:colId xmlns:a16="http://schemas.microsoft.com/office/drawing/2014/main" val="2361447582"/>
                    </a:ext>
                  </a:extLst>
                </a:gridCol>
                <a:gridCol w="1153610">
                  <a:extLst>
                    <a:ext uri="{9D8B030D-6E8A-4147-A177-3AD203B41FA5}">
                      <a16:colId xmlns:a16="http://schemas.microsoft.com/office/drawing/2014/main" val="20001"/>
                    </a:ext>
                  </a:extLst>
                </a:gridCol>
                <a:gridCol w="1153610">
                  <a:extLst>
                    <a:ext uri="{9D8B030D-6E8A-4147-A177-3AD203B41FA5}">
                      <a16:colId xmlns:a16="http://schemas.microsoft.com/office/drawing/2014/main" val="20003"/>
                    </a:ext>
                  </a:extLst>
                </a:gridCol>
                <a:gridCol w="1153612">
                  <a:extLst>
                    <a:ext uri="{9D8B030D-6E8A-4147-A177-3AD203B41FA5}">
                      <a16:colId xmlns:a16="http://schemas.microsoft.com/office/drawing/2014/main" val="20005"/>
                    </a:ext>
                  </a:extLst>
                </a:gridCol>
                <a:gridCol w="1153612">
                  <a:extLst>
                    <a:ext uri="{9D8B030D-6E8A-4147-A177-3AD203B41FA5}">
                      <a16:colId xmlns:a16="http://schemas.microsoft.com/office/drawing/2014/main" val="20007"/>
                    </a:ext>
                  </a:extLst>
                </a:gridCol>
                <a:gridCol w="1153612">
                  <a:extLst>
                    <a:ext uri="{9D8B030D-6E8A-4147-A177-3AD203B41FA5}">
                      <a16:colId xmlns:a16="http://schemas.microsoft.com/office/drawing/2014/main" val="20009"/>
                    </a:ext>
                  </a:extLst>
                </a:gridCol>
                <a:gridCol w="1153612">
                  <a:extLst>
                    <a:ext uri="{9D8B030D-6E8A-4147-A177-3AD203B41FA5}">
                      <a16:colId xmlns:a16="http://schemas.microsoft.com/office/drawing/2014/main" val="1273807507"/>
                    </a:ext>
                  </a:extLst>
                </a:gridCol>
                <a:gridCol w="1153612">
                  <a:extLst>
                    <a:ext uri="{9D8B030D-6E8A-4147-A177-3AD203B41FA5}">
                      <a16:colId xmlns:a16="http://schemas.microsoft.com/office/drawing/2014/main" val="20011"/>
                    </a:ext>
                  </a:extLst>
                </a:gridCol>
              </a:tblGrid>
              <a:tr h="334298">
                <a:tc>
                  <a:txBody>
                    <a:bodyPr/>
                    <a:lstStyle/>
                    <a:p>
                      <a:r>
                        <a:rPr lang="en-GB" sz="1200" dirty="0">
                          <a:solidFill>
                            <a:schemeClr val="tx1">
                              <a:lumMod val="75000"/>
                              <a:lumOff val="25000"/>
                            </a:schemeClr>
                          </a:solidFill>
                        </a:rPr>
                        <a:t>Those represented in cohort (      ) are also present in cohort (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lumMod val="75000"/>
                              <a:lumOff val="25000"/>
                            </a:schemeClr>
                          </a:solidFill>
                          <a:latin typeface="+mn-lt"/>
                          <a:ea typeface="+mn-ea"/>
                          <a:cs typeface="+mn-cs"/>
                        </a:rPr>
                        <a:t>Free School Meal (FSM)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Special Educational Needs (SEN)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Disability/ long-standing illness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891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38280">
                <a:tc>
                  <a:txBody>
                    <a:bodyPr/>
                    <a:lstStyle/>
                    <a:p>
                      <a:r>
                        <a:rPr lang="en-GB" sz="1200" b="1" dirty="0">
                          <a:solidFill>
                            <a:schemeClr val="tx1">
                              <a:lumMod val="75000"/>
                              <a:lumOff val="25000"/>
                            </a:schemeClr>
                          </a:solidFill>
                        </a:rPr>
                        <a:t>Free School Meal (FSM)</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3"/>
                  </a:ext>
                </a:extLst>
              </a:tr>
              <a:tr h="332329">
                <a:tc>
                  <a:txBody>
                    <a:bodyPr/>
                    <a:lstStyle/>
                    <a:p>
                      <a:r>
                        <a:rPr lang="en-GB" sz="1200" b="1" dirty="0">
                          <a:solidFill>
                            <a:schemeClr val="tx1">
                              <a:lumMod val="75000"/>
                              <a:lumOff val="25000"/>
                            </a:schemeClr>
                          </a:solidFill>
                        </a:rPr>
                        <a:t>Special Educational Needs (SEN)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332329">
                <a:tc>
                  <a:txBody>
                    <a:bodyPr/>
                    <a:lstStyle/>
                    <a:p>
                      <a:r>
                        <a:rPr lang="en-GB" sz="1200" b="1" dirty="0">
                          <a:solidFill>
                            <a:schemeClr val="tx1">
                              <a:lumMod val="75000"/>
                              <a:lumOff val="25000"/>
                            </a:schemeClr>
                          </a:solidFill>
                        </a:rPr>
                        <a:t>Disability/long-standing illness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4280787380"/>
                  </a:ext>
                </a:extLst>
              </a:tr>
              <a:tr h="332329">
                <a:tc>
                  <a:txBody>
                    <a:bodyPr/>
                    <a:lstStyle/>
                    <a:p>
                      <a:r>
                        <a:rPr lang="en-GB" sz="1200" b="1" dirty="0">
                          <a:solidFill>
                            <a:schemeClr val="tx1">
                              <a:lumMod val="75000"/>
                              <a:lumOff val="25000"/>
                            </a:schemeClr>
                          </a:solidFill>
                        </a:rPr>
                        <a:t>Young Carer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5"/>
                  </a:ext>
                </a:extLst>
              </a:tr>
              <a:tr h="332329">
                <a:tc>
                  <a:txBody>
                    <a:bodyPr/>
                    <a:lstStyle/>
                    <a:p>
                      <a:r>
                        <a:rPr lang="en-GB" sz="1200" b="1" dirty="0">
                          <a:solidFill>
                            <a:schemeClr val="tx1">
                              <a:lumMod val="75000"/>
                              <a:lumOff val="25000"/>
                            </a:schemeClr>
                          </a:solidFill>
                        </a:rPr>
                        <a:t>Ethnic Minority Groups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6"/>
                  </a:ext>
                </a:extLst>
              </a:tr>
              <a:tr h="332329">
                <a:tc>
                  <a:txBody>
                    <a:bodyPr/>
                    <a:lstStyle/>
                    <a:p>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8"/>
                  </a:ext>
                </a:extLst>
              </a:tr>
              <a:tr h="332329">
                <a:tc>
                  <a:txBody>
                    <a:bodyPr/>
                    <a:lstStyle/>
                    <a:p>
                      <a:r>
                        <a:rPr lang="en-GB" sz="1200" b="1" dirty="0">
                          <a:solidFill>
                            <a:schemeClr val="tx1">
                              <a:lumMod val="75000"/>
                              <a:lumOff val="25000"/>
                            </a:schemeClr>
                          </a:solidFill>
                        </a:rPr>
                        <a:t>LGBTQ</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endParaRPr lang="en-GB" sz="1100" b="0" i="0" u="none" strike="noStrike" dirty="0">
                        <a:solidFill>
                          <a:schemeClr val="tx1">
                            <a:lumMod val="85000"/>
                            <a:lumOff val="1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65000"/>
                      </a:schemeClr>
                    </a:solidFill>
                  </a:tcPr>
                </a:tc>
                <a:tc>
                  <a:txBody>
                    <a:bodyPr/>
                    <a:lstStyle/>
                    <a:p>
                      <a:pPr algn="ctr" fontAlgn="b"/>
                      <a:r>
                        <a:rPr lang="en-GB" sz="1100" b="0" i="0" u="none" strike="noStrike" dirty="0">
                          <a:solidFill>
                            <a:schemeClr val="tx1">
                              <a:lumMod val="85000"/>
                              <a:lumOff val="1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9"/>
                  </a:ext>
                </a:extLst>
              </a:tr>
            </a:tbl>
          </a:graphicData>
        </a:graphic>
      </p:graphicFrame>
      <p:sp>
        <p:nvSpPr>
          <p:cNvPr id="4" name="Content Placeholder 2">
            <a:extLst>
              <a:ext uri="{FF2B5EF4-FFF2-40B4-BE49-F238E27FC236}">
                <a16:creationId xmlns:a16="http://schemas.microsoft.com/office/drawing/2014/main" id="{DF067785-FD82-49CC-8B47-E48A3CDFA964}"/>
              </a:ext>
            </a:extLst>
          </p:cNvPr>
          <p:cNvSpPr>
            <a:spLocks noGrp="1"/>
          </p:cNvSpPr>
          <p:nvPr>
            <p:ph idx="1"/>
          </p:nvPr>
        </p:nvSpPr>
        <p:spPr>
          <a:xfrm>
            <a:off x="183019" y="4515438"/>
            <a:ext cx="10569776" cy="1829183"/>
          </a:xfrm>
        </p:spPr>
        <p:txBody>
          <a:bodyPr vert="horz" lIns="91440" tIns="45720" rIns="91440" bIns="45720" rtlCol="0">
            <a:noAutofit/>
          </a:bodyPr>
          <a:lstStyle/>
          <a:p>
            <a:pPr marL="0" indent="0">
              <a:buNone/>
            </a:pPr>
            <a:r>
              <a:rPr lang="en-GB" sz="1200" dirty="0">
                <a:solidFill>
                  <a:srgbClr val="404040"/>
                </a:solidFill>
              </a:rPr>
              <a:t>Some pupils will have been represented by more than one of the cohorts. For example; for 53% of the sample of 43 pupils who state they have special educational needs (SEN), also say they have a disability or long-standing illness. </a:t>
            </a:r>
          </a:p>
        </p:txBody>
      </p:sp>
      <p:sp>
        <p:nvSpPr>
          <p:cNvPr id="3" name="Arrow: Right 2">
            <a:extLst>
              <a:ext uri="{FF2B5EF4-FFF2-40B4-BE49-F238E27FC236}">
                <a16:creationId xmlns:a16="http://schemas.microsoft.com/office/drawing/2014/main" id="{B87D7441-DA9D-4752-93B0-6E1FD80AB894}"/>
              </a:ext>
            </a:extLst>
          </p:cNvPr>
          <p:cNvSpPr/>
          <p:nvPr/>
        </p:nvSpPr>
        <p:spPr>
          <a:xfrm>
            <a:off x="2241174" y="1044140"/>
            <a:ext cx="188259" cy="1123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Arrow: Right 4">
            <a:extLst>
              <a:ext uri="{FF2B5EF4-FFF2-40B4-BE49-F238E27FC236}">
                <a16:creationId xmlns:a16="http://schemas.microsoft.com/office/drawing/2014/main" id="{4E898153-40B4-4AC0-B0E2-4902500DE09F}"/>
              </a:ext>
            </a:extLst>
          </p:cNvPr>
          <p:cNvSpPr/>
          <p:nvPr/>
        </p:nvSpPr>
        <p:spPr>
          <a:xfrm rot="5400000">
            <a:off x="2048431" y="1243497"/>
            <a:ext cx="188259" cy="112306"/>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Tree>
    <p:extLst>
      <p:ext uri="{BB962C8B-B14F-4D97-AF65-F5344CB8AC3E}">
        <p14:creationId xmlns:p14="http://schemas.microsoft.com/office/powerpoint/2010/main" val="196359871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Sample profile – Cohorts (2)</a:t>
            </a:r>
          </a:p>
        </p:txBody>
      </p:sp>
      <p:graphicFrame>
        <p:nvGraphicFramePr>
          <p:cNvPr id="32" name="Table 31">
            <a:extLst>
              <a:ext uri="{FF2B5EF4-FFF2-40B4-BE49-F238E27FC236}">
                <a16:creationId xmlns:a16="http://schemas.microsoft.com/office/drawing/2014/main" id="{A12A4F8F-7CBF-48CE-B1F3-B3BC85D452D5}"/>
              </a:ext>
            </a:extLst>
          </p:cNvPr>
          <p:cNvGraphicFramePr>
            <a:graphicFrameLocks noGrp="1"/>
          </p:cNvGraphicFramePr>
          <p:nvPr>
            <p:extLst>
              <p:ext uri="{D42A27DB-BD31-4B8C-83A1-F6EECF244321}">
                <p14:modId xmlns:p14="http://schemas.microsoft.com/office/powerpoint/2010/main" val="618308964"/>
              </p:ext>
            </p:extLst>
          </p:nvPr>
        </p:nvGraphicFramePr>
        <p:xfrm>
          <a:off x="360000" y="961200"/>
          <a:ext cx="10891812" cy="2983882"/>
        </p:xfrm>
        <a:graphic>
          <a:graphicData uri="http://schemas.openxmlformats.org/drawingml/2006/table">
            <a:tbl>
              <a:tblPr firstRow="1" bandRow="1">
                <a:tableStyleId>{5940675A-B579-460E-94D1-54222C63F5DA}</a:tableStyleId>
              </a:tblPr>
              <a:tblGrid>
                <a:gridCol w="2331442">
                  <a:extLst>
                    <a:ext uri="{9D8B030D-6E8A-4147-A177-3AD203B41FA5}">
                      <a16:colId xmlns:a16="http://schemas.microsoft.com/office/drawing/2014/main" val="20000"/>
                    </a:ext>
                  </a:extLst>
                </a:gridCol>
                <a:gridCol w="856037">
                  <a:extLst>
                    <a:ext uri="{9D8B030D-6E8A-4147-A177-3AD203B41FA5}">
                      <a16:colId xmlns:a16="http://schemas.microsoft.com/office/drawing/2014/main" val="2361447582"/>
                    </a:ext>
                  </a:extLst>
                </a:gridCol>
                <a:gridCol w="856037">
                  <a:extLst>
                    <a:ext uri="{9D8B030D-6E8A-4147-A177-3AD203B41FA5}">
                      <a16:colId xmlns:a16="http://schemas.microsoft.com/office/drawing/2014/main" val="3162188538"/>
                    </a:ext>
                  </a:extLst>
                </a:gridCol>
                <a:gridCol w="856037">
                  <a:extLst>
                    <a:ext uri="{9D8B030D-6E8A-4147-A177-3AD203B41FA5}">
                      <a16:colId xmlns:a16="http://schemas.microsoft.com/office/drawing/2014/main" val="20001"/>
                    </a:ext>
                  </a:extLst>
                </a:gridCol>
                <a:gridCol w="856037">
                  <a:extLst>
                    <a:ext uri="{9D8B030D-6E8A-4147-A177-3AD203B41FA5}">
                      <a16:colId xmlns:a16="http://schemas.microsoft.com/office/drawing/2014/main" val="75609325"/>
                    </a:ext>
                  </a:extLst>
                </a:gridCol>
                <a:gridCol w="856037">
                  <a:extLst>
                    <a:ext uri="{9D8B030D-6E8A-4147-A177-3AD203B41FA5}">
                      <a16:colId xmlns:a16="http://schemas.microsoft.com/office/drawing/2014/main" val="20003"/>
                    </a:ext>
                  </a:extLst>
                </a:gridCol>
                <a:gridCol w="856037">
                  <a:extLst>
                    <a:ext uri="{9D8B030D-6E8A-4147-A177-3AD203B41FA5}">
                      <a16:colId xmlns:a16="http://schemas.microsoft.com/office/drawing/2014/main" val="1751304306"/>
                    </a:ext>
                  </a:extLst>
                </a:gridCol>
                <a:gridCol w="856037">
                  <a:extLst>
                    <a:ext uri="{9D8B030D-6E8A-4147-A177-3AD203B41FA5}">
                      <a16:colId xmlns:a16="http://schemas.microsoft.com/office/drawing/2014/main" val="20005"/>
                    </a:ext>
                  </a:extLst>
                </a:gridCol>
                <a:gridCol w="856037">
                  <a:extLst>
                    <a:ext uri="{9D8B030D-6E8A-4147-A177-3AD203B41FA5}">
                      <a16:colId xmlns:a16="http://schemas.microsoft.com/office/drawing/2014/main" val="149089752"/>
                    </a:ext>
                  </a:extLst>
                </a:gridCol>
                <a:gridCol w="856037">
                  <a:extLst>
                    <a:ext uri="{9D8B030D-6E8A-4147-A177-3AD203B41FA5}">
                      <a16:colId xmlns:a16="http://schemas.microsoft.com/office/drawing/2014/main" val="20007"/>
                    </a:ext>
                  </a:extLst>
                </a:gridCol>
                <a:gridCol w="856037">
                  <a:extLst>
                    <a:ext uri="{9D8B030D-6E8A-4147-A177-3AD203B41FA5}">
                      <a16:colId xmlns:a16="http://schemas.microsoft.com/office/drawing/2014/main" val="2982129754"/>
                    </a:ext>
                  </a:extLst>
                </a:gridCol>
              </a:tblGrid>
              <a:tr h="340611">
                <a:tc>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kern="1200" dirty="0">
                          <a:solidFill>
                            <a:schemeClr val="tx1">
                              <a:lumMod val="75000"/>
                              <a:lumOff val="25000"/>
                            </a:schemeClr>
                          </a:solidFill>
                          <a:latin typeface="+mn-lt"/>
                          <a:ea typeface="+mn-ea"/>
                          <a:cs typeface="+mn-cs"/>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a:p>
                  </a:txBody>
                  <a:tcPr/>
                </a:tc>
                <a:extLst>
                  <a:ext uri="{0D108BD9-81ED-4DB2-BD59-A6C34878D82A}">
                    <a16:rowId xmlns:a16="http://schemas.microsoft.com/office/drawing/2014/main" val="10000"/>
                  </a:ext>
                </a:extLst>
              </a:tr>
              <a:tr h="326083">
                <a:tc>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000" i="1" dirty="0">
                          <a:solidFill>
                            <a:schemeClr val="tx1">
                              <a:lumMod val="75000"/>
                              <a:lumOff val="25000"/>
                            </a:schemeClr>
                          </a:solidFill>
                        </a:rPr>
                        <a:t>Respondents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750728882"/>
                  </a:ext>
                </a:extLst>
              </a:tr>
              <a:tr h="27950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200" i="1" dirty="0">
                          <a:solidFill>
                            <a:schemeClr val="tx1">
                              <a:lumMod val="75000"/>
                              <a:lumOff val="25000"/>
                            </a:schemeClr>
                          </a:solidFill>
                        </a:rPr>
                        <a:t>1057</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200" i="1" dirty="0">
                          <a:solidFill>
                            <a:schemeClr val="tx1">
                              <a:lumMod val="75000"/>
                              <a:lumOff val="25000"/>
                            </a:schemeClr>
                          </a:solidFill>
                        </a:rPr>
                        <a:t>546</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200" i="1" dirty="0">
                          <a:solidFill>
                            <a:schemeClr val="tx1">
                              <a:lumMod val="75000"/>
                              <a:lumOff val="25000"/>
                            </a:schemeClr>
                          </a:solidFill>
                        </a:rPr>
                        <a:t>511</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200" i="1" dirty="0">
                          <a:solidFill>
                            <a:schemeClr val="tx1">
                              <a:lumMod val="75000"/>
                              <a:lumOff val="25000"/>
                            </a:schemeClr>
                          </a:solidFill>
                        </a:rPr>
                        <a:t>503</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gridSpan="2">
                  <a:txBody>
                    <a:bodyPr/>
                    <a:lstStyle/>
                    <a:p>
                      <a:pPr algn="ctr"/>
                      <a:r>
                        <a:rPr lang="en-US" sz="1200" i="1" dirty="0">
                          <a:solidFill>
                            <a:schemeClr val="tx1">
                              <a:lumMod val="75000"/>
                              <a:lumOff val="25000"/>
                            </a:schemeClr>
                          </a:solidFill>
                        </a:rPr>
                        <a:t>491</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pPr algn="ct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344668">
                <a:tc>
                  <a:txBody>
                    <a:bodyPr/>
                    <a:lstStyle/>
                    <a:p>
                      <a:r>
                        <a:rPr lang="en-GB" sz="1200" b="1" dirty="0">
                          <a:solidFill>
                            <a:schemeClr val="tx1">
                              <a:lumMod val="75000"/>
                              <a:lumOff val="25000"/>
                            </a:schemeClr>
                          </a:solidFill>
                        </a:rPr>
                        <a:t>Not present in any risk cohorts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459</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244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45%</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215</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230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46%</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217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3"/>
                  </a:ext>
                </a:extLst>
              </a:tr>
              <a:tr h="338604">
                <a:tc>
                  <a:txBody>
                    <a:bodyPr/>
                    <a:lstStyle/>
                    <a:p>
                      <a:r>
                        <a:rPr lang="en-GB" sz="1200" b="1" dirty="0">
                          <a:solidFill>
                            <a:schemeClr val="tx1">
                              <a:lumMod val="75000"/>
                              <a:lumOff val="25000"/>
                            </a:schemeClr>
                          </a:solidFill>
                        </a:rPr>
                        <a:t>Present in 1 cohort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333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180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153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169</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151</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31%</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4"/>
                  </a:ext>
                </a:extLst>
              </a:tr>
              <a:tr h="338604">
                <a:tc>
                  <a:txBody>
                    <a:bodyPr/>
                    <a:lstStyle/>
                    <a:p>
                      <a:r>
                        <a:rPr lang="en-GB" sz="1200" b="1" dirty="0">
                          <a:solidFill>
                            <a:schemeClr val="tx1">
                              <a:lumMod val="75000"/>
                              <a:lumOff val="25000"/>
                            </a:schemeClr>
                          </a:solidFill>
                        </a:rPr>
                        <a:t>Present in 2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160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15%</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73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87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69</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78</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16%</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4280787380"/>
                  </a:ext>
                </a:extLst>
              </a:tr>
              <a:tr h="338604">
                <a:tc>
                  <a:txBody>
                    <a:bodyPr/>
                    <a:lstStyle/>
                    <a:p>
                      <a:r>
                        <a:rPr lang="en-GB" sz="1200" b="1" dirty="0">
                          <a:solidFill>
                            <a:schemeClr val="tx1">
                              <a:lumMod val="75000"/>
                              <a:lumOff val="25000"/>
                            </a:schemeClr>
                          </a:solidFill>
                        </a:rPr>
                        <a:t>Present in 3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67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6%</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6%</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35</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7%</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5"/>
                  </a:ext>
                </a:extLst>
              </a:tr>
              <a:tr h="338604">
                <a:tc>
                  <a:txBody>
                    <a:bodyPr/>
                    <a:lstStyle/>
                    <a:p>
                      <a:r>
                        <a:rPr lang="en-GB" sz="1200" b="1" dirty="0">
                          <a:solidFill>
                            <a:schemeClr val="tx1">
                              <a:lumMod val="75000"/>
                              <a:lumOff val="25000"/>
                            </a:schemeClr>
                          </a:solidFill>
                        </a:rPr>
                        <a:t>Present in 4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29</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3%</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9</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4%</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6"/>
                  </a:ext>
                </a:extLst>
              </a:tr>
              <a:tr h="338604">
                <a:tc>
                  <a:txBody>
                    <a:bodyPr/>
                    <a:lstStyle/>
                    <a:p>
                      <a:r>
                        <a:rPr lang="en-GB" sz="1200" b="1" dirty="0">
                          <a:solidFill>
                            <a:schemeClr val="tx1">
                              <a:lumMod val="75000"/>
                              <a:lumOff val="25000"/>
                            </a:schemeClr>
                          </a:solidFill>
                        </a:rPr>
                        <a:t>Present in 5 cohorts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6</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5</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1%</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2</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US" sz="1200" i="0" kern="1200" dirty="0">
                          <a:solidFill>
                            <a:schemeClr val="tx1">
                              <a:lumMod val="75000"/>
                              <a:lumOff val="25000"/>
                            </a:schemeClr>
                          </a:solidFill>
                          <a:latin typeface="+mn-lt"/>
                          <a:ea typeface="+mn-ea"/>
                          <a:cs typeface="+mn-cs"/>
                        </a:rPr>
                        <a:t>0%</a:t>
                      </a:r>
                      <a:endParaRPr lang="en-GB" sz="1200" i="0" kern="1200" dirty="0">
                        <a:solidFill>
                          <a:schemeClr val="tx1">
                            <a:lumMod val="75000"/>
                            <a:lumOff val="25000"/>
                          </a:schemeClr>
                        </a:solidFill>
                        <a:latin typeface="+mn-lt"/>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8"/>
                  </a:ext>
                </a:extLst>
              </a:tr>
            </a:tbl>
          </a:graphicData>
        </a:graphic>
      </p:graphicFrame>
      <p:sp>
        <p:nvSpPr>
          <p:cNvPr id="33" name="TextBox 32">
            <a:extLst>
              <a:ext uri="{FF2B5EF4-FFF2-40B4-BE49-F238E27FC236}">
                <a16:creationId xmlns:a16="http://schemas.microsoft.com/office/drawing/2014/main" id="{E8915858-613E-4114-92C9-B75763CF8345}"/>
              </a:ext>
            </a:extLst>
          </p:cNvPr>
          <p:cNvSpPr txBox="1"/>
          <p:nvPr/>
        </p:nvSpPr>
        <p:spPr>
          <a:xfrm>
            <a:off x="356543" y="4062531"/>
            <a:ext cx="1089526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Cohorts: FSM, SEN, those with disability or long-standing illness, young carers, Ethnic minority, English as 2</a:t>
            </a:r>
            <a:r>
              <a:rPr lang="en-GB" sz="1200" baseline="30000" dirty="0">
                <a:solidFill>
                  <a:schemeClr val="tx1">
                    <a:lumMod val="75000"/>
                    <a:lumOff val="25000"/>
                  </a:schemeClr>
                </a:solidFill>
              </a:rPr>
              <a:t>nd</a:t>
            </a:r>
            <a:r>
              <a:rPr lang="en-GB" sz="1200" dirty="0">
                <a:solidFill>
                  <a:schemeClr val="tx1">
                    <a:lumMod val="75000"/>
                    <a:lumOff val="25000"/>
                  </a:schemeClr>
                </a:solidFill>
              </a:rPr>
              <a:t> language, LGBTQ. </a:t>
            </a:r>
          </a:p>
        </p:txBody>
      </p:sp>
      <p:sp>
        <p:nvSpPr>
          <p:cNvPr id="6" name="Rectangle: Rounded Corners 5">
            <a:extLst>
              <a:ext uri="{FF2B5EF4-FFF2-40B4-BE49-F238E27FC236}">
                <a16:creationId xmlns:a16="http://schemas.microsoft.com/office/drawing/2014/main" id="{49573092-049F-4F2C-B30D-ED2090F191AB}"/>
              </a:ext>
            </a:extLst>
          </p:cNvPr>
          <p:cNvSpPr/>
          <p:nvPr/>
        </p:nvSpPr>
        <p:spPr>
          <a:xfrm>
            <a:off x="6844937" y="4789714"/>
            <a:ext cx="4406875" cy="1522611"/>
          </a:xfrm>
          <a:prstGeom prst="roundRect">
            <a:avLst/>
          </a:prstGeom>
          <a:solidFill>
            <a:srgbClr val="00206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GB" sz="1400" dirty="0">
                <a:solidFill>
                  <a:schemeClr val="bg1"/>
                </a:solidFill>
              </a:rPr>
              <a:t>43% of pupils do not appear in any of the cohort groups. 32% of all pupils are present in at least one, 15% in two cohorts and 6% in three or more. There are only small variances across the age groups and genders.</a:t>
            </a:r>
          </a:p>
        </p:txBody>
      </p:sp>
    </p:spTree>
    <p:extLst>
      <p:ext uri="{BB962C8B-B14F-4D97-AF65-F5344CB8AC3E}">
        <p14:creationId xmlns:p14="http://schemas.microsoft.com/office/powerpoint/2010/main" val="390496214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Survey results</a:t>
            </a:r>
          </a:p>
          <a:p>
            <a:pPr>
              <a:spcAft>
                <a:spcPts val="0"/>
              </a:spcAft>
            </a:pPr>
            <a:endParaRPr lang="en-GB" sz="36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dirty="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193885953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Table of Contents</a:t>
            </a:r>
          </a:p>
        </p:txBody>
      </p:sp>
      <p:sp>
        <p:nvSpPr>
          <p:cNvPr id="3" name="Content Placeholder 2"/>
          <p:cNvSpPr>
            <a:spLocks noGrp="1"/>
          </p:cNvSpPr>
          <p:nvPr>
            <p:ph idx="1"/>
          </p:nvPr>
        </p:nvSpPr>
        <p:spPr>
          <a:xfrm>
            <a:off x="183019" y="834244"/>
            <a:ext cx="10569776" cy="5678068"/>
          </a:xfrm>
        </p:spPr>
        <p:txBody>
          <a:bodyPr>
            <a:noAutofit/>
          </a:bodyPr>
          <a:lstStyle/>
          <a:p>
            <a:pPr>
              <a:lnSpc>
                <a:spcPct val="110000"/>
              </a:lnSpc>
            </a:pPr>
            <a:endParaRPr lang="en-US" sz="1400" dirty="0">
              <a:solidFill>
                <a:schemeClr val="tx1"/>
              </a:solidFill>
            </a:endParaRPr>
          </a:p>
          <a:p>
            <a:pPr>
              <a:lnSpc>
                <a:spcPct val="110000"/>
              </a:lnSpc>
            </a:pPr>
            <a:endParaRPr lang="en-GB" sz="1400" dirty="0"/>
          </a:p>
        </p:txBody>
      </p:sp>
      <p:graphicFrame>
        <p:nvGraphicFramePr>
          <p:cNvPr id="5" name="Table 4"/>
          <p:cNvGraphicFramePr>
            <a:graphicFrameLocks noGrp="1"/>
          </p:cNvGraphicFramePr>
          <p:nvPr>
            <p:extLst>
              <p:ext uri="{D42A27DB-BD31-4B8C-83A1-F6EECF244321}">
                <p14:modId xmlns:p14="http://schemas.microsoft.com/office/powerpoint/2010/main" val="2986654872"/>
              </p:ext>
            </p:extLst>
          </p:nvPr>
        </p:nvGraphicFramePr>
        <p:xfrm>
          <a:off x="250559" y="1176493"/>
          <a:ext cx="6230633" cy="5191760"/>
        </p:xfrm>
        <a:graphic>
          <a:graphicData uri="http://schemas.openxmlformats.org/drawingml/2006/table">
            <a:tbl>
              <a:tblPr firstRow="1" bandRow="1">
                <a:tableStyleId>{2D5ABB26-0587-4C30-8999-92F81FD0307C}</a:tableStyleId>
              </a:tblPr>
              <a:tblGrid>
                <a:gridCol w="5326281">
                  <a:extLst>
                    <a:ext uri="{9D8B030D-6E8A-4147-A177-3AD203B41FA5}">
                      <a16:colId xmlns:a16="http://schemas.microsoft.com/office/drawing/2014/main" val="20000"/>
                    </a:ext>
                  </a:extLst>
                </a:gridCol>
                <a:gridCol w="904352">
                  <a:extLst>
                    <a:ext uri="{9D8B030D-6E8A-4147-A177-3AD203B41FA5}">
                      <a16:colId xmlns:a16="http://schemas.microsoft.com/office/drawing/2014/main" val="20001"/>
                    </a:ext>
                  </a:extLst>
                </a:gridCol>
              </a:tblGrid>
              <a:tr h="370840">
                <a:tc>
                  <a:txBody>
                    <a:bodyPr/>
                    <a:lstStyle/>
                    <a:p>
                      <a:r>
                        <a:rPr lang="en-GB" sz="1600" b="1" dirty="0"/>
                        <a:t>Executive Summary</a:t>
                      </a:r>
                      <a:endParaRPr lang="en-GB" sz="1600" b="1" dirty="0">
                        <a:solidFill>
                          <a:srgbClr val="404040"/>
                        </a:solidFill>
                      </a:endParaRPr>
                    </a:p>
                  </a:txBody>
                  <a:tcPr/>
                </a:tc>
                <a:tc>
                  <a:txBody>
                    <a:bodyPr/>
                    <a:lstStyle/>
                    <a:p>
                      <a:pPr algn="ctr"/>
                      <a:r>
                        <a:rPr lang="en-GB" sz="1600" b="1" dirty="0">
                          <a:solidFill>
                            <a:srgbClr val="404040"/>
                          </a:solidFill>
                        </a:rPr>
                        <a:t>4</a:t>
                      </a:r>
                    </a:p>
                  </a:txBody>
                  <a:tcPr/>
                </a:tc>
                <a:extLst>
                  <a:ext uri="{0D108BD9-81ED-4DB2-BD59-A6C34878D82A}">
                    <a16:rowId xmlns:a16="http://schemas.microsoft.com/office/drawing/2014/main" val="10000"/>
                  </a:ext>
                </a:extLst>
              </a:tr>
              <a:tr h="370840">
                <a:tc>
                  <a:txBody>
                    <a:bodyPr/>
                    <a:lstStyle/>
                    <a:p>
                      <a:r>
                        <a:rPr lang="en-GB" sz="1600" b="1" dirty="0"/>
                        <a:t>Objectives, methodology and pupil profile</a:t>
                      </a:r>
                      <a:endParaRPr lang="en-GB" sz="1600" b="1" dirty="0">
                        <a:solidFill>
                          <a:srgbClr val="404040"/>
                        </a:solidFill>
                      </a:endParaRPr>
                    </a:p>
                  </a:txBody>
                  <a:tcPr/>
                </a:tc>
                <a:tc>
                  <a:txBody>
                    <a:bodyPr/>
                    <a:lstStyle/>
                    <a:p>
                      <a:pPr algn="ctr"/>
                      <a:r>
                        <a:rPr lang="en-GB" sz="1600" b="1" dirty="0">
                          <a:solidFill>
                            <a:srgbClr val="404040"/>
                          </a:solidFill>
                        </a:rPr>
                        <a:t>22</a:t>
                      </a:r>
                    </a:p>
                  </a:txBody>
                  <a:tcPr/>
                </a:tc>
                <a:extLst>
                  <a:ext uri="{0D108BD9-81ED-4DB2-BD59-A6C34878D82A}">
                    <a16:rowId xmlns:a16="http://schemas.microsoft.com/office/drawing/2014/main" val="10001"/>
                  </a:ext>
                </a:extLst>
              </a:tr>
              <a:tr h="370840">
                <a:tc>
                  <a:txBody>
                    <a:bodyPr/>
                    <a:lstStyle/>
                    <a:p>
                      <a:pPr marL="0" lvl="0" indent="0"/>
                      <a:r>
                        <a:rPr lang="en-GB" sz="1600" b="1" kern="1200" dirty="0"/>
                        <a:t>Survey results:</a:t>
                      </a:r>
                      <a:endParaRPr lang="en-GB" sz="1600" b="1" kern="1200" dirty="0">
                        <a:solidFill>
                          <a:srgbClr val="404040"/>
                        </a:solidFill>
                        <a:latin typeface="+mn-lt"/>
                        <a:ea typeface="+mn-ea"/>
                        <a:cs typeface="+mn-cs"/>
                      </a:endParaRPr>
                    </a:p>
                  </a:txBody>
                  <a:tcPr/>
                </a:tc>
                <a:tc>
                  <a:txBody>
                    <a:bodyPr/>
                    <a:lstStyle/>
                    <a:p>
                      <a:pPr algn="ctr"/>
                      <a:endParaRPr lang="en-GB" sz="1600" b="1" dirty="0">
                        <a:solidFill>
                          <a:srgbClr val="404040"/>
                        </a:solidFill>
                      </a:endParaRPr>
                    </a:p>
                  </a:txBody>
                  <a:tcPr/>
                </a:tc>
                <a:extLst>
                  <a:ext uri="{0D108BD9-81ED-4DB2-BD59-A6C34878D82A}">
                    <a16:rowId xmlns:a16="http://schemas.microsoft.com/office/drawing/2014/main" val="10002"/>
                  </a:ext>
                </a:extLst>
              </a:tr>
              <a:tr h="370840">
                <a:tc>
                  <a:txBody>
                    <a:bodyPr/>
                    <a:lstStyle/>
                    <a:p>
                      <a:pPr marL="622300" lvl="1" indent="0"/>
                      <a:r>
                        <a:rPr lang="en-GB" sz="1600" dirty="0"/>
                        <a:t>Healthy eating</a:t>
                      </a:r>
                      <a:endParaRPr lang="en-GB" sz="1600" dirty="0">
                        <a:solidFill>
                          <a:srgbClr val="404040"/>
                        </a:solidFill>
                      </a:endParaRPr>
                    </a:p>
                  </a:txBody>
                  <a:tcPr/>
                </a:tc>
                <a:tc>
                  <a:txBody>
                    <a:bodyPr/>
                    <a:lstStyle/>
                    <a:p>
                      <a:pPr algn="ctr"/>
                      <a:r>
                        <a:rPr lang="en-US" sz="1600" dirty="0">
                          <a:solidFill>
                            <a:srgbClr val="404040"/>
                          </a:solidFill>
                        </a:rPr>
                        <a:t>3</a:t>
                      </a:r>
                      <a:r>
                        <a:rPr lang="en-GB" sz="1600" dirty="0">
                          <a:solidFill>
                            <a:srgbClr val="404040"/>
                          </a:solidFill>
                        </a:rPr>
                        <a:t>0</a:t>
                      </a:r>
                    </a:p>
                  </a:txBody>
                  <a:tcPr/>
                </a:tc>
                <a:extLst>
                  <a:ext uri="{0D108BD9-81ED-4DB2-BD59-A6C34878D82A}">
                    <a16:rowId xmlns:a16="http://schemas.microsoft.com/office/drawing/2014/main" val="10003"/>
                  </a:ext>
                </a:extLst>
              </a:tr>
              <a:tr h="370840">
                <a:tc>
                  <a:txBody>
                    <a:bodyPr/>
                    <a:lstStyle/>
                    <a:p>
                      <a:pPr marL="622300" lvl="1" indent="0"/>
                      <a:r>
                        <a:rPr lang="en-GB" sz="1600" dirty="0">
                          <a:solidFill>
                            <a:schemeClr val="tx1"/>
                          </a:solidFill>
                        </a:rPr>
                        <a:t>Wellbeing</a:t>
                      </a:r>
                    </a:p>
                  </a:txBody>
                  <a:tcPr/>
                </a:tc>
                <a:tc>
                  <a:txBody>
                    <a:bodyPr/>
                    <a:lstStyle/>
                    <a:p>
                      <a:pPr algn="ctr"/>
                      <a:r>
                        <a:rPr lang="en-GB" sz="1600" dirty="0">
                          <a:solidFill>
                            <a:srgbClr val="404040"/>
                          </a:solidFill>
                        </a:rPr>
                        <a:t>47</a:t>
                      </a:r>
                    </a:p>
                  </a:txBody>
                  <a:tcPr/>
                </a:tc>
                <a:extLst>
                  <a:ext uri="{0D108BD9-81ED-4DB2-BD59-A6C34878D82A}">
                    <a16:rowId xmlns:a16="http://schemas.microsoft.com/office/drawing/2014/main" val="549442944"/>
                  </a:ext>
                </a:extLst>
              </a:tr>
              <a:tr h="370840">
                <a:tc>
                  <a:txBody>
                    <a:bodyPr/>
                    <a:lstStyle/>
                    <a:p>
                      <a:pPr marL="622300" lvl="1" indent="0" algn="l" defTabSz="914400" rtl="0" eaLnBrk="1" latinLnBrk="0" hangingPunct="1"/>
                      <a:r>
                        <a:rPr lang="en-GB" sz="1600" kern="1200" dirty="0"/>
                        <a:t>Physical activity</a:t>
                      </a:r>
                      <a:endParaRPr lang="en-GB" sz="1600" kern="1200" dirty="0">
                        <a:solidFill>
                          <a:srgbClr val="404040"/>
                        </a:solidFill>
                        <a:latin typeface="+mn-lt"/>
                        <a:ea typeface="+mn-ea"/>
                        <a:cs typeface="+mn-cs"/>
                      </a:endParaRPr>
                    </a:p>
                  </a:txBody>
                  <a:tcPr/>
                </a:tc>
                <a:tc>
                  <a:txBody>
                    <a:bodyPr/>
                    <a:lstStyle/>
                    <a:p>
                      <a:pPr algn="ctr"/>
                      <a:r>
                        <a:rPr lang="en-US" sz="1600" dirty="0">
                          <a:solidFill>
                            <a:srgbClr val="404040"/>
                          </a:solidFill>
                        </a:rPr>
                        <a:t>5</a:t>
                      </a:r>
                      <a:r>
                        <a:rPr lang="en-GB" sz="1600" dirty="0">
                          <a:solidFill>
                            <a:srgbClr val="404040"/>
                          </a:solidFill>
                        </a:rPr>
                        <a:t>1</a:t>
                      </a:r>
                    </a:p>
                  </a:txBody>
                  <a:tcPr/>
                </a:tc>
                <a:extLst>
                  <a:ext uri="{0D108BD9-81ED-4DB2-BD59-A6C34878D82A}">
                    <a16:rowId xmlns:a16="http://schemas.microsoft.com/office/drawing/2014/main" val="10004"/>
                  </a:ext>
                </a:extLst>
              </a:tr>
              <a:tr h="370840">
                <a:tc>
                  <a:txBody>
                    <a:bodyPr/>
                    <a:lstStyle/>
                    <a:p>
                      <a:pPr marL="622300" lvl="1" indent="0" algn="l" defTabSz="914400" rtl="0" eaLnBrk="1" latinLnBrk="0" hangingPunct="1"/>
                      <a:r>
                        <a:rPr lang="en-GB" sz="1600" kern="1200" dirty="0">
                          <a:solidFill>
                            <a:schemeClr val="tx1"/>
                          </a:solidFill>
                          <a:latin typeface="+mn-lt"/>
                          <a:ea typeface="+mn-ea"/>
                          <a:cs typeface="+mn-cs"/>
                        </a:rPr>
                        <a:t>Relationships</a:t>
                      </a:r>
                    </a:p>
                  </a:txBody>
                  <a:tcPr/>
                </a:tc>
                <a:tc>
                  <a:txBody>
                    <a:bodyPr/>
                    <a:lstStyle/>
                    <a:p>
                      <a:pPr algn="ctr"/>
                      <a:r>
                        <a:rPr lang="en-GB" sz="1600" dirty="0">
                          <a:solidFill>
                            <a:srgbClr val="404040"/>
                          </a:solidFill>
                        </a:rPr>
                        <a:t>64</a:t>
                      </a:r>
                    </a:p>
                  </a:txBody>
                  <a:tcPr/>
                </a:tc>
                <a:extLst>
                  <a:ext uri="{0D108BD9-81ED-4DB2-BD59-A6C34878D82A}">
                    <a16:rowId xmlns:a16="http://schemas.microsoft.com/office/drawing/2014/main" val="10005"/>
                  </a:ext>
                </a:extLst>
              </a:tr>
              <a:tr h="370840">
                <a:tc>
                  <a:txBody>
                    <a:bodyPr/>
                    <a:lstStyle/>
                    <a:p>
                      <a:pPr marL="622300" lvl="1" indent="0" algn="l" defTabSz="914400" rtl="0" eaLnBrk="1" latinLnBrk="0" hangingPunct="1"/>
                      <a:r>
                        <a:rPr lang="en-GB" sz="1600" kern="1200" dirty="0"/>
                        <a:t>Emotional wellbeing</a:t>
                      </a:r>
                      <a:endParaRPr lang="en-GB" sz="1600" kern="1200" dirty="0">
                        <a:solidFill>
                          <a:srgbClr val="404040"/>
                        </a:solidFill>
                        <a:latin typeface="+mn-lt"/>
                        <a:ea typeface="+mn-ea"/>
                        <a:cs typeface="+mn-cs"/>
                      </a:endParaRPr>
                    </a:p>
                  </a:txBody>
                  <a:tcPr/>
                </a:tc>
                <a:tc>
                  <a:txBody>
                    <a:bodyPr/>
                    <a:lstStyle/>
                    <a:p>
                      <a:pPr algn="ctr"/>
                      <a:r>
                        <a:rPr lang="en-US" sz="1600" dirty="0">
                          <a:solidFill>
                            <a:srgbClr val="404040"/>
                          </a:solidFill>
                        </a:rPr>
                        <a:t>1</a:t>
                      </a:r>
                      <a:r>
                        <a:rPr lang="en-GB" sz="1600" dirty="0">
                          <a:solidFill>
                            <a:srgbClr val="404040"/>
                          </a:solidFill>
                        </a:rPr>
                        <a:t>01</a:t>
                      </a:r>
                    </a:p>
                  </a:txBody>
                  <a:tcPr/>
                </a:tc>
                <a:extLst>
                  <a:ext uri="{0D108BD9-81ED-4DB2-BD59-A6C34878D82A}">
                    <a16:rowId xmlns:a16="http://schemas.microsoft.com/office/drawing/2014/main" val="10006"/>
                  </a:ext>
                </a:extLst>
              </a:tr>
              <a:tr h="370840">
                <a:tc>
                  <a:txBody>
                    <a:bodyPr/>
                    <a:lstStyle/>
                    <a:p>
                      <a:pPr marL="622300" marR="0" lvl="1" indent="0" algn="l" defTabSz="914400" rtl="0" eaLnBrk="1" fontAlgn="auto" latinLnBrk="0" hangingPunct="1">
                        <a:lnSpc>
                          <a:spcPct val="100000"/>
                        </a:lnSpc>
                        <a:spcBef>
                          <a:spcPts val="0"/>
                        </a:spcBef>
                        <a:spcAft>
                          <a:spcPts val="0"/>
                        </a:spcAft>
                        <a:buClrTx/>
                        <a:buSzTx/>
                        <a:buFontTx/>
                        <a:buNone/>
                        <a:tabLst/>
                        <a:defRPr/>
                      </a:pPr>
                      <a:r>
                        <a:rPr lang="en-GB" sz="1600" kern="1200" dirty="0"/>
                        <a:t>Staying safe</a:t>
                      </a:r>
                      <a:endParaRPr lang="en-GB" sz="1600" kern="1200" dirty="0">
                        <a:solidFill>
                          <a:srgbClr val="404040"/>
                        </a:solidFill>
                        <a:latin typeface="+mn-lt"/>
                        <a:ea typeface="+mn-ea"/>
                        <a:cs typeface="+mn-cs"/>
                      </a:endParaRPr>
                    </a:p>
                  </a:txBody>
                  <a:tcPr/>
                </a:tc>
                <a:tc>
                  <a:txBody>
                    <a:bodyPr/>
                    <a:lstStyle/>
                    <a:p>
                      <a:pPr algn="ctr"/>
                      <a:r>
                        <a:rPr lang="en-GB" sz="1600" dirty="0">
                          <a:solidFill>
                            <a:srgbClr val="404040"/>
                          </a:solidFill>
                        </a:rPr>
                        <a:t>120</a:t>
                      </a:r>
                    </a:p>
                  </a:txBody>
                  <a:tcPr/>
                </a:tc>
                <a:extLst>
                  <a:ext uri="{0D108BD9-81ED-4DB2-BD59-A6C34878D82A}">
                    <a16:rowId xmlns:a16="http://schemas.microsoft.com/office/drawing/2014/main" val="10007"/>
                  </a:ext>
                </a:extLst>
              </a:tr>
              <a:tr h="370840">
                <a:tc>
                  <a:txBody>
                    <a:bodyPr/>
                    <a:lstStyle/>
                    <a:p>
                      <a:pPr marL="622300" lvl="1" indent="0" algn="l" defTabSz="914400" rtl="0" eaLnBrk="1" latinLnBrk="0" hangingPunct="1"/>
                      <a:r>
                        <a:rPr lang="en-GB" sz="1600" dirty="0"/>
                        <a:t>Your community and activities</a:t>
                      </a:r>
                      <a:endParaRPr lang="en-GB" sz="1600" kern="1200" dirty="0">
                        <a:solidFill>
                          <a:srgbClr val="404040"/>
                        </a:solidFill>
                        <a:latin typeface="+mn-lt"/>
                        <a:ea typeface="+mn-ea"/>
                        <a:cs typeface="+mn-cs"/>
                      </a:endParaRPr>
                    </a:p>
                  </a:txBody>
                  <a:tcPr/>
                </a:tc>
                <a:tc>
                  <a:txBody>
                    <a:bodyPr/>
                    <a:lstStyle/>
                    <a:p>
                      <a:pPr algn="ctr"/>
                      <a:r>
                        <a:rPr lang="en-GB" sz="1600" dirty="0">
                          <a:solidFill>
                            <a:srgbClr val="404040"/>
                          </a:solidFill>
                        </a:rPr>
                        <a:t>164</a:t>
                      </a:r>
                    </a:p>
                  </a:txBody>
                  <a:tcPr/>
                </a:tc>
                <a:extLst>
                  <a:ext uri="{0D108BD9-81ED-4DB2-BD59-A6C34878D82A}">
                    <a16:rowId xmlns:a16="http://schemas.microsoft.com/office/drawing/2014/main" val="10008"/>
                  </a:ext>
                </a:extLst>
              </a:tr>
              <a:tr h="370840">
                <a:tc>
                  <a:txBody>
                    <a:bodyPr/>
                    <a:lstStyle/>
                    <a:p>
                      <a:pPr marL="622300" lvl="1" indent="0" algn="l" defTabSz="914400" rtl="0" eaLnBrk="1" latinLnBrk="0" hangingPunct="1"/>
                      <a:r>
                        <a:rPr lang="en-GB" sz="1600" kern="1200" dirty="0">
                          <a:solidFill>
                            <a:schemeClr val="tx1"/>
                          </a:solidFill>
                          <a:latin typeface="+mn-lt"/>
                          <a:ea typeface="+mn-ea"/>
                          <a:cs typeface="+mn-cs"/>
                        </a:rPr>
                        <a:t>Technology and being online</a:t>
                      </a:r>
                    </a:p>
                  </a:txBody>
                  <a:tcPr/>
                </a:tc>
                <a:tc>
                  <a:txBody>
                    <a:bodyPr/>
                    <a:lstStyle/>
                    <a:p>
                      <a:pPr algn="ctr"/>
                      <a:r>
                        <a:rPr lang="en-GB" sz="1600" dirty="0">
                          <a:solidFill>
                            <a:srgbClr val="404040"/>
                          </a:solidFill>
                        </a:rPr>
                        <a:t>171</a:t>
                      </a:r>
                    </a:p>
                  </a:txBody>
                  <a:tcPr/>
                </a:tc>
                <a:extLst>
                  <a:ext uri="{0D108BD9-81ED-4DB2-BD59-A6C34878D82A}">
                    <a16:rowId xmlns:a16="http://schemas.microsoft.com/office/drawing/2014/main" val="10009"/>
                  </a:ext>
                </a:extLst>
              </a:tr>
              <a:tr h="370840">
                <a:tc>
                  <a:txBody>
                    <a:bodyPr/>
                    <a:lstStyle/>
                    <a:p>
                      <a:r>
                        <a:rPr lang="en-GB" sz="1600" b="1" dirty="0"/>
                        <a:t>Conclusions</a:t>
                      </a:r>
                      <a:endParaRPr lang="en-GB" sz="1600" b="1" dirty="0">
                        <a:solidFill>
                          <a:srgbClr val="404040"/>
                        </a:solidFill>
                      </a:endParaRPr>
                    </a:p>
                  </a:txBody>
                  <a:tcPr/>
                </a:tc>
                <a:tc>
                  <a:txBody>
                    <a:bodyPr/>
                    <a:lstStyle/>
                    <a:p>
                      <a:pPr algn="ctr"/>
                      <a:r>
                        <a:rPr lang="en-GB" sz="1600" b="1" dirty="0">
                          <a:solidFill>
                            <a:srgbClr val="404040"/>
                          </a:solidFill>
                        </a:rPr>
                        <a:t>191</a:t>
                      </a:r>
                    </a:p>
                  </a:txBody>
                  <a:tcPr/>
                </a:tc>
                <a:extLst>
                  <a:ext uri="{0D108BD9-81ED-4DB2-BD59-A6C34878D82A}">
                    <a16:rowId xmlns:a16="http://schemas.microsoft.com/office/drawing/2014/main" val="10010"/>
                  </a:ext>
                </a:extLst>
              </a:tr>
              <a:tr h="370840">
                <a:tc>
                  <a:txBody>
                    <a:bodyPr/>
                    <a:lstStyle/>
                    <a:p>
                      <a:pPr marL="622300" lvl="1" indent="0" algn="l" defTabSz="914400" rtl="0" eaLnBrk="1" latinLnBrk="0" hangingPunct="1"/>
                      <a:endParaRPr lang="en-GB" sz="1600" kern="1200" dirty="0">
                        <a:solidFill>
                          <a:srgbClr val="404040"/>
                        </a:solidFill>
                        <a:latin typeface="+mn-lt"/>
                        <a:ea typeface="+mn-ea"/>
                        <a:cs typeface="+mn-cs"/>
                      </a:endParaRPr>
                    </a:p>
                  </a:txBody>
                  <a:tcPr/>
                </a:tc>
                <a:tc>
                  <a:txBody>
                    <a:bodyPr/>
                    <a:lstStyle/>
                    <a:p>
                      <a:pPr algn="ctr"/>
                      <a:endParaRPr lang="en-GB" sz="1600" dirty="0">
                        <a:solidFill>
                          <a:srgbClr val="404040"/>
                        </a:solidFill>
                      </a:endParaRPr>
                    </a:p>
                  </a:txBody>
                  <a:tcPr/>
                </a:tc>
                <a:extLst>
                  <a:ext uri="{0D108BD9-81ED-4DB2-BD59-A6C34878D82A}">
                    <a16:rowId xmlns:a16="http://schemas.microsoft.com/office/drawing/2014/main" val="10011"/>
                  </a:ext>
                </a:extLst>
              </a:tr>
              <a:tr h="370840">
                <a:tc>
                  <a:txBody>
                    <a:bodyPr/>
                    <a:lstStyle/>
                    <a:p>
                      <a:pPr marL="622300" lvl="1" indent="0" algn="l" defTabSz="914400" rtl="0" eaLnBrk="1" latinLnBrk="0" hangingPunct="1"/>
                      <a:endParaRPr lang="en-GB" sz="1600" kern="1200" dirty="0">
                        <a:solidFill>
                          <a:srgbClr val="404040"/>
                        </a:solidFill>
                        <a:latin typeface="+mn-lt"/>
                        <a:ea typeface="+mn-ea"/>
                        <a:cs typeface="+mn-cs"/>
                      </a:endParaRPr>
                    </a:p>
                  </a:txBody>
                  <a:tcPr/>
                </a:tc>
                <a:tc>
                  <a:txBody>
                    <a:bodyPr/>
                    <a:lstStyle/>
                    <a:p>
                      <a:pPr algn="ctr"/>
                      <a:endParaRPr lang="en-GB" sz="1600" dirty="0">
                        <a:solidFill>
                          <a:srgbClr val="404040"/>
                        </a:solidFill>
                      </a:endParaRPr>
                    </a:p>
                  </a:txBody>
                  <a:tcPr/>
                </a:tc>
                <a:extLst>
                  <a:ext uri="{0D108BD9-81ED-4DB2-BD59-A6C34878D82A}">
                    <a16:rowId xmlns:a16="http://schemas.microsoft.com/office/drawing/2014/main" val="10012"/>
                  </a:ext>
                </a:extLst>
              </a:tr>
            </a:tbl>
          </a:graphicData>
        </a:graphic>
      </p:graphicFrame>
      <p:grpSp>
        <p:nvGrpSpPr>
          <p:cNvPr id="16" name="Group 15"/>
          <p:cNvGrpSpPr/>
          <p:nvPr/>
        </p:nvGrpSpPr>
        <p:grpSpPr>
          <a:xfrm>
            <a:off x="475130" y="2353576"/>
            <a:ext cx="389106" cy="2819667"/>
            <a:chOff x="475130" y="2353576"/>
            <a:chExt cx="389106" cy="2819667"/>
          </a:xfrm>
        </p:grpSpPr>
        <p:grpSp>
          <p:nvGrpSpPr>
            <p:cNvPr id="7" name="Group 6"/>
            <p:cNvGrpSpPr/>
            <p:nvPr/>
          </p:nvGrpSpPr>
          <p:grpSpPr>
            <a:xfrm>
              <a:off x="475130" y="2353576"/>
              <a:ext cx="389106" cy="2452112"/>
              <a:chOff x="475130" y="2353576"/>
              <a:chExt cx="389106" cy="2452112"/>
            </a:xfrm>
          </p:grpSpPr>
          <p:sp>
            <p:nvSpPr>
              <p:cNvPr id="6" name="Rectangle 5"/>
              <p:cNvSpPr/>
              <p:nvPr/>
            </p:nvSpPr>
            <p:spPr>
              <a:xfrm>
                <a:off x="475130" y="2353576"/>
                <a:ext cx="389106" cy="223737"/>
              </a:xfrm>
              <a:prstGeom prst="rect">
                <a:avLst/>
              </a:prstGeom>
              <a:solidFill>
                <a:srgbClr val="00A98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8" name="Rectangle 7"/>
              <p:cNvSpPr/>
              <p:nvPr/>
            </p:nvSpPr>
            <p:spPr>
              <a:xfrm>
                <a:off x="475130" y="2714693"/>
                <a:ext cx="389106" cy="223737"/>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9" name="Rectangle 8"/>
              <p:cNvSpPr/>
              <p:nvPr/>
            </p:nvSpPr>
            <p:spPr>
              <a:xfrm>
                <a:off x="475130" y="3089544"/>
                <a:ext cx="389106" cy="22373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0" name="Rectangle 9"/>
              <p:cNvSpPr/>
              <p:nvPr/>
            </p:nvSpPr>
            <p:spPr>
              <a:xfrm>
                <a:off x="475130" y="3808368"/>
                <a:ext cx="389106" cy="223737"/>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Rectangle 11"/>
              <p:cNvSpPr/>
              <p:nvPr/>
            </p:nvSpPr>
            <p:spPr>
              <a:xfrm>
                <a:off x="475130" y="4223210"/>
                <a:ext cx="389106" cy="223737"/>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4" name="Rectangle 13"/>
              <p:cNvSpPr/>
              <p:nvPr/>
            </p:nvSpPr>
            <p:spPr>
              <a:xfrm>
                <a:off x="475130" y="4581951"/>
                <a:ext cx="389106" cy="223737"/>
              </a:xfrm>
              <a:prstGeom prst="rect">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9" name="Rectangle 18"/>
              <p:cNvSpPr/>
              <p:nvPr/>
            </p:nvSpPr>
            <p:spPr>
              <a:xfrm>
                <a:off x="475130" y="3457098"/>
                <a:ext cx="389106" cy="22373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solidFill>
                    <a:srgbClr val="FF9999"/>
                  </a:solidFill>
                </a:endParaRPr>
              </a:p>
            </p:txBody>
          </p:sp>
        </p:grpSp>
        <p:sp>
          <p:nvSpPr>
            <p:cNvPr id="15" name="Rectangle 14"/>
            <p:cNvSpPr/>
            <p:nvPr/>
          </p:nvSpPr>
          <p:spPr>
            <a:xfrm>
              <a:off x="475130" y="4949506"/>
              <a:ext cx="389106" cy="22373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spTree>
    <p:extLst>
      <p:ext uri="{BB962C8B-B14F-4D97-AF65-F5344CB8AC3E}">
        <p14:creationId xmlns:p14="http://schemas.microsoft.com/office/powerpoint/2010/main" val="3007809611"/>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4000" y="2518772"/>
            <a:ext cx="8004882" cy="1878154"/>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ea typeface="MS Mincho" panose="02020609040205080304" pitchFamily="49" charset="-128"/>
                <a:cs typeface="DINPro-Medium" panose="020B0604020101020102" pitchFamily="34" charset="0"/>
              </a:rPr>
              <a:t>Healthy eating:</a:t>
            </a:r>
          </a:p>
          <a:p>
            <a:pPr>
              <a:spcAft>
                <a:spcPts val="0"/>
              </a:spcAft>
            </a:pPr>
            <a:r>
              <a:rPr lang="en-GB" sz="3600" dirty="0">
                <a:solidFill>
                  <a:srgbClr val="00A98A"/>
                </a:solidFill>
                <a:ea typeface="MS Mincho" panose="02020609040205080304" pitchFamily="49" charset="-128"/>
                <a:cs typeface="DINPro" panose="020B0504020101020102" pitchFamily="34" charset="0"/>
              </a:rPr>
              <a:t>Attitudes to food and drink</a:t>
            </a:r>
            <a:endParaRPr lang="en-GB" sz="3600" dirty="0">
              <a:solidFill>
                <a:srgbClr val="00A98A"/>
              </a:solidFill>
              <a:ea typeface="MS Mincho" panose="02020609040205080304" pitchFamily="49" charset="-128"/>
              <a:cs typeface="DINPro-Medium" panose="020B06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421718825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2880"/>
            <a:ext cx="11687248" cy="897120"/>
          </a:xfrm>
        </p:spPr>
        <p:txBody>
          <a:bodyPr anchor="t">
            <a:normAutofit/>
          </a:bodyPr>
          <a:lstStyle/>
          <a:p>
            <a:r>
              <a:rPr lang="en-GB" sz="1600" dirty="0"/>
              <a:t>30% of pupils say they normally have nothing to eat or drink at breakfast time with an additional 16% only having a drink. Cereal/Porridge remains the most popular breakfast choice (29%). </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695141959"/>
              </p:ext>
            </p:extLst>
          </p:nvPr>
        </p:nvGraphicFramePr>
        <p:xfrm>
          <a:off x="183600" y="835200"/>
          <a:ext cx="5850194" cy="428544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183600" y="6145200"/>
            <a:ext cx="9561870"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What do you usually eat before starting school?</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9" name="Table 8"/>
          <p:cNvGraphicFramePr>
            <a:graphicFrameLocks noGrp="1"/>
          </p:cNvGraphicFramePr>
          <p:nvPr>
            <p:extLst>
              <p:ext uri="{D42A27DB-BD31-4B8C-83A1-F6EECF244321}">
                <p14:modId xmlns:p14="http://schemas.microsoft.com/office/powerpoint/2010/main" val="2955425399"/>
              </p:ext>
            </p:extLst>
          </p:nvPr>
        </p:nvGraphicFramePr>
        <p:xfrm>
          <a:off x="6158795" y="892571"/>
          <a:ext cx="5586470" cy="4127817"/>
        </p:xfrm>
        <a:graphic>
          <a:graphicData uri="http://schemas.openxmlformats.org/drawingml/2006/table">
            <a:tbl>
              <a:tblPr firstRow="1" bandRow="1">
                <a:tableStyleId>{5940675A-B579-460E-94D1-54222C63F5DA}</a:tableStyleId>
              </a:tblPr>
              <a:tblGrid>
                <a:gridCol w="1475286">
                  <a:extLst>
                    <a:ext uri="{9D8B030D-6E8A-4147-A177-3AD203B41FA5}">
                      <a16:colId xmlns:a16="http://schemas.microsoft.com/office/drawing/2014/main" val="20000"/>
                    </a:ext>
                  </a:extLst>
                </a:gridCol>
                <a:gridCol w="896645">
                  <a:extLst>
                    <a:ext uri="{9D8B030D-6E8A-4147-A177-3AD203B41FA5}">
                      <a16:colId xmlns:a16="http://schemas.microsoft.com/office/drawing/2014/main" val="20001"/>
                    </a:ext>
                  </a:extLst>
                </a:gridCol>
                <a:gridCol w="612559">
                  <a:extLst>
                    <a:ext uri="{9D8B030D-6E8A-4147-A177-3AD203B41FA5}">
                      <a16:colId xmlns:a16="http://schemas.microsoft.com/office/drawing/2014/main" val="20002"/>
                    </a:ext>
                  </a:extLst>
                </a:gridCol>
                <a:gridCol w="674703">
                  <a:extLst>
                    <a:ext uri="{9D8B030D-6E8A-4147-A177-3AD203B41FA5}">
                      <a16:colId xmlns:a16="http://schemas.microsoft.com/office/drawing/2014/main" val="20003"/>
                    </a:ext>
                  </a:extLst>
                </a:gridCol>
                <a:gridCol w="582575">
                  <a:extLst>
                    <a:ext uri="{9D8B030D-6E8A-4147-A177-3AD203B41FA5}">
                      <a16:colId xmlns:a16="http://schemas.microsoft.com/office/drawing/2014/main" val="20004"/>
                    </a:ext>
                  </a:extLst>
                </a:gridCol>
                <a:gridCol w="672351">
                  <a:extLst>
                    <a:ext uri="{9D8B030D-6E8A-4147-A177-3AD203B41FA5}">
                      <a16:colId xmlns:a16="http://schemas.microsoft.com/office/drawing/2014/main" val="20005"/>
                    </a:ext>
                  </a:extLst>
                </a:gridCol>
                <a:gridCol w="672351">
                  <a:extLst>
                    <a:ext uri="{9D8B030D-6E8A-4147-A177-3AD203B41FA5}">
                      <a16:colId xmlns:a16="http://schemas.microsoft.com/office/drawing/2014/main" val="20006"/>
                    </a:ext>
                  </a:extLst>
                </a:gridCol>
              </a:tblGrid>
              <a:tr h="334298">
                <a:tc>
                  <a:txBody>
                    <a:bodyPr/>
                    <a:lstStyle/>
                    <a:p>
                      <a:r>
                        <a:rPr lang="en-GB" sz="11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School dinners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Packed lunch</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891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2329">
                <a:tc>
                  <a:txBody>
                    <a:bodyPr/>
                    <a:lstStyle/>
                    <a:p>
                      <a:r>
                        <a:rPr lang="en-GB" sz="1200" b="0" dirty="0">
                          <a:solidFill>
                            <a:schemeClr val="tx1">
                              <a:lumMod val="75000"/>
                              <a:lumOff val="25000"/>
                            </a:schemeClr>
                          </a:solidFill>
                        </a:rPr>
                        <a:t>Cereal or porridge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329">
                <a:tc>
                  <a:txBody>
                    <a:bodyPr/>
                    <a:lstStyle/>
                    <a:p>
                      <a:r>
                        <a:rPr lang="en-GB" sz="1200" b="0" dirty="0">
                          <a:solidFill>
                            <a:schemeClr val="tx1">
                              <a:lumMod val="75000"/>
                              <a:lumOff val="25000"/>
                            </a:schemeClr>
                          </a:solidFill>
                        </a:rPr>
                        <a:t>Bread product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305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dirty="0">
                          <a:solidFill>
                            <a:schemeClr val="tx1">
                              <a:lumMod val="75000"/>
                              <a:lumOff val="25000"/>
                            </a:schemeClr>
                          </a:solidFill>
                        </a:rPr>
                        <a:t>Hot breakfast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32329">
                <a:tc>
                  <a:txBody>
                    <a:bodyPr/>
                    <a:lstStyle/>
                    <a:p>
                      <a:r>
                        <a:rPr lang="en-GB" sz="1200" b="0" dirty="0">
                          <a:solidFill>
                            <a:schemeClr val="tx1">
                              <a:lumMod val="75000"/>
                              <a:lumOff val="25000"/>
                            </a:schemeClr>
                          </a:solidFill>
                        </a:rPr>
                        <a:t>Fruit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323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dirty="0">
                          <a:solidFill>
                            <a:schemeClr val="tx1">
                              <a:lumMod val="75000"/>
                              <a:lumOff val="25000"/>
                            </a:schemeClr>
                          </a:solidFill>
                        </a:rPr>
                        <a:t>Yoghurt or yoghurt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32329">
                <a:tc>
                  <a:txBody>
                    <a:bodyPr/>
                    <a:lstStyle/>
                    <a:p>
                      <a:r>
                        <a:rPr lang="en-GB" sz="1200" b="0" dirty="0">
                          <a:solidFill>
                            <a:schemeClr val="tx1">
                              <a:lumMod val="75000"/>
                              <a:lumOff val="25000"/>
                            </a:schemeClr>
                          </a:solidFill>
                        </a:rPr>
                        <a:t>Cake, pastries, crisps,</a:t>
                      </a:r>
                      <a:r>
                        <a:rPr lang="en-GB" sz="1200" b="0" baseline="0" dirty="0">
                          <a:solidFill>
                            <a:schemeClr val="tx1">
                              <a:lumMod val="75000"/>
                              <a:lumOff val="25000"/>
                            </a:schemeClr>
                          </a:solidFill>
                        </a:rPr>
                        <a:t> sweets</a:t>
                      </a:r>
                      <a:endParaRPr lang="en-GB" sz="1200" b="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32329">
                <a:tc>
                  <a:txBody>
                    <a:bodyPr/>
                    <a:lstStyle/>
                    <a:p>
                      <a:r>
                        <a:rPr lang="en-GB" sz="1200" b="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32329">
                <a:tc>
                  <a:txBody>
                    <a:bodyPr/>
                    <a:lstStyle/>
                    <a:p>
                      <a:r>
                        <a:rPr lang="en-GB" sz="1200" b="0" dirty="0">
                          <a:solidFill>
                            <a:schemeClr val="tx1">
                              <a:lumMod val="75000"/>
                              <a:lumOff val="25000"/>
                            </a:schemeClr>
                          </a:solidFill>
                        </a:rPr>
                        <a:t>I only have a drink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58398386"/>
                  </a:ext>
                </a:extLst>
              </a:tr>
              <a:tr h="168143">
                <a:tc>
                  <a:txBody>
                    <a:bodyPr/>
                    <a:lstStyle/>
                    <a:p>
                      <a:r>
                        <a:rPr lang="en-GB" sz="1200" b="0" dirty="0">
                          <a:solidFill>
                            <a:schemeClr val="tx1">
                              <a:lumMod val="75000"/>
                              <a:lumOff val="25000"/>
                            </a:schemeClr>
                          </a:solidFill>
                        </a:rPr>
                        <a:t>I don’t normally have anything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2" name="Rectangle 1"/>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007690197"/>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The main reason for students not having breakfast is because they do not feel hungry. </a:t>
            </a:r>
          </a:p>
        </p:txBody>
      </p:sp>
      <p:sp>
        <p:nvSpPr>
          <p:cNvPr id="6" name="TextBox 5"/>
          <p:cNvSpPr txBox="1"/>
          <p:nvPr/>
        </p:nvSpPr>
        <p:spPr>
          <a:xfrm>
            <a:off x="183020" y="6214512"/>
            <a:ext cx="4211428"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don’t normally have anything to eat or drink, or only have a drink before starting school, why is this (tick all that apply)? </a:t>
            </a:r>
            <a:r>
              <a:rPr lang="en-GB" sz="1000" i="1" dirty="0">
                <a:solidFill>
                  <a:srgbClr val="002060"/>
                </a:solidFill>
                <a:latin typeface="Calibri" panose="020F0502020204030204" pitchFamily="34" charset="0"/>
              </a:rPr>
              <a:t>Introduced in 2023.</a:t>
            </a:r>
            <a:endParaRPr lang="en-GB" sz="1000"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2023 n= 479</a:t>
            </a:r>
          </a:p>
        </p:txBody>
      </p:sp>
      <p:graphicFrame>
        <p:nvGraphicFramePr>
          <p:cNvPr id="13" name="Table 12"/>
          <p:cNvGraphicFramePr>
            <a:graphicFrameLocks noGrp="1"/>
          </p:cNvGraphicFramePr>
          <p:nvPr>
            <p:extLst>
              <p:ext uri="{D42A27DB-BD31-4B8C-83A1-F6EECF244321}">
                <p14:modId xmlns:p14="http://schemas.microsoft.com/office/powerpoint/2010/main" val="3458412033"/>
              </p:ext>
            </p:extLst>
          </p:nvPr>
        </p:nvGraphicFramePr>
        <p:xfrm>
          <a:off x="4817268" y="1012667"/>
          <a:ext cx="6744811" cy="2301524"/>
        </p:xfrm>
        <a:graphic>
          <a:graphicData uri="http://schemas.openxmlformats.org/drawingml/2006/table">
            <a:tbl>
              <a:tblPr firstRow="1" bandRow="1">
                <a:tableStyleId>{5940675A-B579-460E-94D1-54222C63F5DA}</a:tableStyleId>
              </a:tblPr>
              <a:tblGrid>
                <a:gridCol w="1766597">
                  <a:extLst>
                    <a:ext uri="{9D8B030D-6E8A-4147-A177-3AD203B41FA5}">
                      <a16:colId xmlns:a16="http://schemas.microsoft.com/office/drawing/2014/main" val="20000"/>
                    </a:ext>
                  </a:extLst>
                </a:gridCol>
                <a:gridCol w="1058081">
                  <a:extLst>
                    <a:ext uri="{9D8B030D-6E8A-4147-A177-3AD203B41FA5}">
                      <a16:colId xmlns:a16="http://schemas.microsoft.com/office/drawing/2014/main" val="20001"/>
                    </a:ext>
                  </a:extLst>
                </a:gridCol>
                <a:gridCol w="673089">
                  <a:extLst>
                    <a:ext uri="{9D8B030D-6E8A-4147-A177-3AD203B41FA5}">
                      <a16:colId xmlns:a16="http://schemas.microsoft.com/office/drawing/2014/main" val="20002"/>
                    </a:ext>
                  </a:extLst>
                </a:gridCol>
                <a:gridCol w="811761">
                  <a:extLst>
                    <a:ext uri="{9D8B030D-6E8A-4147-A177-3AD203B41FA5}">
                      <a16:colId xmlns:a16="http://schemas.microsoft.com/office/drawing/2014/main" val="20003"/>
                    </a:ext>
                  </a:extLst>
                </a:gridCol>
                <a:gridCol w="811761">
                  <a:extLst>
                    <a:ext uri="{9D8B030D-6E8A-4147-A177-3AD203B41FA5}">
                      <a16:colId xmlns:a16="http://schemas.microsoft.com/office/drawing/2014/main" val="20004"/>
                    </a:ext>
                  </a:extLst>
                </a:gridCol>
                <a:gridCol w="811761">
                  <a:extLst>
                    <a:ext uri="{9D8B030D-6E8A-4147-A177-3AD203B41FA5}">
                      <a16:colId xmlns:a16="http://schemas.microsoft.com/office/drawing/2014/main" val="20005"/>
                    </a:ext>
                  </a:extLst>
                </a:gridCol>
                <a:gridCol w="811761">
                  <a:extLst>
                    <a:ext uri="{9D8B030D-6E8A-4147-A177-3AD203B41FA5}">
                      <a16:colId xmlns:a16="http://schemas.microsoft.com/office/drawing/2014/main" val="20006"/>
                    </a:ext>
                  </a:extLst>
                </a:gridCol>
              </a:tblGrid>
              <a:tr h="395308">
                <a:tc>
                  <a:txBody>
                    <a:bodyPr/>
                    <a:lstStyle/>
                    <a:p>
                      <a:r>
                        <a:rPr lang="en-GB" sz="1200"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718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8748">
                <a:tc>
                  <a:txBody>
                    <a:bodyPr/>
                    <a:lstStyle/>
                    <a:p>
                      <a:r>
                        <a:rPr lang="en-GB" sz="12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14518294"/>
                  </a:ext>
                </a:extLst>
              </a:tr>
              <a:tr h="358748">
                <a:tc>
                  <a:txBody>
                    <a:bodyPr/>
                    <a:lstStyle/>
                    <a:p>
                      <a:r>
                        <a:rPr lang="en-GB" sz="1200" dirty="0">
                          <a:solidFill>
                            <a:schemeClr val="tx1">
                              <a:lumMod val="75000"/>
                              <a:lumOff val="25000"/>
                            </a:schemeClr>
                          </a:solidFill>
                        </a:rPr>
                        <a:t>Not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58748">
                <a:tc>
                  <a:txBody>
                    <a:bodyPr/>
                    <a:lstStyle/>
                    <a:p>
                      <a:r>
                        <a:rPr lang="en-GB" sz="1200" dirty="0">
                          <a:solidFill>
                            <a:schemeClr val="tx1">
                              <a:lumMod val="75000"/>
                              <a:lumOff val="25000"/>
                            </a:schemeClr>
                          </a:solidFill>
                        </a:rPr>
                        <a:t>Don’t like the breakfast options available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58748">
                <a:tc>
                  <a:txBody>
                    <a:bodyPr/>
                    <a:lstStyle/>
                    <a:p>
                      <a:r>
                        <a:rPr lang="en-GB" sz="1200" dirty="0">
                          <a:solidFill>
                            <a:schemeClr val="tx1">
                              <a:lumMod val="75000"/>
                              <a:lumOff val="25000"/>
                            </a:schemeClr>
                          </a:solidFill>
                        </a:rPr>
                        <a:t>No breakfast options available at home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2162246295"/>
              </p:ext>
            </p:extLst>
          </p:nvPr>
        </p:nvGraphicFramePr>
        <p:xfrm>
          <a:off x="4817267" y="3512633"/>
          <a:ext cx="6744811" cy="2589398"/>
        </p:xfrm>
        <a:graphic>
          <a:graphicData uri="http://schemas.openxmlformats.org/drawingml/2006/table">
            <a:tbl>
              <a:tblPr firstRow="1" bandRow="1">
                <a:tableStyleId>{5940675A-B579-460E-94D1-54222C63F5DA}</a:tableStyleId>
              </a:tblPr>
              <a:tblGrid>
                <a:gridCol w="1662309">
                  <a:extLst>
                    <a:ext uri="{9D8B030D-6E8A-4147-A177-3AD203B41FA5}">
                      <a16:colId xmlns:a16="http://schemas.microsoft.com/office/drawing/2014/main" val="20000"/>
                    </a:ext>
                  </a:extLst>
                </a:gridCol>
                <a:gridCol w="596096">
                  <a:extLst>
                    <a:ext uri="{9D8B030D-6E8A-4147-A177-3AD203B41FA5}">
                      <a16:colId xmlns:a16="http://schemas.microsoft.com/office/drawing/2014/main" val="20001"/>
                    </a:ext>
                  </a:extLst>
                </a:gridCol>
                <a:gridCol w="868000">
                  <a:extLst>
                    <a:ext uri="{9D8B030D-6E8A-4147-A177-3AD203B41FA5}">
                      <a16:colId xmlns:a16="http://schemas.microsoft.com/office/drawing/2014/main" val="20002"/>
                    </a:ext>
                  </a:extLst>
                </a:gridCol>
                <a:gridCol w="648385">
                  <a:extLst>
                    <a:ext uri="{9D8B030D-6E8A-4147-A177-3AD203B41FA5}">
                      <a16:colId xmlns:a16="http://schemas.microsoft.com/office/drawing/2014/main" val="20003"/>
                    </a:ext>
                  </a:extLst>
                </a:gridCol>
                <a:gridCol w="805253">
                  <a:extLst>
                    <a:ext uri="{9D8B030D-6E8A-4147-A177-3AD203B41FA5}">
                      <a16:colId xmlns:a16="http://schemas.microsoft.com/office/drawing/2014/main" val="20004"/>
                    </a:ext>
                  </a:extLst>
                </a:gridCol>
                <a:gridCol w="763421">
                  <a:extLst>
                    <a:ext uri="{9D8B030D-6E8A-4147-A177-3AD203B41FA5}">
                      <a16:colId xmlns:a16="http://schemas.microsoft.com/office/drawing/2014/main" val="20005"/>
                    </a:ext>
                  </a:extLst>
                </a:gridCol>
                <a:gridCol w="711132">
                  <a:extLst>
                    <a:ext uri="{9D8B030D-6E8A-4147-A177-3AD203B41FA5}">
                      <a16:colId xmlns:a16="http://schemas.microsoft.com/office/drawing/2014/main" val="20006"/>
                    </a:ext>
                  </a:extLst>
                </a:gridCol>
                <a:gridCol w="690215">
                  <a:extLst>
                    <a:ext uri="{9D8B030D-6E8A-4147-A177-3AD203B41FA5}">
                      <a16:colId xmlns:a16="http://schemas.microsoft.com/office/drawing/2014/main" val="2717879828"/>
                    </a:ext>
                  </a:extLst>
                </a:gridCol>
              </a:tblGrid>
              <a:tr h="550362">
                <a:tc>
                  <a:txBody>
                    <a:bodyPr/>
                    <a:lstStyle/>
                    <a:p>
                      <a:r>
                        <a:rPr lang="en-GB" sz="1200"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lumMod val="75000"/>
                              <a:lumOff val="25000"/>
                            </a:schemeClr>
                          </a:solidFill>
                        </a:rPr>
                        <a:t>LGBTQ</a:t>
                      </a:r>
                      <a:endParaRPr lang="en-GB" sz="12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3586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91</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0592">
                <a:tc>
                  <a:txBody>
                    <a:bodyPr/>
                    <a:lstStyle/>
                    <a:p>
                      <a:r>
                        <a:rPr lang="en-GB" sz="12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70%</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06345721"/>
                  </a:ext>
                </a:extLst>
              </a:tr>
              <a:tr h="393116">
                <a:tc>
                  <a:txBody>
                    <a:bodyPr/>
                    <a:lstStyle/>
                    <a:p>
                      <a:r>
                        <a:rPr lang="en-GB" sz="1200" dirty="0">
                          <a:solidFill>
                            <a:schemeClr val="tx1">
                              <a:lumMod val="75000"/>
                              <a:lumOff val="25000"/>
                            </a:schemeClr>
                          </a:solidFill>
                        </a:rPr>
                        <a:t>Not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43%</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550362">
                <a:tc>
                  <a:txBody>
                    <a:bodyPr/>
                    <a:lstStyle/>
                    <a:p>
                      <a:r>
                        <a:rPr lang="en-GB" sz="1200" dirty="0">
                          <a:solidFill>
                            <a:schemeClr val="tx1">
                              <a:lumMod val="75000"/>
                              <a:lumOff val="25000"/>
                            </a:schemeClr>
                          </a:solidFill>
                        </a:rPr>
                        <a:t>Don’t like the breakfast options available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7%</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3116">
                <a:tc>
                  <a:txBody>
                    <a:bodyPr/>
                    <a:lstStyle/>
                    <a:p>
                      <a:r>
                        <a:rPr lang="en-GB" sz="1200" dirty="0">
                          <a:solidFill>
                            <a:schemeClr val="tx1">
                              <a:lumMod val="75000"/>
                              <a:lumOff val="25000"/>
                            </a:schemeClr>
                          </a:solidFill>
                        </a:rPr>
                        <a:t>No breakfast options available at home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7%</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4" name="Chart 13"/>
          <p:cNvGraphicFramePr/>
          <p:nvPr>
            <p:extLst>
              <p:ext uri="{D42A27DB-BD31-4B8C-83A1-F6EECF244321}">
                <p14:modId xmlns:p14="http://schemas.microsoft.com/office/powerpoint/2010/main" val="2556630105"/>
              </p:ext>
            </p:extLst>
          </p:nvPr>
        </p:nvGraphicFramePr>
        <p:xfrm>
          <a:off x="183018" y="1649133"/>
          <a:ext cx="3962400" cy="3559733"/>
        </p:xfrm>
        <a:graphic>
          <a:graphicData uri="http://schemas.openxmlformats.org/drawingml/2006/chart">
            <c:chart xmlns:c="http://schemas.openxmlformats.org/drawingml/2006/chart" xmlns:r="http://schemas.openxmlformats.org/officeDocument/2006/relationships" r:id="rId3"/>
          </a:graphicData>
        </a:graphic>
      </p:graphicFrame>
      <p:sp>
        <p:nvSpPr>
          <p:cNvPr id="2" name="Rectangle 1">
            <a:extLst>
              <a:ext uri="{FF2B5EF4-FFF2-40B4-BE49-F238E27FC236}">
                <a16:creationId xmlns:a16="http://schemas.microsoft.com/office/drawing/2014/main" id="{72470FBA-D43A-71DC-9B17-0112BF0B4315}"/>
              </a:ext>
            </a:extLst>
          </p:cNvPr>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62178755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2880"/>
            <a:ext cx="11687248" cy="897120"/>
          </a:xfrm>
        </p:spPr>
        <p:txBody>
          <a:bodyPr anchor="t">
            <a:normAutofit/>
          </a:bodyPr>
          <a:lstStyle/>
          <a:p>
            <a:r>
              <a:rPr lang="en-GB" sz="1600" dirty="0"/>
              <a:t>13% of all secondary school pupils do not have any lunch and 17% receive free school meals. Year 8 pupils are more likely than year 10 pupils to have a packed lunch. Year 10 pupils are more likely to not have lunch than year 8 (15% v. 11%), as are girls in comparison to boys (15% v. 10%). </a:t>
            </a:r>
          </a:p>
        </p:txBody>
      </p:sp>
      <p:sp>
        <p:nvSpPr>
          <p:cNvPr id="10" name="TextBox 9"/>
          <p:cNvSpPr txBox="1"/>
          <p:nvPr/>
        </p:nvSpPr>
        <p:spPr>
          <a:xfrm>
            <a:off x="183600" y="6145200"/>
            <a:ext cx="9561870" cy="553998"/>
          </a:xfrm>
          <a:prstGeom prst="rect">
            <a:avLst/>
          </a:prstGeom>
          <a:noFill/>
        </p:spPr>
        <p:txBody>
          <a:bodyPr wrap="square" rtlCol="0">
            <a:spAutoFit/>
          </a:bodyPr>
          <a:lstStyle/>
          <a:p>
            <a:r>
              <a:rPr lang="en-GB" sz="1000" dirty="0">
                <a:solidFill>
                  <a:srgbClr val="002060"/>
                </a:solidFill>
                <a:latin typeface="Calibri" panose="020F0502020204030204" pitchFamily="34" charset="0"/>
              </a:rPr>
              <a:t>Q: On a school day, what do you usually do for  lunch? </a:t>
            </a:r>
          </a:p>
          <a:p>
            <a:r>
              <a:rPr lang="en-GB" sz="1000" dirty="0">
                <a:solidFill>
                  <a:srgbClr val="002060"/>
                </a:solidFill>
                <a:latin typeface="Calibri" panose="020F0502020204030204" pitchFamily="34" charset="0"/>
              </a:rPr>
              <a:t>Q: Do you receive free school meals?  </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15" name="Content Placeholder 6"/>
          <p:cNvGraphicFramePr>
            <a:graphicFrameLocks/>
          </p:cNvGraphicFramePr>
          <p:nvPr>
            <p:extLst>
              <p:ext uri="{D42A27DB-BD31-4B8C-83A1-F6EECF244321}">
                <p14:modId xmlns:p14="http://schemas.microsoft.com/office/powerpoint/2010/main" val="466019212"/>
              </p:ext>
            </p:extLst>
          </p:nvPr>
        </p:nvGraphicFramePr>
        <p:xfrm>
          <a:off x="-7149" y="1148569"/>
          <a:ext cx="5270030" cy="3871819"/>
        </p:xfrm>
        <a:graphic>
          <a:graphicData uri="http://schemas.openxmlformats.org/drawingml/2006/chart">
            <c:chart xmlns:c="http://schemas.openxmlformats.org/drawingml/2006/chart" xmlns:r="http://schemas.openxmlformats.org/officeDocument/2006/relationships" r:id="rId3"/>
          </a:graphicData>
        </a:graphic>
      </p:graphicFrame>
      <p:sp>
        <p:nvSpPr>
          <p:cNvPr id="2" name="Rectangle 1"/>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5" name="Table 4">
            <a:extLst>
              <a:ext uri="{FF2B5EF4-FFF2-40B4-BE49-F238E27FC236}">
                <a16:creationId xmlns:a16="http://schemas.microsoft.com/office/drawing/2014/main" id="{0F44F4A6-95BE-6905-CD01-BDCCB5E2D141}"/>
              </a:ext>
            </a:extLst>
          </p:cNvPr>
          <p:cNvGraphicFramePr>
            <a:graphicFrameLocks noGrp="1"/>
          </p:cNvGraphicFramePr>
          <p:nvPr>
            <p:extLst>
              <p:ext uri="{D42A27DB-BD31-4B8C-83A1-F6EECF244321}">
                <p14:modId xmlns:p14="http://schemas.microsoft.com/office/powerpoint/2010/main" val="2951213448"/>
              </p:ext>
            </p:extLst>
          </p:nvPr>
        </p:nvGraphicFramePr>
        <p:xfrm>
          <a:off x="5446233" y="1080000"/>
          <a:ext cx="6282265" cy="2312895"/>
        </p:xfrm>
        <a:graphic>
          <a:graphicData uri="http://schemas.openxmlformats.org/drawingml/2006/table">
            <a:tbl>
              <a:tblPr firstRow="1" bandRow="1">
                <a:tableStyleId>{5940675A-B579-460E-94D1-54222C63F5DA}</a:tableStyleId>
              </a:tblPr>
              <a:tblGrid>
                <a:gridCol w="1745709">
                  <a:extLst>
                    <a:ext uri="{9D8B030D-6E8A-4147-A177-3AD203B41FA5}">
                      <a16:colId xmlns:a16="http://schemas.microsoft.com/office/drawing/2014/main" val="20000"/>
                    </a:ext>
                  </a:extLst>
                </a:gridCol>
                <a:gridCol w="864938">
                  <a:extLst>
                    <a:ext uri="{9D8B030D-6E8A-4147-A177-3AD203B41FA5}">
                      <a16:colId xmlns:a16="http://schemas.microsoft.com/office/drawing/2014/main" val="20001"/>
                    </a:ext>
                  </a:extLst>
                </a:gridCol>
                <a:gridCol w="647250">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33111">
                <a:tc>
                  <a:txBody>
                    <a:bodyPr/>
                    <a:lstStyle/>
                    <a:p>
                      <a:r>
                        <a:rPr lang="en-GB" sz="1200"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986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3285">
                <a:tc>
                  <a:txBody>
                    <a:bodyPr/>
                    <a:lstStyle/>
                    <a:p>
                      <a:r>
                        <a:rPr lang="en-GB" sz="1200" dirty="0">
                          <a:solidFill>
                            <a:schemeClr val="tx1">
                              <a:lumMod val="75000"/>
                              <a:lumOff val="25000"/>
                            </a:schemeClr>
                          </a:solidFill>
                        </a:rPr>
                        <a:t>School dinners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014518294"/>
                  </a:ext>
                </a:extLst>
              </a:tr>
              <a:tr h="283285">
                <a:tc>
                  <a:txBody>
                    <a:bodyPr/>
                    <a:lstStyle/>
                    <a:p>
                      <a:r>
                        <a:rPr lang="en-GB" sz="1200" dirty="0">
                          <a:solidFill>
                            <a:schemeClr val="tx1">
                              <a:lumMod val="75000"/>
                              <a:lumOff val="25000"/>
                            </a:schemeClr>
                          </a:solidFill>
                        </a:rPr>
                        <a:t>Packed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3285">
                <a:tc>
                  <a:txBody>
                    <a:bodyPr/>
                    <a:lstStyle/>
                    <a:p>
                      <a:r>
                        <a:rPr lang="en-GB" sz="1200" dirty="0">
                          <a:solidFill>
                            <a:schemeClr val="tx1">
                              <a:lumMod val="75000"/>
                              <a:lumOff val="25000"/>
                            </a:schemeClr>
                          </a:solidFill>
                        </a:rPr>
                        <a:t>I don’t have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41313">
                <a:tc>
                  <a:txBody>
                    <a:bodyPr/>
                    <a:lstStyle/>
                    <a:p>
                      <a:r>
                        <a:rPr lang="en-GB" sz="1200" dirty="0">
                          <a:solidFill>
                            <a:schemeClr val="tx1">
                              <a:lumMod val="75000"/>
                              <a:lumOff val="25000"/>
                            </a:schemeClr>
                          </a:solidFill>
                        </a:rPr>
                        <a:t>Buy lunch from a takeaway or shop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59867">
                <a:tc>
                  <a:txBody>
                    <a:bodyPr/>
                    <a:lstStyle/>
                    <a:p>
                      <a:r>
                        <a:rPr lang="en-US" sz="1200" dirty="0">
                          <a:solidFill>
                            <a:schemeClr val="tx1">
                              <a:lumMod val="75000"/>
                              <a:lumOff val="25000"/>
                            </a:schemeClr>
                          </a:solidFill>
                        </a:rPr>
                        <a:t>Go home for lunch</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0%</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9856000"/>
                  </a:ext>
                </a:extLst>
              </a:tr>
            </a:tbl>
          </a:graphicData>
        </a:graphic>
      </p:graphicFrame>
      <p:graphicFrame>
        <p:nvGraphicFramePr>
          <p:cNvPr id="6" name="Table 5">
            <a:extLst>
              <a:ext uri="{FF2B5EF4-FFF2-40B4-BE49-F238E27FC236}">
                <a16:creationId xmlns:a16="http://schemas.microsoft.com/office/drawing/2014/main" id="{5D9F083B-B79D-82E2-3D8E-67D1B4F6C601}"/>
              </a:ext>
            </a:extLst>
          </p:cNvPr>
          <p:cNvGraphicFramePr>
            <a:graphicFrameLocks noGrp="1"/>
          </p:cNvGraphicFramePr>
          <p:nvPr>
            <p:extLst>
              <p:ext uri="{D42A27DB-BD31-4B8C-83A1-F6EECF244321}">
                <p14:modId xmlns:p14="http://schemas.microsoft.com/office/powerpoint/2010/main" val="3353520797"/>
              </p:ext>
            </p:extLst>
          </p:nvPr>
        </p:nvGraphicFramePr>
        <p:xfrm>
          <a:off x="5446232" y="3463441"/>
          <a:ext cx="6282265" cy="2834640"/>
        </p:xfrm>
        <a:graphic>
          <a:graphicData uri="http://schemas.openxmlformats.org/drawingml/2006/table">
            <a:tbl>
              <a:tblPr firstRow="1" bandRow="1">
                <a:tableStyleId>{5940675A-B579-460E-94D1-54222C63F5DA}</a:tableStyleId>
              </a:tblPr>
              <a:tblGrid>
                <a:gridCol w="1269526">
                  <a:extLst>
                    <a:ext uri="{9D8B030D-6E8A-4147-A177-3AD203B41FA5}">
                      <a16:colId xmlns:a16="http://schemas.microsoft.com/office/drawing/2014/main" val="20000"/>
                    </a:ext>
                  </a:extLst>
                </a:gridCol>
                <a:gridCol w="508000">
                  <a:extLst>
                    <a:ext uri="{9D8B030D-6E8A-4147-A177-3AD203B41FA5}">
                      <a16:colId xmlns:a16="http://schemas.microsoft.com/office/drawing/2014/main" val="20001"/>
                    </a:ext>
                  </a:extLst>
                </a:gridCol>
                <a:gridCol w="782320">
                  <a:extLst>
                    <a:ext uri="{9D8B030D-6E8A-4147-A177-3AD203B41FA5}">
                      <a16:colId xmlns:a16="http://schemas.microsoft.com/office/drawing/2014/main" val="20002"/>
                    </a:ext>
                  </a:extLst>
                </a:gridCol>
                <a:gridCol w="650240">
                  <a:extLst>
                    <a:ext uri="{9D8B030D-6E8A-4147-A177-3AD203B41FA5}">
                      <a16:colId xmlns:a16="http://schemas.microsoft.com/office/drawing/2014/main" val="20003"/>
                    </a:ext>
                  </a:extLst>
                </a:gridCol>
                <a:gridCol w="782320">
                  <a:extLst>
                    <a:ext uri="{9D8B030D-6E8A-4147-A177-3AD203B41FA5}">
                      <a16:colId xmlns:a16="http://schemas.microsoft.com/office/drawing/2014/main" val="20004"/>
                    </a:ext>
                  </a:extLst>
                </a:gridCol>
                <a:gridCol w="873760">
                  <a:extLst>
                    <a:ext uri="{9D8B030D-6E8A-4147-A177-3AD203B41FA5}">
                      <a16:colId xmlns:a16="http://schemas.microsoft.com/office/drawing/2014/main" val="20005"/>
                    </a:ext>
                  </a:extLst>
                </a:gridCol>
                <a:gridCol w="721360">
                  <a:extLst>
                    <a:ext uri="{9D8B030D-6E8A-4147-A177-3AD203B41FA5}">
                      <a16:colId xmlns:a16="http://schemas.microsoft.com/office/drawing/2014/main" val="20006"/>
                    </a:ext>
                  </a:extLst>
                </a:gridCol>
                <a:gridCol w="694739">
                  <a:extLst>
                    <a:ext uri="{9D8B030D-6E8A-4147-A177-3AD203B41FA5}">
                      <a16:colId xmlns:a16="http://schemas.microsoft.com/office/drawing/2014/main" val="1036556209"/>
                    </a:ext>
                  </a:extLst>
                </a:gridCol>
              </a:tblGrid>
              <a:tr h="589629">
                <a:tc>
                  <a:txBody>
                    <a:bodyPr/>
                    <a:lstStyle/>
                    <a:p>
                      <a:r>
                        <a:rPr lang="en-GB" sz="1200"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200" b="1" dirty="0">
                          <a:solidFill>
                            <a:schemeClr val="tx1">
                              <a:lumMod val="75000"/>
                              <a:lumOff val="25000"/>
                            </a:schemeClr>
                          </a:solidFill>
                        </a:rPr>
                        <a:t>LGBTQ+</a:t>
                      </a:r>
                      <a:endParaRPr lang="en-GB" sz="12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269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153</a:t>
                      </a:r>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2698">
                <a:tc>
                  <a:txBody>
                    <a:bodyPr/>
                    <a:lstStyle/>
                    <a:p>
                      <a:r>
                        <a:rPr lang="en-GB" sz="1200" dirty="0">
                          <a:solidFill>
                            <a:schemeClr val="tx1">
                              <a:lumMod val="75000"/>
                              <a:lumOff val="25000"/>
                            </a:schemeClr>
                          </a:solidFill>
                        </a:rPr>
                        <a:t>School dinners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41%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06345721"/>
                  </a:ext>
                </a:extLst>
              </a:tr>
              <a:tr h="252698">
                <a:tc>
                  <a:txBody>
                    <a:bodyPr/>
                    <a:lstStyle/>
                    <a:p>
                      <a:r>
                        <a:rPr lang="en-GB" sz="1200" dirty="0">
                          <a:solidFill>
                            <a:schemeClr val="tx1">
                              <a:lumMod val="75000"/>
                              <a:lumOff val="25000"/>
                            </a:schemeClr>
                          </a:solidFill>
                        </a:rPr>
                        <a:t>Packed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35%</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1163">
                <a:tc>
                  <a:txBody>
                    <a:bodyPr/>
                    <a:lstStyle/>
                    <a:p>
                      <a:r>
                        <a:rPr lang="en-GB" sz="1200" dirty="0">
                          <a:solidFill>
                            <a:schemeClr val="tx1">
                              <a:lumMod val="75000"/>
                              <a:lumOff val="25000"/>
                            </a:schemeClr>
                          </a:solidFill>
                        </a:rPr>
                        <a:t>I don’t have lunch</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21%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1163">
                <a:tc>
                  <a:txBody>
                    <a:bodyPr/>
                    <a:lstStyle/>
                    <a:p>
                      <a:r>
                        <a:rPr lang="en-GB" sz="1200" dirty="0">
                          <a:solidFill>
                            <a:schemeClr val="tx1">
                              <a:lumMod val="75000"/>
                              <a:lumOff val="25000"/>
                            </a:schemeClr>
                          </a:solidFill>
                        </a:rPr>
                        <a:t>Buy lunch from a takeaway or shop</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21163">
                <a:tc>
                  <a:txBody>
                    <a:bodyPr/>
                    <a:lstStyle/>
                    <a:p>
                      <a:r>
                        <a:rPr lang="en-US" sz="1200" dirty="0">
                          <a:solidFill>
                            <a:schemeClr val="tx1">
                              <a:lumMod val="75000"/>
                              <a:lumOff val="25000"/>
                            </a:schemeClr>
                          </a:solidFill>
                        </a:rPr>
                        <a:t>Go home for lunch</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3%</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2%</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1%</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3%</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2%</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US" sz="1200" b="0" i="0" u="none" strike="noStrike" dirty="0">
                          <a:solidFill>
                            <a:schemeClr val="tx1">
                              <a:lumMod val="75000"/>
                              <a:lumOff val="25000"/>
                            </a:schemeClr>
                          </a:solidFill>
                          <a:effectLst/>
                          <a:latin typeface="+mn-lt"/>
                        </a:rPr>
                        <a:t>3%</a:t>
                      </a:r>
                      <a:endParaRPr lang="en-GB" sz="1200" b="0" i="0" u="none" strike="noStrike" dirty="0">
                        <a:solidFill>
                          <a:schemeClr val="tx1">
                            <a:lumMod val="75000"/>
                            <a:lumOff val="25000"/>
                          </a:schemeClr>
                        </a:solidFill>
                        <a:effectLst/>
                        <a:latin typeface="+mn-lt"/>
                      </a:endParaRP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34587961"/>
                  </a:ext>
                </a:extLst>
              </a:tr>
            </a:tbl>
          </a:graphicData>
        </a:graphic>
      </p:graphicFrame>
    </p:spTree>
    <p:extLst>
      <p:ext uri="{BB962C8B-B14F-4D97-AF65-F5344CB8AC3E}">
        <p14:creationId xmlns:p14="http://schemas.microsoft.com/office/powerpoint/2010/main" val="202540034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The main reason for pupils not having any lunch is because they do not feel hungry…</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don’t have lunch, why not? (Tick all that apply)</a:t>
            </a:r>
          </a:p>
          <a:p>
            <a:r>
              <a:rPr lang="en-GB" sz="1000" i="1" dirty="0">
                <a:solidFill>
                  <a:srgbClr val="002060"/>
                </a:solidFill>
                <a:latin typeface="Calibri" panose="020F0502020204030204" pitchFamily="34" charset="0"/>
              </a:rPr>
              <a:t>Introduced in 2021. Base: All valid respondents, 2021 n=52, 2022 n=101, 2023 n=136 </a:t>
            </a:r>
          </a:p>
        </p:txBody>
      </p:sp>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14" name="Chart 13"/>
          <p:cNvGraphicFramePr/>
          <p:nvPr/>
        </p:nvGraphicFramePr>
        <p:xfrm>
          <a:off x="183599" y="835201"/>
          <a:ext cx="10257977" cy="4722638"/>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303337616"/>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…which is a reason more common for Year 10s than Year 8s, and for girls more than boys.</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don’t have lunch, why not? (Tick all that apply)</a:t>
            </a:r>
          </a:p>
          <a:p>
            <a:r>
              <a:rPr lang="en-GB" sz="1000" i="1" dirty="0">
                <a:solidFill>
                  <a:srgbClr val="002060"/>
                </a:solidFill>
                <a:latin typeface="Calibri" panose="020F0502020204030204" pitchFamily="34" charset="0"/>
              </a:rPr>
              <a:t>Introduced in 2021. </a:t>
            </a:r>
          </a:p>
        </p:txBody>
      </p:sp>
      <p:graphicFrame>
        <p:nvGraphicFramePr>
          <p:cNvPr id="13" name="Table 12"/>
          <p:cNvGraphicFramePr>
            <a:graphicFrameLocks noGrp="1"/>
          </p:cNvGraphicFramePr>
          <p:nvPr>
            <p:extLst>
              <p:ext uri="{D42A27DB-BD31-4B8C-83A1-F6EECF244321}">
                <p14:modId xmlns:p14="http://schemas.microsoft.com/office/powerpoint/2010/main" val="515581808"/>
              </p:ext>
            </p:extLst>
          </p:nvPr>
        </p:nvGraphicFramePr>
        <p:xfrm>
          <a:off x="321739" y="559179"/>
          <a:ext cx="11653818" cy="2707096"/>
        </p:xfrm>
        <a:graphic>
          <a:graphicData uri="http://schemas.openxmlformats.org/drawingml/2006/table">
            <a:tbl>
              <a:tblPr firstRow="1" bandRow="1">
                <a:tableStyleId>{5940675A-B579-460E-94D1-54222C63F5DA}</a:tableStyleId>
              </a:tblPr>
              <a:tblGrid>
                <a:gridCol w="2953306">
                  <a:extLst>
                    <a:ext uri="{9D8B030D-6E8A-4147-A177-3AD203B41FA5}">
                      <a16:colId xmlns:a16="http://schemas.microsoft.com/office/drawing/2014/main" val="20000"/>
                    </a:ext>
                  </a:extLst>
                </a:gridCol>
                <a:gridCol w="1614196">
                  <a:extLst>
                    <a:ext uri="{9D8B030D-6E8A-4147-A177-3AD203B41FA5}">
                      <a16:colId xmlns:a16="http://schemas.microsoft.com/office/drawing/2014/main" val="20001"/>
                    </a:ext>
                  </a:extLst>
                </a:gridCol>
                <a:gridCol w="1399592">
                  <a:extLst>
                    <a:ext uri="{9D8B030D-6E8A-4147-A177-3AD203B41FA5}">
                      <a16:colId xmlns:a16="http://schemas.microsoft.com/office/drawing/2014/main" val="20002"/>
                    </a:ext>
                  </a:extLst>
                </a:gridCol>
                <a:gridCol w="1306285">
                  <a:extLst>
                    <a:ext uri="{9D8B030D-6E8A-4147-A177-3AD203B41FA5}">
                      <a16:colId xmlns:a16="http://schemas.microsoft.com/office/drawing/2014/main" val="20003"/>
                    </a:ext>
                  </a:extLst>
                </a:gridCol>
                <a:gridCol w="1436915">
                  <a:extLst>
                    <a:ext uri="{9D8B030D-6E8A-4147-A177-3AD203B41FA5}">
                      <a16:colId xmlns:a16="http://schemas.microsoft.com/office/drawing/2014/main" val="20004"/>
                    </a:ext>
                  </a:extLst>
                </a:gridCol>
                <a:gridCol w="1427583">
                  <a:extLst>
                    <a:ext uri="{9D8B030D-6E8A-4147-A177-3AD203B41FA5}">
                      <a16:colId xmlns:a16="http://schemas.microsoft.com/office/drawing/2014/main" val="20005"/>
                    </a:ext>
                  </a:extLst>
                </a:gridCol>
                <a:gridCol w="1515941">
                  <a:extLst>
                    <a:ext uri="{9D8B030D-6E8A-4147-A177-3AD203B41FA5}">
                      <a16:colId xmlns:a16="http://schemas.microsoft.com/office/drawing/2014/main" val="20006"/>
                    </a:ext>
                  </a:extLst>
                </a:gridCol>
              </a:tblGrid>
              <a:tr h="341404">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94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like the food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990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Wants to do other activities instead at lunch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37110340"/>
                  </a:ext>
                </a:extLst>
              </a:tr>
              <a:tr h="30982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have enough money to buy food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48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want to save my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r h="309829">
                <a:tc>
                  <a:txBody>
                    <a:bodyPr/>
                    <a:lstStyle/>
                    <a:p>
                      <a:r>
                        <a:rPr lang="en-GB" sz="12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24302580"/>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1157162049"/>
              </p:ext>
            </p:extLst>
          </p:nvPr>
        </p:nvGraphicFramePr>
        <p:xfrm>
          <a:off x="321739" y="3374471"/>
          <a:ext cx="11653818" cy="2885507"/>
        </p:xfrm>
        <a:graphic>
          <a:graphicData uri="http://schemas.openxmlformats.org/drawingml/2006/table">
            <a:tbl>
              <a:tblPr firstRow="1" bandRow="1">
                <a:tableStyleId>{5940675A-B579-460E-94D1-54222C63F5DA}</a:tableStyleId>
              </a:tblPr>
              <a:tblGrid>
                <a:gridCol w="2955423">
                  <a:extLst>
                    <a:ext uri="{9D8B030D-6E8A-4147-A177-3AD203B41FA5}">
                      <a16:colId xmlns:a16="http://schemas.microsoft.com/office/drawing/2014/main" val="20000"/>
                    </a:ext>
                  </a:extLst>
                </a:gridCol>
                <a:gridCol w="1293425">
                  <a:extLst>
                    <a:ext uri="{9D8B030D-6E8A-4147-A177-3AD203B41FA5}">
                      <a16:colId xmlns:a16="http://schemas.microsoft.com/office/drawing/2014/main" val="20001"/>
                    </a:ext>
                  </a:extLst>
                </a:gridCol>
                <a:gridCol w="1271874">
                  <a:extLst>
                    <a:ext uri="{9D8B030D-6E8A-4147-A177-3AD203B41FA5}">
                      <a16:colId xmlns:a16="http://schemas.microsoft.com/office/drawing/2014/main" val="20002"/>
                    </a:ext>
                  </a:extLst>
                </a:gridCol>
                <a:gridCol w="1157797">
                  <a:extLst>
                    <a:ext uri="{9D8B030D-6E8A-4147-A177-3AD203B41FA5}">
                      <a16:colId xmlns:a16="http://schemas.microsoft.com/office/drawing/2014/main" val="20003"/>
                    </a:ext>
                  </a:extLst>
                </a:gridCol>
                <a:gridCol w="1313924">
                  <a:extLst>
                    <a:ext uri="{9D8B030D-6E8A-4147-A177-3AD203B41FA5}">
                      <a16:colId xmlns:a16="http://schemas.microsoft.com/office/drawing/2014/main" val="20004"/>
                    </a:ext>
                  </a:extLst>
                </a:gridCol>
                <a:gridCol w="1307063">
                  <a:extLst>
                    <a:ext uri="{9D8B030D-6E8A-4147-A177-3AD203B41FA5}">
                      <a16:colId xmlns:a16="http://schemas.microsoft.com/office/drawing/2014/main" val="20005"/>
                    </a:ext>
                  </a:extLst>
                </a:gridCol>
                <a:gridCol w="1177156">
                  <a:extLst>
                    <a:ext uri="{9D8B030D-6E8A-4147-A177-3AD203B41FA5}">
                      <a16:colId xmlns:a16="http://schemas.microsoft.com/office/drawing/2014/main" val="20006"/>
                    </a:ext>
                  </a:extLst>
                </a:gridCol>
                <a:gridCol w="1177156">
                  <a:extLst>
                    <a:ext uri="{9D8B030D-6E8A-4147-A177-3AD203B41FA5}">
                      <a16:colId xmlns:a16="http://schemas.microsoft.com/office/drawing/2014/main" val="922819497"/>
                    </a:ext>
                  </a:extLst>
                </a:gridCol>
              </a:tblGrid>
              <a:tr h="436832">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209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feel hungry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like the food options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8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Wants to do other activities instead at lunch time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238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Don’t have enough money to buy food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122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want to save my money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r h="323891">
                <a:tc>
                  <a:txBody>
                    <a:bodyPr/>
                    <a:lstStyle/>
                    <a:p>
                      <a:r>
                        <a:rPr lang="en-GB" sz="12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18666245"/>
                  </a:ext>
                </a:extLst>
              </a:tr>
            </a:tbl>
          </a:graphicData>
        </a:graphic>
      </p:graphicFrame>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21626159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The majority of pupils (80%) say they are able to eat with their friends and are able to choose what they want to eat (56%) however this has steadily declined over the last few years.</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eat food during the school day, which of the following apply? (Tick all that apply)</a:t>
            </a:r>
          </a:p>
          <a:p>
            <a:r>
              <a:rPr lang="en-GB" sz="1000" i="1" dirty="0">
                <a:solidFill>
                  <a:srgbClr val="002060"/>
                </a:solidFill>
                <a:latin typeface="Calibri" panose="020F0502020204030204" pitchFamily="34" charset="0"/>
              </a:rPr>
              <a:t>Introduced in 2021. Base: All valid respondents, 2021 n= 429, 2022 n=834, 2023 n=1,057</a:t>
            </a:r>
          </a:p>
        </p:txBody>
      </p:sp>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14" name="Chart 13"/>
          <p:cNvGraphicFramePr/>
          <p:nvPr>
            <p:extLst>
              <p:ext uri="{D42A27DB-BD31-4B8C-83A1-F6EECF244321}">
                <p14:modId xmlns:p14="http://schemas.microsoft.com/office/powerpoint/2010/main" val="2006078740"/>
              </p:ext>
            </p:extLst>
          </p:nvPr>
        </p:nvGraphicFramePr>
        <p:xfrm>
          <a:off x="183600" y="835200"/>
          <a:ext cx="11067874" cy="514411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600621963"/>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8" y="180000"/>
            <a:ext cx="11687243" cy="900000"/>
          </a:xfrm>
        </p:spPr>
        <p:txBody>
          <a:bodyPr vert="horz" lIns="91440" tIns="45720" rIns="91440" bIns="45720" rtlCol="0" anchor="t">
            <a:noAutofit/>
          </a:bodyPr>
          <a:lstStyle/>
          <a:p>
            <a:r>
              <a:rPr lang="en-GB" sz="1600" dirty="0"/>
              <a:t>Responses from different year groups are mostly similar, however Year 8’s (36%) are more likely to say they have a nice space to eat than Year 10’s (28%). More boys say they have enough time to eat their lunch than girls (52% v. 34%) and have a nice space to eat (38% v. 28%).</a:t>
            </a:r>
          </a:p>
        </p:txBody>
      </p:sp>
      <p:sp>
        <p:nvSpPr>
          <p:cNvPr id="6" name="TextBox 5"/>
          <p:cNvSpPr txBox="1"/>
          <p:nvPr/>
        </p:nvSpPr>
        <p:spPr>
          <a:xfrm>
            <a:off x="183019" y="6368400"/>
            <a:ext cx="528584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eat food during the school day, which of the following apply? (Tick all that apply)</a:t>
            </a:r>
          </a:p>
          <a:p>
            <a:r>
              <a:rPr lang="en-GB" sz="1000" i="1" dirty="0">
                <a:solidFill>
                  <a:srgbClr val="002060"/>
                </a:solidFill>
                <a:latin typeface="Calibri" panose="020F0502020204030204" pitchFamily="34" charset="0"/>
              </a:rPr>
              <a:t>Introduced in 2021. </a:t>
            </a:r>
          </a:p>
        </p:txBody>
      </p:sp>
      <p:graphicFrame>
        <p:nvGraphicFramePr>
          <p:cNvPr id="13" name="Table 12"/>
          <p:cNvGraphicFramePr>
            <a:graphicFrameLocks noGrp="1"/>
          </p:cNvGraphicFramePr>
          <p:nvPr>
            <p:extLst>
              <p:ext uri="{D42A27DB-BD31-4B8C-83A1-F6EECF244321}">
                <p14:modId xmlns:p14="http://schemas.microsoft.com/office/powerpoint/2010/main" val="2246099331"/>
              </p:ext>
            </p:extLst>
          </p:nvPr>
        </p:nvGraphicFramePr>
        <p:xfrm>
          <a:off x="183308" y="920218"/>
          <a:ext cx="11825384" cy="2590269"/>
        </p:xfrm>
        <a:graphic>
          <a:graphicData uri="http://schemas.openxmlformats.org/drawingml/2006/table">
            <a:tbl>
              <a:tblPr firstRow="1" bandRow="1">
                <a:tableStyleId>{5940675A-B579-460E-94D1-54222C63F5DA}</a:tableStyleId>
              </a:tblPr>
              <a:tblGrid>
                <a:gridCol w="3274658">
                  <a:extLst>
                    <a:ext uri="{9D8B030D-6E8A-4147-A177-3AD203B41FA5}">
                      <a16:colId xmlns:a16="http://schemas.microsoft.com/office/drawing/2014/main" val="20000"/>
                    </a:ext>
                  </a:extLst>
                </a:gridCol>
                <a:gridCol w="1521168">
                  <a:extLst>
                    <a:ext uri="{9D8B030D-6E8A-4147-A177-3AD203B41FA5}">
                      <a16:colId xmlns:a16="http://schemas.microsoft.com/office/drawing/2014/main" val="20001"/>
                    </a:ext>
                  </a:extLst>
                </a:gridCol>
                <a:gridCol w="1336654">
                  <a:extLst>
                    <a:ext uri="{9D8B030D-6E8A-4147-A177-3AD203B41FA5}">
                      <a16:colId xmlns:a16="http://schemas.microsoft.com/office/drawing/2014/main" val="20002"/>
                    </a:ext>
                  </a:extLst>
                </a:gridCol>
                <a:gridCol w="1423226">
                  <a:extLst>
                    <a:ext uri="{9D8B030D-6E8A-4147-A177-3AD203B41FA5}">
                      <a16:colId xmlns:a16="http://schemas.microsoft.com/office/drawing/2014/main" val="20003"/>
                    </a:ext>
                  </a:extLst>
                </a:gridCol>
                <a:gridCol w="1423226">
                  <a:extLst>
                    <a:ext uri="{9D8B030D-6E8A-4147-A177-3AD203B41FA5}">
                      <a16:colId xmlns:a16="http://schemas.microsoft.com/office/drawing/2014/main" val="20004"/>
                    </a:ext>
                  </a:extLst>
                </a:gridCol>
                <a:gridCol w="1423226">
                  <a:extLst>
                    <a:ext uri="{9D8B030D-6E8A-4147-A177-3AD203B41FA5}">
                      <a16:colId xmlns:a16="http://schemas.microsoft.com/office/drawing/2014/main" val="20005"/>
                    </a:ext>
                  </a:extLst>
                </a:gridCol>
                <a:gridCol w="1423226">
                  <a:extLst>
                    <a:ext uri="{9D8B030D-6E8A-4147-A177-3AD203B41FA5}">
                      <a16:colId xmlns:a16="http://schemas.microsoft.com/office/drawing/2014/main" val="20006"/>
                    </a:ext>
                  </a:extLst>
                </a:gridCol>
              </a:tblGrid>
              <a:tr h="357399">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806">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can eat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58806">
                <a:tc>
                  <a:txBody>
                    <a:bodyPr/>
                    <a:lstStyle/>
                    <a:p>
                      <a:r>
                        <a:rPr lang="en-GB" sz="1200" dirty="0">
                          <a:solidFill>
                            <a:schemeClr val="tx1">
                              <a:lumMod val="75000"/>
                              <a:lumOff val="25000"/>
                            </a:schemeClr>
                          </a:solidFill>
                        </a:rPr>
                        <a:t>I can choose what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have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37110340"/>
                  </a:ext>
                </a:extLst>
              </a:tr>
              <a:tr h="25880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have a nice space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934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Teachers eat in the same place as 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r h="2934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choose to have the same as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24302580"/>
                  </a:ext>
                </a:extLst>
              </a:tr>
              <a:tr h="258806">
                <a:tc>
                  <a:txBody>
                    <a:bodyPr/>
                    <a:lstStyle/>
                    <a:p>
                      <a:r>
                        <a:rPr lang="en-GB" sz="12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20363717"/>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4275694330"/>
              </p:ext>
            </p:extLst>
          </p:nvPr>
        </p:nvGraphicFramePr>
        <p:xfrm>
          <a:off x="183018" y="3570619"/>
          <a:ext cx="11825386" cy="2737876"/>
        </p:xfrm>
        <a:graphic>
          <a:graphicData uri="http://schemas.openxmlformats.org/drawingml/2006/table">
            <a:tbl>
              <a:tblPr firstRow="1" bandRow="1">
                <a:tableStyleId>{5940675A-B579-460E-94D1-54222C63F5DA}</a:tableStyleId>
              </a:tblPr>
              <a:tblGrid>
                <a:gridCol w="3274557">
                  <a:extLst>
                    <a:ext uri="{9D8B030D-6E8A-4147-A177-3AD203B41FA5}">
                      <a16:colId xmlns:a16="http://schemas.microsoft.com/office/drawing/2014/main" val="20000"/>
                    </a:ext>
                  </a:extLst>
                </a:gridCol>
                <a:gridCol w="1221547">
                  <a:extLst>
                    <a:ext uri="{9D8B030D-6E8A-4147-A177-3AD203B41FA5}">
                      <a16:colId xmlns:a16="http://schemas.microsoft.com/office/drawing/2014/main" val="20001"/>
                    </a:ext>
                  </a:extLst>
                </a:gridCol>
                <a:gridCol w="1221547">
                  <a:extLst>
                    <a:ext uri="{9D8B030D-6E8A-4147-A177-3AD203B41FA5}">
                      <a16:colId xmlns:a16="http://schemas.microsoft.com/office/drawing/2014/main" val="20002"/>
                    </a:ext>
                  </a:extLst>
                </a:gridCol>
                <a:gridCol w="1221547">
                  <a:extLst>
                    <a:ext uri="{9D8B030D-6E8A-4147-A177-3AD203B41FA5}">
                      <a16:colId xmlns:a16="http://schemas.microsoft.com/office/drawing/2014/main" val="20003"/>
                    </a:ext>
                  </a:extLst>
                </a:gridCol>
                <a:gridCol w="1221547">
                  <a:extLst>
                    <a:ext uri="{9D8B030D-6E8A-4147-A177-3AD203B41FA5}">
                      <a16:colId xmlns:a16="http://schemas.microsoft.com/office/drawing/2014/main" val="20004"/>
                    </a:ext>
                  </a:extLst>
                </a:gridCol>
                <a:gridCol w="1221547">
                  <a:extLst>
                    <a:ext uri="{9D8B030D-6E8A-4147-A177-3AD203B41FA5}">
                      <a16:colId xmlns:a16="http://schemas.microsoft.com/office/drawing/2014/main" val="20005"/>
                    </a:ext>
                  </a:extLst>
                </a:gridCol>
                <a:gridCol w="1221547">
                  <a:extLst>
                    <a:ext uri="{9D8B030D-6E8A-4147-A177-3AD203B41FA5}">
                      <a16:colId xmlns:a16="http://schemas.microsoft.com/office/drawing/2014/main" val="20006"/>
                    </a:ext>
                  </a:extLst>
                </a:gridCol>
                <a:gridCol w="1221547">
                  <a:extLst>
                    <a:ext uri="{9D8B030D-6E8A-4147-A177-3AD203B41FA5}">
                      <a16:colId xmlns:a16="http://schemas.microsoft.com/office/drawing/2014/main" val="3095598185"/>
                    </a:ext>
                  </a:extLst>
                </a:gridCol>
              </a:tblGrid>
              <a:tr h="450102">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00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can eat with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70061">
                <a:tc>
                  <a:txBody>
                    <a:bodyPr/>
                    <a:lstStyle/>
                    <a:p>
                      <a:r>
                        <a:rPr lang="en-GB" sz="1200" dirty="0">
                          <a:solidFill>
                            <a:schemeClr val="tx1">
                              <a:lumMod val="75000"/>
                              <a:lumOff val="25000"/>
                            </a:schemeClr>
                          </a:solidFill>
                        </a:rPr>
                        <a:t>I can choose what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have enough time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006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have a nice space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173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Teachers eat in the same place as 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r h="3173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choose to have the same as my friends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818666245"/>
                  </a:ext>
                </a:extLst>
              </a:tr>
              <a:tr h="270061">
                <a:tc>
                  <a:txBody>
                    <a:bodyPr/>
                    <a:lstStyle/>
                    <a:p>
                      <a:r>
                        <a:rPr lang="en-GB" sz="12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51556113"/>
                  </a:ext>
                </a:extLst>
              </a:tr>
            </a:tbl>
          </a:graphicData>
        </a:graphic>
      </p:graphicFrame>
      <p:sp>
        <p:nvSpPr>
          <p:cNvPr id="11" name="Rectangle 10"/>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244306090"/>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4201352039"/>
              </p:ext>
            </p:extLst>
          </p:nvPr>
        </p:nvGraphicFramePr>
        <p:xfrm>
          <a:off x="183019" y="835200"/>
          <a:ext cx="5100181" cy="2446385"/>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dirty="0"/>
              <a:t>Girls (19%) are more likely to say they go food shopping with their parent/carer than boys (11%). More Year 10s say that the food they like is chosen on the food shop than Year 8s (63% v. 55%). Young carers and LGBTQ+ pupils are the least likely to say that the food they like is chosen (43% and 44% respectively).</a:t>
            </a:r>
          </a:p>
        </p:txBody>
      </p:sp>
      <p:sp>
        <p:nvSpPr>
          <p:cNvPr id="6" name="TextBox 5"/>
          <p:cNvSpPr txBox="1"/>
          <p:nvPr/>
        </p:nvSpPr>
        <p:spPr>
          <a:xfrm>
            <a:off x="183019" y="6232664"/>
            <a:ext cx="528584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your parent/carer goes shopping for food, do you go with them? </a:t>
            </a:r>
          </a:p>
          <a:p>
            <a:r>
              <a:rPr lang="en-GB" sz="1000" dirty="0">
                <a:solidFill>
                  <a:srgbClr val="002060"/>
                </a:solidFill>
                <a:latin typeface="Calibri" panose="020F0502020204030204" pitchFamily="34" charset="0"/>
              </a:rPr>
              <a:t>Q: Do you get the food that you ask for when your parent/carer goes shopping?</a:t>
            </a:r>
          </a:p>
          <a:p>
            <a:r>
              <a:rPr lang="en-GB" sz="1000" i="1" dirty="0">
                <a:solidFill>
                  <a:srgbClr val="002060"/>
                </a:solidFill>
                <a:latin typeface="Calibri" panose="020F0502020204030204" pitchFamily="34" charset="0"/>
              </a:rPr>
              <a:t>Introduced in 2021. Base: All valid respondents, 2021 n=429, 2022 n=834, 2023 n=1,057</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13" name="Table 12"/>
          <p:cNvGraphicFramePr>
            <a:graphicFrameLocks noGrp="1"/>
          </p:cNvGraphicFramePr>
          <p:nvPr>
            <p:extLst>
              <p:ext uri="{D42A27DB-BD31-4B8C-83A1-F6EECF244321}">
                <p14:modId xmlns:p14="http://schemas.microsoft.com/office/powerpoint/2010/main" val="2895681300"/>
              </p:ext>
            </p:extLst>
          </p:nvPr>
        </p:nvGraphicFramePr>
        <p:xfrm>
          <a:off x="5562363" y="1378974"/>
          <a:ext cx="6282265" cy="1645920"/>
        </p:xfrm>
        <a:graphic>
          <a:graphicData uri="http://schemas.openxmlformats.org/drawingml/2006/table">
            <a:tbl>
              <a:tblPr firstRow="1" bandRow="1">
                <a:tableStyleId>{5940675A-B579-460E-94D1-54222C63F5DA}</a:tableStyleId>
              </a:tblPr>
              <a:tblGrid>
                <a:gridCol w="1700083">
                  <a:extLst>
                    <a:ext uri="{9D8B030D-6E8A-4147-A177-3AD203B41FA5}">
                      <a16:colId xmlns:a16="http://schemas.microsoft.com/office/drawing/2014/main" val="20000"/>
                    </a:ext>
                  </a:extLst>
                </a:gridCol>
                <a:gridCol w="847713">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 goes food shopping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Yes – chooses the food you like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333561304"/>
              </p:ext>
            </p:extLst>
          </p:nvPr>
        </p:nvGraphicFramePr>
        <p:xfrm>
          <a:off x="5562363" y="3281585"/>
          <a:ext cx="6282266" cy="1828800"/>
        </p:xfrm>
        <a:graphic>
          <a:graphicData uri="http://schemas.openxmlformats.org/drawingml/2006/table">
            <a:tbl>
              <a:tblPr firstRow="1" bandRow="1">
                <a:tableStyleId>{5940675A-B579-460E-94D1-54222C63F5DA}</a:tableStyleId>
              </a:tblPr>
              <a:tblGrid>
                <a:gridCol w="1571332">
                  <a:extLst>
                    <a:ext uri="{9D8B030D-6E8A-4147-A177-3AD203B41FA5}">
                      <a16:colId xmlns:a16="http://schemas.microsoft.com/office/drawing/2014/main" val="20000"/>
                    </a:ext>
                  </a:extLst>
                </a:gridCol>
                <a:gridCol w="656290">
                  <a:extLst>
                    <a:ext uri="{9D8B030D-6E8A-4147-A177-3AD203B41FA5}">
                      <a16:colId xmlns:a16="http://schemas.microsoft.com/office/drawing/2014/main" val="20001"/>
                    </a:ext>
                  </a:extLst>
                </a:gridCol>
                <a:gridCol w="800100">
                  <a:extLst>
                    <a:ext uri="{9D8B030D-6E8A-4147-A177-3AD203B41FA5}">
                      <a16:colId xmlns:a16="http://schemas.microsoft.com/office/drawing/2014/main" val="20002"/>
                    </a:ext>
                  </a:extLst>
                </a:gridCol>
                <a:gridCol w="576983">
                  <a:extLst>
                    <a:ext uri="{9D8B030D-6E8A-4147-A177-3AD203B41FA5}">
                      <a16:colId xmlns:a16="http://schemas.microsoft.com/office/drawing/2014/main" val="20003"/>
                    </a:ext>
                  </a:extLst>
                </a:gridCol>
                <a:gridCol w="738932">
                  <a:extLst>
                    <a:ext uri="{9D8B030D-6E8A-4147-A177-3AD203B41FA5}">
                      <a16:colId xmlns:a16="http://schemas.microsoft.com/office/drawing/2014/main" val="20004"/>
                    </a:ext>
                  </a:extLst>
                </a:gridCol>
                <a:gridCol w="772160">
                  <a:extLst>
                    <a:ext uri="{9D8B030D-6E8A-4147-A177-3AD203B41FA5}">
                      <a16:colId xmlns:a16="http://schemas.microsoft.com/office/drawing/2014/main" val="20005"/>
                    </a:ext>
                  </a:extLst>
                </a:gridCol>
                <a:gridCol w="538940">
                  <a:extLst>
                    <a:ext uri="{9D8B030D-6E8A-4147-A177-3AD203B41FA5}">
                      <a16:colId xmlns:a16="http://schemas.microsoft.com/office/drawing/2014/main" val="20006"/>
                    </a:ext>
                  </a:extLst>
                </a:gridCol>
                <a:gridCol w="627529">
                  <a:extLst>
                    <a:ext uri="{9D8B030D-6E8A-4147-A177-3AD203B41FA5}">
                      <a16:colId xmlns:a16="http://schemas.microsoft.com/office/drawing/2014/main" val="1446818420"/>
                    </a:ext>
                  </a:extLst>
                </a:gridCol>
              </a:tblGrid>
              <a:tr h="449179">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 – goes food shopping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Yes – chooses the food you like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2EDCE56C-654A-400F-A595-F6665DE2D9F3}"/>
              </a:ext>
            </a:extLst>
          </p:cNvPr>
          <p:cNvGraphicFramePr/>
          <p:nvPr>
            <p:extLst>
              <p:ext uri="{D42A27DB-BD31-4B8C-83A1-F6EECF244321}">
                <p14:modId xmlns:p14="http://schemas.microsoft.com/office/powerpoint/2010/main" val="3793910957"/>
              </p:ext>
            </p:extLst>
          </p:nvPr>
        </p:nvGraphicFramePr>
        <p:xfrm>
          <a:off x="183018" y="3173451"/>
          <a:ext cx="5100181" cy="244638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74125184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526628" cy="900000"/>
          </a:xfrm>
        </p:spPr>
        <p:txBody>
          <a:bodyPr vert="horz" lIns="91440" tIns="45720" rIns="91440" bIns="45720" rtlCol="0" anchor="t" anchorCtr="0">
            <a:normAutofit/>
          </a:bodyPr>
          <a:lstStyle/>
          <a:p>
            <a:r>
              <a:rPr lang="en-GB" sz="1600" dirty="0"/>
              <a:t>69% of pupils state that meals are eaten with members of their household/family and this is lower than the last 2 years. </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2623731963"/>
              </p:ext>
            </p:extLst>
          </p:nvPr>
        </p:nvGraphicFramePr>
        <p:xfrm>
          <a:off x="183600" y="825368"/>
          <a:ext cx="10801071" cy="5389695"/>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When you eat meals at home, which of the following apply? (Tick all that apply)</a:t>
            </a:r>
          </a:p>
          <a:p>
            <a:r>
              <a:rPr lang="en-GB" sz="1000" i="1" dirty="0">
                <a:solidFill>
                  <a:srgbClr val="002060"/>
                </a:solidFill>
                <a:latin typeface="Calibri" panose="020F0502020204030204" pitchFamily="34" charset="0"/>
              </a:rPr>
              <a:t>Introduced in 2021. Base: All valid respondents, 2021 n = 429, 2022 n=834, 2023 n=1,057</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06585666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Text Box 2"/>
          <p:cNvSpPr txBox="1"/>
          <p:nvPr/>
        </p:nvSpPr>
        <p:spPr>
          <a:xfrm>
            <a:off x="928159" y="2217405"/>
            <a:ext cx="7775575" cy="3257691"/>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latin typeface="Calibri" panose="020F0502020204030204" pitchFamily="34" charset="0"/>
                <a:ea typeface="MS Mincho" panose="02020609040205080304" pitchFamily="49" charset="-128"/>
                <a:cs typeface="Times New Roman" panose="02020603050405020304" pitchFamily="18" charset="0"/>
              </a:rPr>
              <a:t>Executive Summary</a:t>
            </a:r>
          </a:p>
          <a:p>
            <a:pPr>
              <a:spcAft>
                <a:spcPts val="0"/>
              </a:spcAft>
            </a:pPr>
            <a:endParaRPr lang="en-GB" sz="3600" dirty="0">
              <a:solidFill>
                <a:srgbClr val="00A98A"/>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14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a:p>
            <a:pPr>
              <a:spcAft>
                <a:spcPts val="0"/>
              </a:spcAft>
            </a:pPr>
            <a:r>
              <a:rPr lang="en-GB" sz="3600" dirty="0">
                <a:solidFill>
                  <a:srgbClr val="0072BD"/>
                </a:solidFill>
                <a:effectLst/>
                <a:latin typeface="Calibri" panose="020F0502020204030204" pitchFamily="34" charset="0"/>
                <a:ea typeface="MS Mincho" panose="02020609040205080304" pitchFamily="49" charset="-128"/>
                <a:cs typeface="Times New Roman" panose="02020603050405020304" pitchFamily="18" charset="0"/>
              </a:rPr>
              <a:t> </a:t>
            </a:r>
            <a:endParaRPr lang="en-GB" sz="2000" dirty="0">
              <a:solidFill>
                <a:srgbClr val="404040"/>
              </a:solidFill>
              <a:effectLst/>
              <a:latin typeface="Calibri" panose="020F0502020204030204" pitchFamily="34" charset="0"/>
              <a:ea typeface="MS Mincho" panose="02020609040205080304" pitchFamily="49" charset="-128"/>
              <a:cs typeface="Times New Roman" panose="02020603050405020304" pitchFamily="18" charset="0"/>
            </a:endParaRPr>
          </a:p>
        </p:txBody>
      </p:sp>
    </p:spTree>
    <p:extLst>
      <p:ext uri="{BB962C8B-B14F-4D97-AF65-F5344CB8AC3E}">
        <p14:creationId xmlns:p14="http://schemas.microsoft.com/office/powerpoint/2010/main" val="238240171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39139" y="294300"/>
            <a:ext cx="11721598" cy="900000"/>
          </a:xfrm>
        </p:spPr>
        <p:txBody>
          <a:bodyPr vert="horz" lIns="91440" tIns="45720" rIns="91440" bIns="45720" rtlCol="0" anchor="t">
            <a:noAutofit/>
          </a:bodyPr>
          <a:lstStyle/>
          <a:p>
            <a:r>
              <a:rPr lang="en-GB" sz="1600" dirty="0"/>
              <a:t>Half of pupils overall say that mealtimes are enjoyable, this decreases to 36% amongst SEN pupils. 49% of all secondary pupils eat whilst watching TV which is broadly the same across all groups. 55% of all pupils decide how much they eat, with girls more likely to do so than boys (61% v. 50%) this also drops to 41% amongst SEN pupils. Year 10 are more likely than year 8 to be given a choice of what to eat (58% v. 49%).</a:t>
            </a:r>
            <a:br>
              <a:rPr lang="en-GB" sz="1200" dirty="0"/>
            </a:br>
            <a:endParaRPr lang="en-GB" sz="1200" dirty="0"/>
          </a:p>
        </p:txBody>
      </p:sp>
      <p:sp>
        <p:nvSpPr>
          <p:cNvPr id="7" name="TextBox 6"/>
          <p:cNvSpPr txBox="1"/>
          <p:nvPr/>
        </p:nvSpPr>
        <p:spPr>
          <a:xfrm>
            <a:off x="183018" y="6368400"/>
            <a:ext cx="5216295" cy="400110"/>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dirty="0">
                <a:solidFill>
                  <a:srgbClr val="002060"/>
                </a:solidFill>
                <a:latin typeface="Calibri" panose="020F0502020204030204" pitchFamily="34" charset="0"/>
              </a:rPr>
              <a:t>Q: When you eat meals at home, which of the following apply? (Tick all that apply)</a:t>
            </a:r>
          </a:p>
          <a:p>
            <a:r>
              <a:rPr lang="en-GB" sz="1000" i="1" dirty="0">
                <a:solidFill>
                  <a:srgbClr val="002060"/>
                </a:solidFill>
                <a:latin typeface="Calibri" panose="020F0502020204030204" pitchFamily="34" charset="0"/>
              </a:rPr>
              <a:t>Introduced in 2021.</a:t>
            </a:r>
          </a:p>
        </p:txBody>
      </p:sp>
      <p:graphicFrame>
        <p:nvGraphicFramePr>
          <p:cNvPr id="6" name="Table 5"/>
          <p:cNvGraphicFramePr>
            <a:graphicFrameLocks noGrp="1"/>
          </p:cNvGraphicFramePr>
          <p:nvPr>
            <p:extLst>
              <p:ext uri="{D42A27DB-BD31-4B8C-83A1-F6EECF244321}">
                <p14:modId xmlns:p14="http://schemas.microsoft.com/office/powerpoint/2010/main" val="4064957666"/>
              </p:ext>
            </p:extLst>
          </p:nvPr>
        </p:nvGraphicFramePr>
        <p:xfrm>
          <a:off x="183018" y="1379336"/>
          <a:ext cx="11633840" cy="3374976"/>
        </p:xfrm>
        <a:graphic>
          <a:graphicData uri="http://schemas.openxmlformats.org/drawingml/2006/table">
            <a:tbl>
              <a:tblPr firstRow="1" bandRow="1">
                <a:tableStyleId>{5940675A-B579-460E-94D1-54222C63F5DA}</a:tableStyleId>
              </a:tblPr>
              <a:tblGrid>
                <a:gridCol w="2481049">
                  <a:extLst>
                    <a:ext uri="{9D8B030D-6E8A-4147-A177-3AD203B41FA5}">
                      <a16:colId xmlns:a16="http://schemas.microsoft.com/office/drawing/2014/main" val="20000"/>
                    </a:ext>
                  </a:extLst>
                </a:gridCol>
                <a:gridCol w="876655">
                  <a:extLst>
                    <a:ext uri="{9D8B030D-6E8A-4147-A177-3AD203B41FA5}">
                      <a16:colId xmlns:a16="http://schemas.microsoft.com/office/drawing/2014/main" val="20001"/>
                    </a:ext>
                  </a:extLst>
                </a:gridCol>
                <a:gridCol w="653051">
                  <a:extLst>
                    <a:ext uri="{9D8B030D-6E8A-4147-A177-3AD203B41FA5}">
                      <a16:colId xmlns:a16="http://schemas.microsoft.com/office/drawing/2014/main" val="20002"/>
                    </a:ext>
                  </a:extLst>
                </a:gridCol>
                <a:gridCol w="665136">
                  <a:extLst>
                    <a:ext uri="{9D8B030D-6E8A-4147-A177-3AD203B41FA5}">
                      <a16:colId xmlns:a16="http://schemas.microsoft.com/office/drawing/2014/main" val="20003"/>
                    </a:ext>
                  </a:extLst>
                </a:gridCol>
                <a:gridCol w="695795">
                  <a:extLst>
                    <a:ext uri="{9D8B030D-6E8A-4147-A177-3AD203B41FA5}">
                      <a16:colId xmlns:a16="http://schemas.microsoft.com/office/drawing/2014/main" val="20004"/>
                    </a:ext>
                  </a:extLst>
                </a:gridCol>
                <a:gridCol w="695795">
                  <a:extLst>
                    <a:ext uri="{9D8B030D-6E8A-4147-A177-3AD203B41FA5}">
                      <a16:colId xmlns:a16="http://schemas.microsoft.com/office/drawing/2014/main" val="20005"/>
                    </a:ext>
                  </a:extLst>
                </a:gridCol>
                <a:gridCol w="695795">
                  <a:extLst>
                    <a:ext uri="{9D8B030D-6E8A-4147-A177-3AD203B41FA5}">
                      <a16:colId xmlns:a16="http://schemas.microsoft.com/office/drawing/2014/main" val="20006"/>
                    </a:ext>
                  </a:extLst>
                </a:gridCol>
                <a:gridCol w="588712">
                  <a:extLst>
                    <a:ext uri="{9D8B030D-6E8A-4147-A177-3AD203B41FA5}">
                      <a16:colId xmlns:a16="http://schemas.microsoft.com/office/drawing/2014/main" val="20007"/>
                    </a:ext>
                  </a:extLst>
                </a:gridCol>
                <a:gridCol w="802877">
                  <a:extLst>
                    <a:ext uri="{9D8B030D-6E8A-4147-A177-3AD203B41FA5}">
                      <a16:colId xmlns:a16="http://schemas.microsoft.com/office/drawing/2014/main" val="20008"/>
                    </a:ext>
                  </a:extLst>
                </a:gridCol>
                <a:gridCol w="695795">
                  <a:extLst>
                    <a:ext uri="{9D8B030D-6E8A-4147-A177-3AD203B41FA5}">
                      <a16:colId xmlns:a16="http://schemas.microsoft.com/office/drawing/2014/main" val="20009"/>
                    </a:ext>
                  </a:extLst>
                </a:gridCol>
                <a:gridCol w="740240">
                  <a:extLst>
                    <a:ext uri="{9D8B030D-6E8A-4147-A177-3AD203B41FA5}">
                      <a16:colId xmlns:a16="http://schemas.microsoft.com/office/drawing/2014/main" val="20010"/>
                    </a:ext>
                  </a:extLst>
                </a:gridCol>
                <a:gridCol w="751840">
                  <a:extLst>
                    <a:ext uri="{9D8B030D-6E8A-4147-A177-3AD203B41FA5}">
                      <a16:colId xmlns:a16="http://schemas.microsoft.com/office/drawing/2014/main" val="20011"/>
                    </a:ext>
                  </a:extLst>
                </a:gridCol>
                <a:gridCol w="686737">
                  <a:extLst>
                    <a:ext uri="{9D8B030D-6E8A-4147-A177-3AD203B41FA5}">
                      <a16:colId xmlns:a16="http://schemas.microsoft.com/office/drawing/2014/main" val="3844504017"/>
                    </a:ext>
                  </a:extLst>
                </a:gridCol>
                <a:gridCol w="604363">
                  <a:extLst>
                    <a:ext uri="{9D8B030D-6E8A-4147-A177-3AD203B41FA5}">
                      <a16:colId xmlns:a16="http://schemas.microsoft.com/office/drawing/2014/main" val="1786737995"/>
                    </a:ext>
                  </a:extLst>
                </a:gridCol>
              </a:tblGrid>
              <a:tr h="441506">
                <a:tc>
                  <a:txBody>
                    <a:bodyPr/>
                    <a:lstStyle/>
                    <a:p>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471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4712">
                <a:tc>
                  <a:txBody>
                    <a:bodyPr/>
                    <a:lstStyle/>
                    <a:p>
                      <a:r>
                        <a:rPr lang="en-GB" sz="1200" dirty="0">
                          <a:solidFill>
                            <a:schemeClr val="tx1">
                              <a:lumMod val="75000"/>
                              <a:lumOff val="25000"/>
                            </a:schemeClr>
                          </a:solidFill>
                        </a:rPr>
                        <a:t>Eat with my family/people in the house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4712">
                <a:tc>
                  <a:txBody>
                    <a:bodyPr/>
                    <a:lstStyle/>
                    <a:p>
                      <a:r>
                        <a:rPr lang="en-GB" sz="1200" dirty="0">
                          <a:solidFill>
                            <a:schemeClr val="tx1">
                              <a:lumMod val="75000"/>
                              <a:lumOff val="25000"/>
                            </a:schemeClr>
                          </a:solidFill>
                        </a:rPr>
                        <a:t>Eat at the table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decide how much I want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am given a choice of what to eat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Mealtimes are enjoyable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Eat while watching television</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4712">
                <a:tc>
                  <a:txBody>
                    <a:bodyPr/>
                    <a:lstStyle/>
                    <a:p>
                      <a:r>
                        <a:rPr lang="en-GB" sz="1200" dirty="0">
                          <a:solidFill>
                            <a:schemeClr val="tx1">
                              <a:lumMod val="75000"/>
                              <a:lumOff val="25000"/>
                            </a:schemeClr>
                          </a:solidFill>
                        </a:rPr>
                        <a:t>I don’t eat meals at home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4712">
                <a:tc>
                  <a:txBody>
                    <a:bodyPr/>
                    <a:lstStyle/>
                    <a:p>
                      <a:r>
                        <a:rPr lang="en-GB" sz="12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989359424"/>
                  </a:ext>
                </a:extLst>
              </a:tr>
            </a:tbl>
          </a:graphicData>
        </a:graphic>
      </p:graphicFrame>
      <p:sp>
        <p:nvSpPr>
          <p:cNvPr id="9" name="Rectangle 8"/>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3824587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526628" cy="900000"/>
          </a:xfrm>
        </p:spPr>
        <p:txBody>
          <a:bodyPr vert="horz" lIns="91440" tIns="45720" rIns="91440" bIns="45720" rtlCol="0" anchor="t" anchorCtr="0">
            <a:normAutofit/>
          </a:bodyPr>
          <a:lstStyle/>
          <a:p>
            <a:r>
              <a:rPr lang="en-GB" sz="1600" dirty="0"/>
              <a:t>58% of pupils say there are rules at home about food and eating. Of those, the most common is that there is no use of devices/mobiles whilst eating (35% say this) although this has steadily declined over the last few years.</a:t>
            </a:r>
          </a:p>
        </p:txBody>
      </p:sp>
      <p:graphicFrame>
        <p:nvGraphicFramePr>
          <p:cNvPr id="16" name="Chart 15"/>
          <p:cNvGraphicFramePr/>
          <p:nvPr/>
        </p:nvGraphicFramePr>
        <p:xfrm>
          <a:off x="1326656" y="1261100"/>
          <a:ext cx="4293399" cy="268713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5" name="Chart 14"/>
          <p:cNvGraphicFramePr/>
          <p:nvPr>
            <p:extLst>
              <p:ext uri="{D42A27DB-BD31-4B8C-83A1-F6EECF244321}">
                <p14:modId xmlns:p14="http://schemas.microsoft.com/office/powerpoint/2010/main" val="3689635390"/>
              </p:ext>
            </p:extLst>
          </p:nvPr>
        </p:nvGraphicFramePr>
        <p:xfrm>
          <a:off x="183600" y="825368"/>
          <a:ext cx="10801071" cy="5531134"/>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5"/>
          <p:cNvSpPr txBox="1"/>
          <p:nvPr/>
        </p:nvSpPr>
        <p:spPr>
          <a:xfrm>
            <a:off x="183019"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Are there any of the following rules at home about food and eating? (Tick all that apply)</a:t>
            </a:r>
          </a:p>
          <a:p>
            <a:r>
              <a:rPr lang="en-GB" sz="1000" i="1" dirty="0">
                <a:solidFill>
                  <a:srgbClr val="002060"/>
                </a:solidFill>
                <a:latin typeface="Calibri" panose="020F0502020204030204" pitchFamily="34" charset="0"/>
              </a:rPr>
              <a:t>Introduced in 2021. Base: All valid respondents, 2021 n=429, 2022 n=834, 2023 n=1,057</a:t>
            </a:r>
          </a:p>
        </p:txBody>
      </p:sp>
      <p:sp>
        <p:nvSpPr>
          <p:cNvPr id="7" name="Rectangle 6"/>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9677895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There are more rules at home surrounding food and eating for Year 8 pupils (67%) compared to Year 10 pupils (48%). </a:t>
            </a:r>
            <a:br>
              <a:rPr lang="en-GB" sz="1600" dirty="0"/>
            </a:br>
            <a:endParaRPr lang="en-GB" sz="1600" dirty="0"/>
          </a:p>
        </p:txBody>
      </p:sp>
      <p:sp>
        <p:nvSpPr>
          <p:cNvPr id="7" name="TextBox 6"/>
          <p:cNvSpPr txBox="1"/>
          <p:nvPr/>
        </p:nvSpPr>
        <p:spPr>
          <a:xfrm>
            <a:off x="183018" y="6368400"/>
            <a:ext cx="5216295" cy="400110"/>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sz="1000" dirty="0">
                <a:solidFill>
                  <a:srgbClr val="002060"/>
                </a:solidFill>
                <a:latin typeface="Calibri" panose="020F0502020204030204" pitchFamily="34" charset="0"/>
              </a:rPr>
              <a:t>Q: Are there any of the following rules at home about food and eating? (Tick all that apply)</a:t>
            </a:r>
          </a:p>
          <a:p>
            <a:r>
              <a:rPr lang="en-GB" sz="1000" i="1" dirty="0">
                <a:solidFill>
                  <a:srgbClr val="002060"/>
                </a:solidFill>
                <a:latin typeface="Calibri" panose="020F0502020204030204" pitchFamily="34" charset="0"/>
              </a:rPr>
              <a:t>Introduced in 2021.</a:t>
            </a:r>
          </a:p>
        </p:txBody>
      </p:sp>
      <p:graphicFrame>
        <p:nvGraphicFramePr>
          <p:cNvPr id="6" name="Table 5"/>
          <p:cNvGraphicFramePr>
            <a:graphicFrameLocks noGrp="1"/>
          </p:cNvGraphicFramePr>
          <p:nvPr>
            <p:extLst>
              <p:ext uri="{D42A27DB-BD31-4B8C-83A1-F6EECF244321}">
                <p14:modId xmlns:p14="http://schemas.microsoft.com/office/powerpoint/2010/main" val="1017829971"/>
              </p:ext>
            </p:extLst>
          </p:nvPr>
        </p:nvGraphicFramePr>
        <p:xfrm>
          <a:off x="183020" y="971654"/>
          <a:ext cx="11633841" cy="3892440"/>
        </p:xfrm>
        <a:graphic>
          <a:graphicData uri="http://schemas.openxmlformats.org/drawingml/2006/table">
            <a:tbl>
              <a:tblPr firstRow="1" bandRow="1">
                <a:tableStyleId>{5940675A-B579-460E-94D1-54222C63F5DA}</a:tableStyleId>
              </a:tblPr>
              <a:tblGrid>
                <a:gridCol w="2472257">
                  <a:extLst>
                    <a:ext uri="{9D8B030D-6E8A-4147-A177-3AD203B41FA5}">
                      <a16:colId xmlns:a16="http://schemas.microsoft.com/office/drawing/2014/main" val="20000"/>
                    </a:ext>
                  </a:extLst>
                </a:gridCol>
                <a:gridCol w="877181">
                  <a:extLst>
                    <a:ext uri="{9D8B030D-6E8A-4147-A177-3AD203B41FA5}">
                      <a16:colId xmlns:a16="http://schemas.microsoft.com/office/drawing/2014/main" val="20001"/>
                    </a:ext>
                  </a:extLst>
                </a:gridCol>
                <a:gridCol w="630658">
                  <a:extLst>
                    <a:ext uri="{9D8B030D-6E8A-4147-A177-3AD203B41FA5}">
                      <a16:colId xmlns:a16="http://schemas.microsoft.com/office/drawing/2014/main" val="20002"/>
                    </a:ext>
                  </a:extLst>
                </a:gridCol>
                <a:gridCol w="695795">
                  <a:extLst>
                    <a:ext uri="{9D8B030D-6E8A-4147-A177-3AD203B41FA5}">
                      <a16:colId xmlns:a16="http://schemas.microsoft.com/office/drawing/2014/main" val="20003"/>
                    </a:ext>
                  </a:extLst>
                </a:gridCol>
                <a:gridCol w="695795">
                  <a:extLst>
                    <a:ext uri="{9D8B030D-6E8A-4147-A177-3AD203B41FA5}">
                      <a16:colId xmlns:a16="http://schemas.microsoft.com/office/drawing/2014/main" val="20004"/>
                    </a:ext>
                  </a:extLst>
                </a:gridCol>
                <a:gridCol w="695795">
                  <a:extLst>
                    <a:ext uri="{9D8B030D-6E8A-4147-A177-3AD203B41FA5}">
                      <a16:colId xmlns:a16="http://schemas.microsoft.com/office/drawing/2014/main" val="20005"/>
                    </a:ext>
                  </a:extLst>
                </a:gridCol>
                <a:gridCol w="695795">
                  <a:extLst>
                    <a:ext uri="{9D8B030D-6E8A-4147-A177-3AD203B41FA5}">
                      <a16:colId xmlns:a16="http://schemas.microsoft.com/office/drawing/2014/main" val="20006"/>
                    </a:ext>
                  </a:extLst>
                </a:gridCol>
                <a:gridCol w="597504">
                  <a:extLst>
                    <a:ext uri="{9D8B030D-6E8A-4147-A177-3AD203B41FA5}">
                      <a16:colId xmlns:a16="http://schemas.microsoft.com/office/drawing/2014/main" val="20007"/>
                    </a:ext>
                  </a:extLst>
                </a:gridCol>
                <a:gridCol w="794086">
                  <a:extLst>
                    <a:ext uri="{9D8B030D-6E8A-4147-A177-3AD203B41FA5}">
                      <a16:colId xmlns:a16="http://schemas.microsoft.com/office/drawing/2014/main" val="20008"/>
                    </a:ext>
                  </a:extLst>
                </a:gridCol>
                <a:gridCol w="695795">
                  <a:extLst>
                    <a:ext uri="{9D8B030D-6E8A-4147-A177-3AD203B41FA5}">
                      <a16:colId xmlns:a16="http://schemas.microsoft.com/office/drawing/2014/main" val="20009"/>
                    </a:ext>
                  </a:extLst>
                </a:gridCol>
                <a:gridCol w="740239">
                  <a:extLst>
                    <a:ext uri="{9D8B030D-6E8A-4147-A177-3AD203B41FA5}">
                      <a16:colId xmlns:a16="http://schemas.microsoft.com/office/drawing/2014/main" val="20010"/>
                    </a:ext>
                  </a:extLst>
                </a:gridCol>
                <a:gridCol w="772160">
                  <a:extLst>
                    <a:ext uri="{9D8B030D-6E8A-4147-A177-3AD203B41FA5}">
                      <a16:colId xmlns:a16="http://schemas.microsoft.com/office/drawing/2014/main" val="20011"/>
                    </a:ext>
                  </a:extLst>
                </a:gridCol>
                <a:gridCol w="639784">
                  <a:extLst>
                    <a:ext uri="{9D8B030D-6E8A-4147-A177-3AD203B41FA5}">
                      <a16:colId xmlns:a16="http://schemas.microsoft.com/office/drawing/2014/main" val="1537730133"/>
                    </a:ext>
                  </a:extLst>
                </a:gridCol>
                <a:gridCol w="630997">
                  <a:extLst>
                    <a:ext uri="{9D8B030D-6E8A-4147-A177-3AD203B41FA5}">
                      <a16:colId xmlns:a16="http://schemas.microsoft.com/office/drawing/2014/main" val="2333797757"/>
                    </a:ext>
                  </a:extLst>
                </a:gridCol>
              </a:tblGrid>
              <a:tr h="441506">
                <a:tc>
                  <a:txBody>
                    <a:bodyPr/>
                    <a:lstStyle/>
                    <a:p>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471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84712">
                <a:tc>
                  <a:txBody>
                    <a:bodyPr/>
                    <a:lstStyle/>
                    <a:p>
                      <a:r>
                        <a:rPr lang="en-GB" sz="1200" dirty="0">
                          <a:solidFill>
                            <a:schemeClr val="tx1">
                              <a:lumMod val="75000"/>
                              <a:lumOff val="25000"/>
                            </a:schemeClr>
                          </a:solidFill>
                        </a:rPr>
                        <a:t>Not using mobile phones/other devices when eating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Asking permission before getting a snack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You must clear your plate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471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Having dessert after finishing your meal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4712">
                <a:tc>
                  <a:txBody>
                    <a:bodyPr/>
                    <a:lstStyle/>
                    <a:p>
                      <a:r>
                        <a:rPr lang="en-GB" sz="1200" dirty="0">
                          <a:solidFill>
                            <a:schemeClr val="tx1">
                              <a:lumMod val="75000"/>
                              <a:lumOff val="25000"/>
                            </a:schemeClr>
                          </a:solidFill>
                        </a:rPr>
                        <a:t>Eat some foods on your plate first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84712">
                <a:tc>
                  <a:txBody>
                    <a:bodyPr/>
                    <a:lstStyle/>
                    <a:p>
                      <a:r>
                        <a:rPr lang="en-GB" sz="1200" dirty="0">
                          <a:solidFill>
                            <a:schemeClr val="tx1">
                              <a:lumMod val="75000"/>
                              <a:lumOff val="25000"/>
                            </a:schemeClr>
                          </a:solidFill>
                        </a:rPr>
                        <a:t>Getting a reward for eating certain foods or finishing a meal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84712">
                <a:tc>
                  <a:txBody>
                    <a:bodyPr/>
                    <a:lstStyle/>
                    <a:p>
                      <a:r>
                        <a:rPr lang="en-GB" sz="1200" dirty="0">
                          <a:solidFill>
                            <a:schemeClr val="tx1">
                              <a:lumMod val="75000"/>
                              <a:lumOff val="25000"/>
                            </a:schemeClr>
                          </a:solidFill>
                        </a:rPr>
                        <a:t>Don’t have a drink while eating</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4712">
                <a:tc>
                  <a:txBody>
                    <a:bodyPr/>
                    <a:lstStyle/>
                    <a:p>
                      <a:r>
                        <a:rPr lang="en-GB" sz="1200" dirty="0">
                          <a:solidFill>
                            <a:schemeClr val="tx1">
                              <a:lumMod val="75000"/>
                              <a:lumOff val="25000"/>
                            </a:schemeClr>
                          </a:solidFill>
                        </a:rPr>
                        <a:t>None of the above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47376613"/>
                  </a:ext>
                </a:extLst>
              </a:tr>
            </a:tbl>
          </a:graphicData>
        </a:graphic>
      </p:graphicFrame>
      <p:sp>
        <p:nvSpPr>
          <p:cNvPr id="9" name="Rectangle 8"/>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117381128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4998" cy="900000"/>
          </a:xfrm>
        </p:spPr>
        <p:txBody>
          <a:bodyPr vert="horz" lIns="91440" tIns="45720" rIns="91440" bIns="45720" rtlCol="0" anchor="t">
            <a:normAutofit/>
          </a:bodyPr>
          <a:lstStyle/>
          <a:p>
            <a:r>
              <a:rPr lang="en-GB" sz="1600" dirty="0"/>
              <a:t>The majority of pupils are drinking milk/water frequently. Two thirds (65%) are eating fruits and vegetables everyday/most days and 37% are drinking fruit juice or smoothies everyday/most days. 23% of pupils will be having a take away at least 2-3 days a week, over half of all pupils are having snacks and sweets everyday/most days (57%).</a:t>
            </a:r>
          </a:p>
        </p:txBody>
      </p:sp>
      <p:graphicFrame>
        <p:nvGraphicFramePr>
          <p:cNvPr id="10" name="Chart 9"/>
          <p:cNvGraphicFramePr/>
          <p:nvPr>
            <p:extLst>
              <p:ext uri="{D42A27DB-BD31-4B8C-83A1-F6EECF244321}">
                <p14:modId xmlns:p14="http://schemas.microsoft.com/office/powerpoint/2010/main" val="1331378520"/>
              </p:ext>
            </p:extLst>
          </p:nvPr>
        </p:nvGraphicFramePr>
        <p:xfrm>
          <a:off x="183019" y="83520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4184831"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How often do you eat or drink the following types of food and drink? </a:t>
            </a:r>
          </a:p>
          <a:p>
            <a:r>
              <a:rPr lang="en-GB" sz="1000" i="1" dirty="0">
                <a:solidFill>
                  <a:srgbClr val="002060"/>
                </a:solidFill>
                <a:latin typeface="Calibri" panose="020F0502020204030204" pitchFamily="34" charset="0"/>
              </a:rPr>
              <a:t>Base: All valid respondents, n=1,057</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705927073"/>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74998" cy="900000"/>
          </a:xfrm>
        </p:spPr>
        <p:txBody>
          <a:bodyPr vert="horz" lIns="91440" tIns="45720" rIns="91440" bIns="45720" rtlCol="0" anchor="t">
            <a:normAutofit/>
          </a:bodyPr>
          <a:lstStyle/>
          <a:p>
            <a:r>
              <a:rPr lang="en-GB" sz="1600" dirty="0"/>
              <a:t>Compared to the previous two years, consumption of different foods has stayed very similar. </a:t>
            </a:r>
          </a:p>
        </p:txBody>
      </p:sp>
      <p:graphicFrame>
        <p:nvGraphicFramePr>
          <p:cNvPr id="10" name="Chart 9"/>
          <p:cNvGraphicFramePr/>
          <p:nvPr>
            <p:extLst>
              <p:ext uri="{D42A27DB-BD31-4B8C-83A1-F6EECF244321}">
                <p14:modId xmlns:p14="http://schemas.microsoft.com/office/powerpoint/2010/main" val="1088172287"/>
              </p:ext>
            </p:extLst>
          </p:nvPr>
        </p:nvGraphicFramePr>
        <p:xfrm>
          <a:off x="191897" y="844078"/>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5056615"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How often do you eat or drink the following types of food and drink? (Everyday/Most days)</a:t>
            </a:r>
          </a:p>
          <a:p>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spTree>
    <p:extLst>
      <p:ext uri="{BB962C8B-B14F-4D97-AF65-F5344CB8AC3E}">
        <p14:creationId xmlns:p14="http://schemas.microsoft.com/office/powerpoint/2010/main" val="386316258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600" y="180000"/>
            <a:ext cx="11592799" cy="781200"/>
          </a:xfrm>
        </p:spPr>
        <p:txBody>
          <a:bodyPr vert="horz" lIns="91440" tIns="45720" rIns="91440" bIns="45720" rtlCol="0" anchor="t">
            <a:normAutofit/>
          </a:bodyPr>
          <a:lstStyle/>
          <a:p>
            <a:r>
              <a:rPr lang="en-GB" sz="1600" dirty="0"/>
              <a:t>More Year 10 pupils drink ‘other’ drinks (52%) than Year 8s (46%) as do boys compared to girls  (54% vs 43% girls). Whilst Year 10s drink more milk and water, Year 8s eat more fruit and vegetables. FSM pupils are the group least likely to eat fruit and vegetables most days/everyday (59%).</a:t>
            </a:r>
          </a:p>
        </p:txBody>
      </p:sp>
      <p:sp>
        <p:nvSpPr>
          <p:cNvPr id="7" name="TextBox 6"/>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How often do you eat or drink the following types of food and drink? </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6" name="Table 5"/>
          <p:cNvGraphicFramePr>
            <a:graphicFrameLocks noGrp="1"/>
          </p:cNvGraphicFramePr>
          <p:nvPr>
            <p:extLst>
              <p:ext uri="{D42A27DB-BD31-4B8C-83A1-F6EECF244321}">
                <p14:modId xmlns:p14="http://schemas.microsoft.com/office/powerpoint/2010/main" val="1413534090"/>
              </p:ext>
            </p:extLst>
          </p:nvPr>
        </p:nvGraphicFramePr>
        <p:xfrm>
          <a:off x="360000" y="961200"/>
          <a:ext cx="11360800" cy="3770251"/>
        </p:xfrm>
        <a:graphic>
          <a:graphicData uri="http://schemas.openxmlformats.org/drawingml/2006/table">
            <a:tbl>
              <a:tblPr firstRow="1" bandRow="1">
                <a:tableStyleId>{5940675A-B579-460E-94D1-54222C63F5DA}</a:tableStyleId>
              </a:tblPr>
              <a:tblGrid>
                <a:gridCol w="1989919">
                  <a:extLst>
                    <a:ext uri="{9D8B030D-6E8A-4147-A177-3AD203B41FA5}">
                      <a16:colId xmlns:a16="http://schemas.microsoft.com/office/drawing/2014/main" val="20000"/>
                    </a:ext>
                  </a:extLst>
                </a:gridCol>
                <a:gridCol w="1223783">
                  <a:extLst>
                    <a:ext uri="{9D8B030D-6E8A-4147-A177-3AD203B41FA5}">
                      <a16:colId xmlns:a16="http://schemas.microsoft.com/office/drawing/2014/main" val="20001"/>
                    </a:ext>
                  </a:extLst>
                </a:gridCol>
                <a:gridCol w="1161907">
                  <a:extLst>
                    <a:ext uri="{9D8B030D-6E8A-4147-A177-3AD203B41FA5}">
                      <a16:colId xmlns:a16="http://schemas.microsoft.com/office/drawing/2014/main" val="20003"/>
                    </a:ext>
                  </a:extLst>
                </a:gridCol>
                <a:gridCol w="1285660">
                  <a:extLst>
                    <a:ext uri="{9D8B030D-6E8A-4147-A177-3AD203B41FA5}">
                      <a16:colId xmlns:a16="http://schemas.microsoft.com/office/drawing/2014/main" val="20005"/>
                    </a:ext>
                  </a:extLst>
                </a:gridCol>
                <a:gridCol w="1244409">
                  <a:extLst>
                    <a:ext uri="{9D8B030D-6E8A-4147-A177-3AD203B41FA5}">
                      <a16:colId xmlns:a16="http://schemas.microsoft.com/office/drawing/2014/main" val="20007"/>
                    </a:ext>
                  </a:extLst>
                </a:gridCol>
                <a:gridCol w="1161907">
                  <a:extLst>
                    <a:ext uri="{9D8B030D-6E8A-4147-A177-3AD203B41FA5}">
                      <a16:colId xmlns:a16="http://schemas.microsoft.com/office/drawing/2014/main" val="20009"/>
                    </a:ext>
                  </a:extLst>
                </a:gridCol>
                <a:gridCol w="1086280">
                  <a:extLst>
                    <a:ext uri="{9D8B030D-6E8A-4147-A177-3AD203B41FA5}">
                      <a16:colId xmlns:a16="http://schemas.microsoft.com/office/drawing/2014/main" val="20011"/>
                    </a:ext>
                  </a:extLst>
                </a:gridCol>
                <a:gridCol w="1120655">
                  <a:extLst>
                    <a:ext uri="{9D8B030D-6E8A-4147-A177-3AD203B41FA5}">
                      <a16:colId xmlns:a16="http://schemas.microsoft.com/office/drawing/2014/main" val="20013"/>
                    </a:ext>
                  </a:extLst>
                </a:gridCol>
                <a:gridCol w="1086280">
                  <a:extLst>
                    <a:ext uri="{9D8B030D-6E8A-4147-A177-3AD203B41FA5}">
                      <a16:colId xmlns:a16="http://schemas.microsoft.com/office/drawing/2014/main" val="20015"/>
                    </a:ext>
                  </a:extLst>
                </a:gridCol>
              </a:tblGrid>
              <a:tr h="354391">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School dinners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Packed lunch</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0819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408195">
                <a:tc>
                  <a:txBody>
                    <a:bodyPr/>
                    <a:lstStyle/>
                    <a:p>
                      <a:r>
                        <a:rPr lang="en-GB" sz="1200" dirty="0">
                          <a:solidFill>
                            <a:schemeClr val="tx1">
                              <a:lumMod val="75000"/>
                              <a:lumOff val="25000"/>
                            </a:schemeClr>
                          </a:solidFill>
                          <a:latin typeface="Calibri" panose="020F0502020204030204" pitchFamily="34" charset="0"/>
                        </a:rPr>
                        <a:t>Takeaway and fast food </a:t>
                      </a:r>
                      <a:r>
                        <a:rPr lang="en-GB" sz="1050" dirty="0">
                          <a:solidFill>
                            <a:schemeClr val="tx1">
                              <a:lumMod val="75000"/>
                              <a:lumOff val="25000"/>
                            </a:schemeClr>
                          </a:solidFill>
                          <a:latin typeface="Calibri" panose="020F0502020204030204" pitchFamily="34" charset="0"/>
                        </a:rPr>
                        <a:t>(including pizza, chips, burgers or other fast food even if it’s cooked at home)</a:t>
                      </a:r>
                      <a:endParaRPr lang="en-GB" sz="105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8195">
                <a:tc>
                  <a:txBody>
                    <a:bodyPr/>
                    <a:lstStyle/>
                    <a:p>
                      <a:r>
                        <a:rPr lang="en-GB" sz="1200" dirty="0">
                          <a:solidFill>
                            <a:schemeClr val="tx1">
                              <a:lumMod val="75000"/>
                              <a:lumOff val="25000"/>
                            </a:schemeClr>
                          </a:solidFill>
                          <a:latin typeface="Calibri" panose="020F0502020204030204" pitchFamily="34" charset="0"/>
                        </a:rPr>
                        <a:t>Fruit juice and smoothies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836601971"/>
                  </a:ext>
                </a:extLst>
              </a:tr>
              <a:tr h="408195">
                <a:tc>
                  <a:txBody>
                    <a:bodyPr/>
                    <a:lstStyle/>
                    <a:p>
                      <a:r>
                        <a:rPr lang="en-GB" sz="1200" dirty="0">
                          <a:solidFill>
                            <a:schemeClr val="tx1">
                              <a:lumMod val="75000"/>
                              <a:lumOff val="25000"/>
                            </a:schemeClr>
                          </a:solidFill>
                          <a:latin typeface="Calibri" panose="020F0502020204030204" pitchFamily="34" charset="0"/>
                        </a:rPr>
                        <a:t>Other drinks </a:t>
                      </a:r>
                      <a:r>
                        <a:rPr lang="en-GB" sz="1050" dirty="0">
                          <a:solidFill>
                            <a:schemeClr val="tx1">
                              <a:lumMod val="75000"/>
                              <a:lumOff val="25000"/>
                            </a:schemeClr>
                          </a:solidFill>
                          <a:latin typeface="Calibri" panose="020F0502020204030204" pitchFamily="34" charset="0"/>
                        </a:rPr>
                        <a:t>(including sports drinks, fizzy, tea or coffee)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8195">
                <a:tc>
                  <a:txBody>
                    <a:bodyPr/>
                    <a:lstStyle/>
                    <a:p>
                      <a:r>
                        <a:rPr lang="en-GB" sz="1200" dirty="0">
                          <a:solidFill>
                            <a:schemeClr val="tx1">
                              <a:lumMod val="75000"/>
                              <a:lumOff val="25000"/>
                            </a:schemeClr>
                          </a:solidFill>
                          <a:latin typeface="Calibri" panose="020F0502020204030204" pitchFamily="34" charset="0"/>
                        </a:rPr>
                        <a:t>Snacks and sweets </a:t>
                      </a:r>
                      <a:r>
                        <a:rPr lang="en-GB" sz="1050" dirty="0">
                          <a:solidFill>
                            <a:schemeClr val="tx1">
                              <a:lumMod val="75000"/>
                              <a:lumOff val="25000"/>
                            </a:schemeClr>
                          </a:solidFill>
                          <a:latin typeface="Calibri" panose="020F0502020204030204" pitchFamily="34" charset="0"/>
                        </a:rPr>
                        <a:t>(including crisps, biscuits, cakes, sweets, chocolate)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8195">
                <a:tc>
                  <a:txBody>
                    <a:bodyPr/>
                    <a:lstStyle/>
                    <a:p>
                      <a:r>
                        <a:rPr lang="en-GB" sz="1200" dirty="0">
                          <a:solidFill>
                            <a:schemeClr val="tx1">
                              <a:lumMod val="75000"/>
                              <a:lumOff val="25000"/>
                            </a:schemeClr>
                          </a:solidFill>
                        </a:rPr>
                        <a:t>Fruits</a:t>
                      </a:r>
                      <a:r>
                        <a:rPr lang="en-GB" sz="1200" baseline="0" dirty="0">
                          <a:solidFill>
                            <a:schemeClr val="tx1">
                              <a:lumMod val="75000"/>
                              <a:lumOff val="25000"/>
                            </a:schemeClr>
                          </a:solidFill>
                        </a:rPr>
                        <a:t> and vegetables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08195">
                <a:tc>
                  <a:txBody>
                    <a:bodyPr/>
                    <a:lstStyle/>
                    <a:p>
                      <a:r>
                        <a:rPr lang="en-GB" sz="1200" dirty="0">
                          <a:solidFill>
                            <a:schemeClr val="tx1">
                              <a:lumMod val="75000"/>
                              <a:lumOff val="25000"/>
                            </a:schemeClr>
                          </a:solidFill>
                        </a:rPr>
                        <a:t>Milk, water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3" name="TextBox 2"/>
          <p:cNvSpPr txBox="1"/>
          <p:nvPr/>
        </p:nvSpPr>
        <p:spPr>
          <a:xfrm>
            <a:off x="360000" y="4991297"/>
            <a:ext cx="11360800"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consuming ‘most days’ or ‘every day’</a:t>
            </a:r>
          </a:p>
        </p:txBody>
      </p:sp>
    </p:spTree>
    <p:extLst>
      <p:ext uri="{BB962C8B-B14F-4D97-AF65-F5344CB8AC3E}">
        <p14:creationId xmlns:p14="http://schemas.microsoft.com/office/powerpoint/2010/main" val="14748971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600" y="180000"/>
            <a:ext cx="11592799" cy="900000"/>
          </a:xfrm>
        </p:spPr>
        <p:txBody>
          <a:bodyPr vert="horz" lIns="91440" tIns="45720" rIns="91440" bIns="45720" rtlCol="0" anchor="t">
            <a:normAutofit/>
          </a:bodyPr>
          <a:lstStyle/>
          <a:p>
            <a:r>
              <a:rPr lang="en-GB" sz="1600" dirty="0"/>
              <a:t>Takeaway foods are most popular amongst SEN pupils. Pupils with English as a 2</a:t>
            </a:r>
            <a:r>
              <a:rPr lang="en-GB" sz="1600" baseline="30000" dirty="0"/>
              <a:t>nd</a:t>
            </a:r>
            <a:r>
              <a:rPr lang="en-GB" sz="1600" dirty="0"/>
              <a:t> language are more likely to drink milk/water everyday or most days, than the pupil average (87% and 80% respectively) as well as consuming more fruits and vegetables than secondary pupils overall (68% v. 64%). </a:t>
            </a:r>
          </a:p>
        </p:txBody>
      </p:sp>
      <p:sp>
        <p:nvSpPr>
          <p:cNvPr id="7" name="TextBox 6"/>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How often do you eat or drink the following types of food and drink? </a:t>
            </a:r>
          </a:p>
        </p:txBody>
      </p:sp>
      <p:sp>
        <p:nvSpPr>
          <p:cNvPr id="5" name="Rectangle 4"/>
          <p:cNvSpPr/>
          <p:nvPr/>
        </p:nvSpPr>
        <p:spPr>
          <a:xfrm>
            <a:off x="9946640" y="6368627"/>
            <a:ext cx="1686560" cy="492926"/>
          </a:xfrm>
          <a:prstGeom prst="rect">
            <a:avLst/>
          </a:prstGeom>
          <a:solidFill>
            <a:srgbClr val="00A79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Healthy eating</a:t>
            </a:r>
          </a:p>
        </p:txBody>
      </p:sp>
      <p:graphicFrame>
        <p:nvGraphicFramePr>
          <p:cNvPr id="6" name="Table 5"/>
          <p:cNvGraphicFramePr>
            <a:graphicFrameLocks noGrp="1"/>
          </p:cNvGraphicFramePr>
          <p:nvPr>
            <p:extLst>
              <p:ext uri="{D42A27DB-BD31-4B8C-83A1-F6EECF244321}">
                <p14:modId xmlns:p14="http://schemas.microsoft.com/office/powerpoint/2010/main" val="302616637"/>
              </p:ext>
            </p:extLst>
          </p:nvPr>
        </p:nvGraphicFramePr>
        <p:xfrm>
          <a:off x="360000" y="961200"/>
          <a:ext cx="10666132" cy="3989191"/>
        </p:xfrm>
        <a:graphic>
          <a:graphicData uri="http://schemas.openxmlformats.org/drawingml/2006/table">
            <a:tbl>
              <a:tblPr firstRow="1" bandRow="1">
                <a:tableStyleId>{5940675A-B579-460E-94D1-54222C63F5DA}</a:tableStyleId>
              </a:tblPr>
              <a:tblGrid>
                <a:gridCol w="2072699">
                  <a:extLst>
                    <a:ext uri="{9D8B030D-6E8A-4147-A177-3AD203B41FA5}">
                      <a16:colId xmlns:a16="http://schemas.microsoft.com/office/drawing/2014/main" val="20000"/>
                    </a:ext>
                  </a:extLst>
                </a:gridCol>
                <a:gridCol w="1274692">
                  <a:extLst>
                    <a:ext uri="{9D8B030D-6E8A-4147-A177-3AD203B41FA5}">
                      <a16:colId xmlns:a16="http://schemas.microsoft.com/office/drawing/2014/main" val="20001"/>
                    </a:ext>
                  </a:extLst>
                </a:gridCol>
                <a:gridCol w="1210242">
                  <a:extLst>
                    <a:ext uri="{9D8B030D-6E8A-4147-A177-3AD203B41FA5}">
                      <a16:colId xmlns:a16="http://schemas.microsoft.com/office/drawing/2014/main" val="20003"/>
                    </a:ext>
                  </a:extLst>
                </a:gridCol>
                <a:gridCol w="1339143">
                  <a:extLst>
                    <a:ext uri="{9D8B030D-6E8A-4147-A177-3AD203B41FA5}">
                      <a16:colId xmlns:a16="http://schemas.microsoft.com/office/drawing/2014/main" val="20005"/>
                    </a:ext>
                  </a:extLst>
                </a:gridCol>
                <a:gridCol w="1296176">
                  <a:extLst>
                    <a:ext uri="{9D8B030D-6E8A-4147-A177-3AD203B41FA5}">
                      <a16:colId xmlns:a16="http://schemas.microsoft.com/office/drawing/2014/main" val="20007"/>
                    </a:ext>
                  </a:extLst>
                </a:gridCol>
                <a:gridCol w="1210242">
                  <a:extLst>
                    <a:ext uri="{9D8B030D-6E8A-4147-A177-3AD203B41FA5}">
                      <a16:colId xmlns:a16="http://schemas.microsoft.com/office/drawing/2014/main" val="20009"/>
                    </a:ext>
                  </a:extLst>
                </a:gridCol>
                <a:gridCol w="1131469">
                  <a:extLst>
                    <a:ext uri="{9D8B030D-6E8A-4147-A177-3AD203B41FA5}">
                      <a16:colId xmlns:a16="http://schemas.microsoft.com/office/drawing/2014/main" val="20011"/>
                    </a:ext>
                  </a:extLst>
                </a:gridCol>
                <a:gridCol w="1131469">
                  <a:extLst>
                    <a:ext uri="{9D8B030D-6E8A-4147-A177-3AD203B41FA5}">
                      <a16:colId xmlns:a16="http://schemas.microsoft.com/office/drawing/2014/main" val="838917038"/>
                    </a:ext>
                  </a:extLst>
                </a:gridCol>
              </a:tblGrid>
              <a:tr h="459667">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1039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827400">
                <a:tc>
                  <a:txBody>
                    <a:bodyPr/>
                    <a:lstStyle/>
                    <a:p>
                      <a:r>
                        <a:rPr lang="en-GB" sz="1200" dirty="0">
                          <a:solidFill>
                            <a:schemeClr val="tx1">
                              <a:lumMod val="75000"/>
                              <a:lumOff val="25000"/>
                            </a:schemeClr>
                          </a:solidFill>
                          <a:latin typeface="Calibri" panose="020F0502020204030204" pitchFamily="34" charset="0"/>
                        </a:rPr>
                        <a:t>Takeaway and fast food </a:t>
                      </a:r>
                      <a:r>
                        <a:rPr lang="en-GB" sz="1050" dirty="0">
                          <a:solidFill>
                            <a:schemeClr val="tx1">
                              <a:lumMod val="75000"/>
                              <a:lumOff val="25000"/>
                            </a:schemeClr>
                          </a:solidFill>
                          <a:latin typeface="Calibri" panose="020F0502020204030204" pitchFamily="34" charset="0"/>
                        </a:rPr>
                        <a:t>(including pizza, chips, burgers or other fast food even if it’s cooked at home)</a:t>
                      </a:r>
                      <a:endParaRPr lang="en-GB" sz="105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683">
                <a:tc>
                  <a:txBody>
                    <a:bodyPr/>
                    <a:lstStyle/>
                    <a:p>
                      <a:r>
                        <a:rPr lang="en-GB" sz="1200" dirty="0">
                          <a:solidFill>
                            <a:schemeClr val="tx1">
                              <a:lumMod val="75000"/>
                              <a:lumOff val="25000"/>
                            </a:schemeClr>
                          </a:solidFill>
                          <a:latin typeface="Calibri" panose="020F0502020204030204" pitchFamily="34" charset="0"/>
                        </a:rPr>
                        <a:t>Fruit juice and smoothies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77267986"/>
                  </a:ext>
                </a:extLst>
              </a:tr>
              <a:tr h="436683">
                <a:tc>
                  <a:txBody>
                    <a:bodyPr/>
                    <a:lstStyle/>
                    <a:p>
                      <a:r>
                        <a:rPr lang="en-GB" sz="1200" dirty="0">
                          <a:solidFill>
                            <a:schemeClr val="tx1">
                              <a:lumMod val="75000"/>
                              <a:lumOff val="25000"/>
                            </a:schemeClr>
                          </a:solidFill>
                          <a:latin typeface="Calibri" panose="020F0502020204030204" pitchFamily="34" charset="0"/>
                        </a:rPr>
                        <a:t>Other drinks </a:t>
                      </a:r>
                      <a:r>
                        <a:rPr lang="en-GB" sz="1050" dirty="0">
                          <a:solidFill>
                            <a:schemeClr val="tx1">
                              <a:lumMod val="75000"/>
                              <a:lumOff val="25000"/>
                            </a:schemeClr>
                          </a:solidFill>
                          <a:latin typeface="Calibri" panose="020F0502020204030204" pitchFamily="34" charset="0"/>
                        </a:rPr>
                        <a:t>(including sports drinks, fizzy, tea or coffee)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597567">
                <a:tc>
                  <a:txBody>
                    <a:bodyPr/>
                    <a:lstStyle/>
                    <a:p>
                      <a:r>
                        <a:rPr lang="en-GB" sz="1200" dirty="0">
                          <a:solidFill>
                            <a:schemeClr val="tx1">
                              <a:lumMod val="75000"/>
                              <a:lumOff val="25000"/>
                            </a:schemeClr>
                          </a:solidFill>
                          <a:latin typeface="Calibri" panose="020F0502020204030204" pitchFamily="34" charset="0"/>
                        </a:rPr>
                        <a:t>Snacks and sweets </a:t>
                      </a:r>
                      <a:r>
                        <a:rPr lang="en-GB" sz="1050" dirty="0">
                          <a:solidFill>
                            <a:schemeClr val="tx1">
                              <a:lumMod val="75000"/>
                              <a:lumOff val="25000"/>
                            </a:schemeClr>
                          </a:solidFill>
                          <a:latin typeface="Calibri" panose="020F0502020204030204" pitchFamily="34" charset="0"/>
                        </a:rPr>
                        <a:t>(including crisps, biscuits, cakes, sweets, chocolate)</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10397">
                <a:tc>
                  <a:txBody>
                    <a:bodyPr/>
                    <a:lstStyle/>
                    <a:p>
                      <a:r>
                        <a:rPr lang="en-GB" sz="1200" dirty="0">
                          <a:solidFill>
                            <a:schemeClr val="tx1">
                              <a:lumMod val="75000"/>
                              <a:lumOff val="25000"/>
                            </a:schemeClr>
                          </a:solidFill>
                        </a:rPr>
                        <a:t>Fruits</a:t>
                      </a:r>
                      <a:r>
                        <a:rPr lang="en-GB" sz="1200" baseline="0" dirty="0">
                          <a:solidFill>
                            <a:schemeClr val="tx1">
                              <a:lumMod val="75000"/>
                              <a:lumOff val="25000"/>
                            </a:schemeClr>
                          </a:solidFill>
                        </a:rPr>
                        <a:t> and vegetables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10397">
                <a:tc>
                  <a:txBody>
                    <a:bodyPr/>
                    <a:lstStyle/>
                    <a:p>
                      <a:r>
                        <a:rPr lang="en-GB" sz="1200" dirty="0">
                          <a:solidFill>
                            <a:schemeClr val="tx1">
                              <a:lumMod val="75000"/>
                              <a:lumOff val="25000"/>
                            </a:schemeClr>
                          </a:solidFill>
                        </a:rPr>
                        <a:t>Milk, water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3" name="TextBox 2"/>
          <p:cNvSpPr txBox="1"/>
          <p:nvPr/>
        </p:nvSpPr>
        <p:spPr>
          <a:xfrm>
            <a:off x="360000" y="5049653"/>
            <a:ext cx="10666131"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consuming ‘most days’ or ‘every day’</a:t>
            </a:r>
          </a:p>
        </p:txBody>
      </p:sp>
    </p:spTree>
    <p:extLst>
      <p:ext uri="{BB962C8B-B14F-4D97-AF65-F5344CB8AC3E}">
        <p14:creationId xmlns:p14="http://schemas.microsoft.com/office/powerpoint/2010/main" val="97164806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4000" y="2518772"/>
            <a:ext cx="8004882" cy="1878154"/>
          </a:xfrm>
          <a:prstGeom prst="rect">
            <a:avLst/>
          </a:prstGeom>
          <a:noFill/>
          <a:ln>
            <a:noFill/>
          </a:ln>
          <a:effectLst/>
          <a:extLst>
            <a:ext uri="{C572A759-6A51-4108-AA02-DFA0A04FC94B}">
              <ma14:wrappingTextBoxFlag xmlns:lc="http://schemas.openxmlformats.org/drawingml/2006/lockedCanvas" xmlns:ma14="http://schemas.microsoft.com/office/mac/drawingml/2011/main" xmlns:w="http://schemas.openxmlformats.org/wordprocessingml/2006/main" xmlns:w10="urn:schemas-microsoft-com:office:word" xmlns:v="urn:schemas-microsoft-com:vml" xmlns:o="urn:schemas-microsoft-com:office:office" xmlns:mv="urn:schemas-microsoft-com:mac:vml" xmlns:mo="http://schemas.microsoft.com/office/mac/office/2008/main" xmlns="" xmlns:arto="http://schemas.microsoft.com/office/word/2006/arto" xmlns:wps="http://schemas.microsoft.com/office/word/2010/wordprocessingShape" xmlns:wne="http://schemas.microsoft.com/office/word/2006/wordml" xmlns:wpi="http://schemas.microsoft.com/office/word/2010/wordprocessingInk" xmlns:wpg="http://schemas.microsoft.com/office/word/2010/wordprocessingGroup" xmlns:w15="http://schemas.microsoft.com/office/word/2012/wordml" xmlns:w14="http://schemas.microsoft.com/office/word/2010/wordml" xmlns:wp="http://schemas.openxmlformats.org/drawingml/2006/wordprocessingDrawing" xmlns:wp14="http://schemas.microsoft.com/office/word/2010/wordprocessingDrawing" xmlns:m="http://schemas.openxmlformats.org/officeDocument/2006/math" xmlns:mc="http://schemas.openxmlformats.org/markup-compatibility/2006" xmlns:wpc="http://schemas.microsoft.com/office/word/2010/wordprocessing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p>
            <a:pPr>
              <a:spcAft>
                <a:spcPts val="0"/>
              </a:spcAft>
            </a:pPr>
            <a:r>
              <a:rPr lang="en-GB" sz="3600" dirty="0">
                <a:solidFill>
                  <a:srgbClr val="00A98A"/>
                </a:solidFill>
                <a:latin typeface="Calibri" panose="020F0502020204030204" pitchFamily="34" charset="0"/>
                <a:ea typeface="MS Mincho" panose="02020609040205080304" pitchFamily="49" charset="-128"/>
                <a:cs typeface="DINPro-Medium" panose="020B0604020101020102" pitchFamily="34" charset="0"/>
              </a:rPr>
              <a:t>Wellbeing:</a:t>
            </a:r>
          </a:p>
          <a:p>
            <a:pPr>
              <a:spcAft>
                <a:spcPts val="0"/>
              </a:spcAft>
            </a:pPr>
            <a:r>
              <a:rPr lang="en-GB" sz="3600" dirty="0">
                <a:solidFill>
                  <a:srgbClr val="00A98A"/>
                </a:solidFill>
                <a:latin typeface="Calibri" panose="020F0502020204030204" pitchFamily="34" charset="0"/>
                <a:ea typeface="MS Mincho" panose="02020609040205080304" pitchFamily="49" charset="-128"/>
                <a:cs typeface="DINPro" panose="020B0504020101020102" pitchFamily="34" charset="0"/>
              </a:rPr>
              <a:t>Attitudes to physical wellbeing and oral hygiene</a:t>
            </a:r>
            <a:r>
              <a:rPr lang="en-GB" sz="3600" dirty="0">
                <a:solidFill>
                  <a:srgbClr val="00A98A"/>
                </a:solidFill>
                <a:latin typeface="DINPro-Medium" panose="020B0604020101020102" pitchFamily="34" charset="0"/>
                <a:ea typeface="MS Mincho" panose="02020609040205080304" pitchFamily="49" charset="-128"/>
                <a:cs typeface="DINPro-Medium" panose="020B0604020101020102" pitchFamily="34" charset="0"/>
              </a:rPr>
              <a:t> </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51090650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dirty="0"/>
              <a:t>The majority of pupils feel warm and comfortable at home. </a:t>
            </a:r>
            <a:endParaRPr lang="en-GB" sz="1600" dirty="0">
              <a:solidFill>
                <a:srgbClr val="C00000"/>
              </a:solidFill>
            </a:endParaRPr>
          </a:p>
        </p:txBody>
      </p:sp>
      <p:graphicFrame>
        <p:nvGraphicFramePr>
          <p:cNvPr id="15" name="Chart 14"/>
          <p:cNvGraphicFramePr/>
          <p:nvPr>
            <p:extLst>
              <p:ext uri="{D42A27DB-BD31-4B8C-83A1-F6EECF244321}">
                <p14:modId xmlns:p14="http://schemas.microsoft.com/office/powerpoint/2010/main" val="2168659206"/>
              </p:ext>
            </p:extLst>
          </p:nvPr>
        </p:nvGraphicFramePr>
        <p:xfrm>
          <a:off x="76486" y="1892582"/>
          <a:ext cx="5082665" cy="2834640"/>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600" y="6365913"/>
            <a:ext cx="7646488"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Do you feel warm and comfortable at home? </a:t>
            </a:r>
          </a:p>
          <a:p>
            <a:r>
              <a:rPr lang="en-GB" sz="1000" i="1" dirty="0">
                <a:solidFill>
                  <a:srgbClr val="002060"/>
                </a:solidFill>
                <a:latin typeface="Calibri" panose="020F0502020204030204" pitchFamily="34" charset="0"/>
              </a:rPr>
              <a:t>Base: All valid respondents, n=1,057</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graphicFrame>
        <p:nvGraphicFramePr>
          <p:cNvPr id="8" name="Table 7"/>
          <p:cNvGraphicFramePr>
            <a:graphicFrameLocks noGrp="1"/>
          </p:cNvGraphicFramePr>
          <p:nvPr>
            <p:extLst>
              <p:ext uri="{D42A27DB-BD31-4B8C-83A1-F6EECF244321}">
                <p14:modId xmlns:p14="http://schemas.microsoft.com/office/powerpoint/2010/main" val="2200009523"/>
              </p:ext>
            </p:extLst>
          </p:nvPr>
        </p:nvGraphicFramePr>
        <p:xfrm>
          <a:off x="5540961" y="1158217"/>
          <a:ext cx="6319576" cy="1660584"/>
        </p:xfrm>
        <a:graphic>
          <a:graphicData uri="http://schemas.openxmlformats.org/drawingml/2006/table">
            <a:tbl>
              <a:tblPr firstRow="1" bandRow="1">
                <a:tableStyleId>{5940675A-B579-460E-94D1-54222C63F5DA}</a:tableStyleId>
              </a:tblPr>
              <a:tblGrid>
                <a:gridCol w="1607346">
                  <a:extLst>
                    <a:ext uri="{9D8B030D-6E8A-4147-A177-3AD203B41FA5}">
                      <a16:colId xmlns:a16="http://schemas.microsoft.com/office/drawing/2014/main" val="20000"/>
                    </a:ext>
                  </a:extLst>
                </a:gridCol>
                <a:gridCol w="955580">
                  <a:extLst>
                    <a:ext uri="{9D8B030D-6E8A-4147-A177-3AD203B41FA5}">
                      <a16:colId xmlns:a16="http://schemas.microsoft.com/office/drawing/2014/main" val="20001"/>
                    </a:ext>
                  </a:extLst>
                </a:gridCol>
                <a:gridCol w="751330">
                  <a:extLst>
                    <a:ext uri="{9D8B030D-6E8A-4147-A177-3AD203B41FA5}">
                      <a16:colId xmlns:a16="http://schemas.microsoft.com/office/drawing/2014/main" val="20002"/>
                    </a:ext>
                  </a:extLst>
                </a:gridCol>
                <a:gridCol w="751330">
                  <a:extLst>
                    <a:ext uri="{9D8B030D-6E8A-4147-A177-3AD203B41FA5}">
                      <a16:colId xmlns:a16="http://schemas.microsoft.com/office/drawing/2014/main" val="20003"/>
                    </a:ext>
                  </a:extLst>
                </a:gridCol>
                <a:gridCol w="751330">
                  <a:extLst>
                    <a:ext uri="{9D8B030D-6E8A-4147-A177-3AD203B41FA5}">
                      <a16:colId xmlns:a16="http://schemas.microsoft.com/office/drawing/2014/main" val="20004"/>
                    </a:ext>
                  </a:extLst>
                </a:gridCol>
                <a:gridCol w="751330">
                  <a:extLst>
                    <a:ext uri="{9D8B030D-6E8A-4147-A177-3AD203B41FA5}">
                      <a16:colId xmlns:a16="http://schemas.microsoft.com/office/drawing/2014/main" val="20005"/>
                    </a:ext>
                  </a:extLst>
                </a:gridCol>
                <a:gridCol w="751330">
                  <a:extLst>
                    <a:ext uri="{9D8B030D-6E8A-4147-A177-3AD203B41FA5}">
                      <a16:colId xmlns:a16="http://schemas.microsoft.com/office/drawing/2014/main" val="20006"/>
                    </a:ext>
                  </a:extLst>
                </a:gridCol>
              </a:tblGrid>
              <a:tr h="33489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9908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64532">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64532">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Table 9">
            <a:extLst>
              <a:ext uri="{FF2B5EF4-FFF2-40B4-BE49-F238E27FC236}">
                <a16:creationId xmlns:a16="http://schemas.microsoft.com/office/drawing/2014/main" id="{31BA1C1A-5BF6-4337-B50A-EF5227A86BFD}"/>
              </a:ext>
            </a:extLst>
          </p:cNvPr>
          <p:cNvGraphicFramePr>
            <a:graphicFrameLocks noGrp="1"/>
          </p:cNvGraphicFramePr>
          <p:nvPr>
            <p:extLst>
              <p:ext uri="{D42A27DB-BD31-4B8C-83A1-F6EECF244321}">
                <p14:modId xmlns:p14="http://schemas.microsoft.com/office/powerpoint/2010/main" val="1941436204"/>
              </p:ext>
            </p:extLst>
          </p:nvPr>
        </p:nvGraphicFramePr>
        <p:xfrm>
          <a:off x="5550691" y="3424351"/>
          <a:ext cx="6319576" cy="1865676"/>
        </p:xfrm>
        <a:graphic>
          <a:graphicData uri="http://schemas.openxmlformats.org/drawingml/2006/table">
            <a:tbl>
              <a:tblPr firstRow="1" bandRow="1">
                <a:tableStyleId>{5940675A-B579-460E-94D1-54222C63F5DA}</a:tableStyleId>
              </a:tblPr>
              <a:tblGrid>
                <a:gridCol w="1450184">
                  <a:extLst>
                    <a:ext uri="{9D8B030D-6E8A-4147-A177-3AD203B41FA5}">
                      <a16:colId xmlns:a16="http://schemas.microsoft.com/office/drawing/2014/main" val="20000"/>
                    </a:ext>
                  </a:extLst>
                </a:gridCol>
                <a:gridCol w="483427">
                  <a:extLst>
                    <a:ext uri="{9D8B030D-6E8A-4147-A177-3AD203B41FA5}">
                      <a16:colId xmlns:a16="http://schemas.microsoft.com/office/drawing/2014/main" val="20001"/>
                    </a:ext>
                  </a:extLst>
                </a:gridCol>
                <a:gridCol w="825341">
                  <a:extLst>
                    <a:ext uri="{9D8B030D-6E8A-4147-A177-3AD203B41FA5}">
                      <a16:colId xmlns:a16="http://schemas.microsoft.com/office/drawing/2014/main" val="20002"/>
                    </a:ext>
                  </a:extLst>
                </a:gridCol>
                <a:gridCol w="628385">
                  <a:extLst>
                    <a:ext uri="{9D8B030D-6E8A-4147-A177-3AD203B41FA5}">
                      <a16:colId xmlns:a16="http://schemas.microsoft.com/office/drawing/2014/main" val="20003"/>
                    </a:ext>
                  </a:extLst>
                </a:gridCol>
                <a:gridCol w="815572">
                  <a:extLst>
                    <a:ext uri="{9D8B030D-6E8A-4147-A177-3AD203B41FA5}">
                      <a16:colId xmlns:a16="http://schemas.microsoft.com/office/drawing/2014/main" val="20004"/>
                    </a:ext>
                  </a:extLst>
                </a:gridCol>
                <a:gridCol w="782320">
                  <a:extLst>
                    <a:ext uri="{9D8B030D-6E8A-4147-A177-3AD203B41FA5}">
                      <a16:colId xmlns:a16="http://schemas.microsoft.com/office/drawing/2014/main" val="20005"/>
                    </a:ext>
                  </a:extLst>
                </a:gridCol>
                <a:gridCol w="655469">
                  <a:extLst>
                    <a:ext uri="{9D8B030D-6E8A-4147-A177-3AD203B41FA5}">
                      <a16:colId xmlns:a16="http://schemas.microsoft.com/office/drawing/2014/main" val="20006"/>
                    </a:ext>
                  </a:extLst>
                </a:gridCol>
                <a:gridCol w="678878">
                  <a:extLst>
                    <a:ext uri="{9D8B030D-6E8A-4147-A177-3AD203B41FA5}">
                      <a16:colId xmlns:a16="http://schemas.microsoft.com/office/drawing/2014/main" val="214884382"/>
                    </a:ext>
                  </a:extLst>
                </a:gridCol>
              </a:tblGrid>
              <a:tr h="4756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0384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5638">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5638">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554268066"/>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2308811807"/>
              </p:ext>
            </p:extLst>
          </p:nvPr>
        </p:nvGraphicFramePr>
        <p:xfrm>
          <a:off x="183019" y="835200"/>
          <a:ext cx="5100181" cy="2220587"/>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dirty="0"/>
              <a:t>Good oral hygiene is apparent amongst 79% of pupils (decreased from 81% last year). Girls are more likely to brush their teeth twice a day than boy (86% v. 74% amongst Boys). 62% of all pupils have been to the dentist in the last 12 months, again girls are more diligent than boys (66% v. 61%) and those from an ethnic minority background are the least likely to have been to the dentist in the last year.</a:t>
            </a:r>
          </a:p>
        </p:txBody>
      </p:sp>
      <p:sp>
        <p:nvSpPr>
          <p:cNvPr id="6" name="TextBox 5"/>
          <p:cNvSpPr txBox="1"/>
          <p:nvPr/>
        </p:nvSpPr>
        <p:spPr>
          <a:xfrm>
            <a:off x="183018" y="6304002"/>
            <a:ext cx="5285843" cy="553998"/>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How often do you clean your teeth for at least 2 minutes at a time? </a:t>
            </a:r>
          </a:p>
          <a:p>
            <a:r>
              <a:rPr lang="en-GB" sz="1000" dirty="0">
                <a:solidFill>
                  <a:srgbClr val="002060"/>
                </a:solidFill>
                <a:latin typeface="Calibri" panose="020F0502020204030204" pitchFamily="34" charset="0"/>
              </a:rPr>
              <a:t>Q: How long ago did you last visit the dentist?</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graphicFrame>
        <p:nvGraphicFramePr>
          <p:cNvPr id="12" name="Chart 11"/>
          <p:cNvGraphicFramePr/>
          <p:nvPr>
            <p:extLst>
              <p:ext uri="{D42A27DB-BD31-4B8C-83A1-F6EECF244321}">
                <p14:modId xmlns:p14="http://schemas.microsoft.com/office/powerpoint/2010/main" val="3827375040"/>
              </p:ext>
            </p:extLst>
          </p:nvPr>
        </p:nvGraphicFramePr>
        <p:xfrm>
          <a:off x="183018" y="3146583"/>
          <a:ext cx="5100181" cy="222058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Table 12"/>
          <p:cNvGraphicFramePr>
            <a:graphicFrameLocks noGrp="1"/>
          </p:cNvGraphicFramePr>
          <p:nvPr>
            <p:extLst>
              <p:ext uri="{D42A27DB-BD31-4B8C-83A1-F6EECF244321}">
                <p14:modId xmlns:p14="http://schemas.microsoft.com/office/powerpoint/2010/main" val="1900272099"/>
              </p:ext>
            </p:extLst>
          </p:nvPr>
        </p:nvGraphicFramePr>
        <p:xfrm>
          <a:off x="5587999" y="949760"/>
          <a:ext cx="6282265" cy="2103120"/>
        </p:xfrm>
        <a:graphic>
          <a:graphicData uri="http://schemas.openxmlformats.org/drawingml/2006/table">
            <a:tbl>
              <a:tblPr firstRow="1" bandRow="1">
                <a:tableStyleId>{5940675A-B579-460E-94D1-54222C63F5DA}</a:tableStyleId>
              </a:tblPr>
              <a:tblGrid>
                <a:gridCol w="1678040">
                  <a:extLst>
                    <a:ext uri="{9D8B030D-6E8A-4147-A177-3AD203B41FA5}">
                      <a16:colId xmlns:a16="http://schemas.microsoft.com/office/drawing/2014/main" val="20000"/>
                    </a:ext>
                  </a:extLst>
                </a:gridCol>
                <a:gridCol w="909130">
                  <a:extLst>
                    <a:ext uri="{9D8B030D-6E8A-4147-A177-3AD203B41FA5}">
                      <a16:colId xmlns:a16="http://schemas.microsoft.com/office/drawing/2014/main" val="20001"/>
                    </a:ext>
                  </a:extLst>
                </a:gridCol>
                <a:gridCol w="670727">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Clean teeth at least twice a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Clean teeth less than daily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Has visited</a:t>
                      </a:r>
                      <a:r>
                        <a:rPr lang="en-GB" sz="1200" baseline="0" dirty="0">
                          <a:solidFill>
                            <a:schemeClr val="tx1">
                              <a:lumMod val="75000"/>
                              <a:lumOff val="25000"/>
                            </a:schemeClr>
                          </a:solidFill>
                        </a:rPr>
                        <a:t> dentist in the last year</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1482497165"/>
              </p:ext>
            </p:extLst>
          </p:nvPr>
        </p:nvGraphicFramePr>
        <p:xfrm>
          <a:off x="5587999" y="3264050"/>
          <a:ext cx="6282265" cy="2286000"/>
        </p:xfrm>
        <a:graphic>
          <a:graphicData uri="http://schemas.openxmlformats.org/drawingml/2006/table">
            <a:tbl>
              <a:tblPr firstRow="1" bandRow="1">
                <a:tableStyleId>{5940675A-B579-460E-94D1-54222C63F5DA}</a:tableStyleId>
              </a:tblPr>
              <a:tblGrid>
                <a:gridCol w="1466219">
                  <a:extLst>
                    <a:ext uri="{9D8B030D-6E8A-4147-A177-3AD203B41FA5}">
                      <a16:colId xmlns:a16="http://schemas.microsoft.com/office/drawing/2014/main" val="20000"/>
                    </a:ext>
                  </a:extLst>
                </a:gridCol>
                <a:gridCol w="642596">
                  <a:extLst>
                    <a:ext uri="{9D8B030D-6E8A-4147-A177-3AD203B41FA5}">
                      <a16:colId xmlns:a16="http://schemas.microsoft.com/office/drawing/2014/main" val="20001"/>
                    </a:ext>
                  </a:extLst>
                </a:gridCol>
                <a:gridCol w="806637">
                  <a:extLst>
                    <a:ext uri="{9D8B030D-6E8A-4147-A177-3AD203B41FA5}">
                      <a16:colId xmlns:a16="http://schemas.microsoft.com/office/drawing/2014/main" val="20002"/>
                    </a:ext>
                  </a:extLst>
                </a:gridCol>
                <a:gridCol w="600059">
                  <a:extLst>
                    <a:ext uri="{9D8B030D-6E8A-4147-A177-3AD203B41FA5}">
                      <a16:colId xmlns:a16="http://schemas.microsoft.com/office/drawing/2014/main" val="20003"/>
                    </a:ext>
                  </a:extLst>
                </a:gridCol>
                <a:gridCol w="806637">
                  <a:extLst>
                    <a:ext uri="{9D8B030D-6E8A-4147-A177-3AD203B41FA5}">
                      <a16:colId xmlns:a16="http://schemas.microsoft.com/office/drawing/2014/main" val="20004"/>
                    </a:ext>
                  </a:extLst>
                </a:gridCol>
                <a:gridCol w="757853">
                  <a:extLst>
                    <a:ext uri="{9D8B030D-6E8A-4147-A177-3AD203B41FA5}">
                      <a16:colId xmlns:a16="http://schemas.microsoft.com/office/drawing/2014/main" val="20005"/>
                    </a:ext>
                  </a:extLst>
                </a:gridCol>
                <a:gridCol w="536413">
                  <a:extLst>
                    <a:ext uri="{9D8B030D-6E8A-4147-A177-3AD203B41FA5}">
                      <a16:colId xmlns:a16="http://schemas.microsoft.com/office/drawing/2014/main" val="20006"/>
                    </a:ext>
                  </a:extLst>
                </a:gridCol>
                <a:gridCol w="665851">
                  <a:extLst>
                    <a:ext uri="{9D8B030D-6E8A-4147-A177-3AD203B41FA5}">
                      <a16:colId xmlns:a16="http://schemas.microsoft.com/office/drawing/2014/main" val="998475951"/>
                    </a:ext>
                  </a:extLst>
                </a:gridCol>
              </a:tblGrid>
              <a:tr h="41491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Clean teeth at least twice a 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Clean teeth less than daily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Has visited</a:t>
                      </a:r>
                      <a:r>
                        <a:rPr lang="en-GB" sz="1200" baseline="0" dirty="0">
                          <a:solidFill>
                            <a:schemeClr val="tx1">
                              <a:lumMod val="75000"/>
                              <a:lumOff val="25000"/>
                            </a:schemeClr>
                          </a:solidFill>
                        </a:rPr>
                        <a:t> dentist in the last year</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64%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15937228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(1)</a:t>
            </a:r>
          </a:p>
        </p:txBody>
      </p:sp>
      <p:sp>
        <p:nvSpPr>
          <p:cNvPr id="3" name="Content Placeholder 2"/>
          <p:cNvSpPr>
            <a:spLocks noGrp="1"/>
          </p:cNvSpPr>
          <p:nvPr>
            <p:ph idx="1"/>
          </p:nvPr>
        </p:nvSpPr>
        <p:spPr>
          <a:xfrm>
            <a:off x="183019" y="834244"/>
            <a:ext cx="10569776" cy="5678068"/>
          </a:xfrm>
        </p:spPr>
        <p:txBody>
          <a:bodyPr>
            <a:noAutofit/>
          </a:bodyPr>
          <a:lstStyle/>
          <a:p>
            <a:pPr marL="0" indent="0">
              <a:lnSpc>
                <a:spcPct val="110000"/>
              </a:lnSpc>
              <a:buNone/>
            </a:pPr>
            <a:endParaRPr lang="en-GB" sz="1400" dirty="0">
              <a:solidFill>
                <a:schemeClr val="tx1">
                  <a:lumMod val="75000"/>
                  <a:lumOff val="25000"/>
                </a:schemeClr>
              </a:solidFill>
            </a:endParaRPr>
          </a:p>
          <a:p>
            <a:pPr marL="0" indent="0">
              <a:lnSpc>
                <a:spcPct val="110000"/>
              </a:lnSpc>
              <a:buNone/>
            </a:pPr>
            <a:r>
              <a:rPr lang="en-GB" sz="1600" b="1" dirty="0"/>
              <a:t>Introduction</a:t>
            </a:r>
            <a:endParaRPr lang="en-GB" sz="1600" dirty="0">
              <a:solidFill>
                <a:schemeClr val="tx1">
                  <a:lumMod val="75000"/>
                  <a:lumOff val="25000"/>
                </a:schemeClr>
              </a:solidFill>
            </a:endParaRPr>
          </a:p>
          <a:p>
            <a:pPr marL="0" indent="0">
              <a:lnSpc>
                <a:spcPct val="110000"/>
              </a:lnSpc>
              <a:buNone/>
            </a:pPr>
            <a:r>
              <a:rPr lang="en-GB" sz="1400" dirty="0">
                <a:solidFill>
                  <a:srgbClr val="404040"/>
                </a:solidFill>
              </a:rPr>
              <a:t>The Doncaster Council Pupil Lifestyle Survey has been developed by Doncaster Council’s Public Health Department in conjunction with independent research agency, PFA Research.</a:t>
            </a:r>
          </a:p>
          <a:p>
            <a:pPr marL="0" indent="0">
              <a:lnSpc>
                <a:spcPct val="110000"/>
              </a:lnSpc>
              <a:buNone/>
            </a:pPr>
            <a:r>
              <a:rPr lang="en-GB" sz="1400" dirty="0">
                <a:solidFill>
                  <a:srgbClr val="404040"/>
                </a:solidFill>
              </a:rPr>
              <a:t>The survey is designed for young people of primary and secondary school age within Key Stages 2, 3 and 4 (specifically year group 4, 6, 8 and 10). The results of the 2023 survey represent the fourth year’s output of the new survey, continuing with a refreshed methodology (100% online) and comprising new questionnaires for primary and secondary schools. All 111 schools across Doncaster were requested to take part in the survey during the 2023 spring and summer term. </a:t>
            </a:r>
            <a:r>
              <a:rPr lang="en-GB" sz="1400" dirty="0">
                <a:solidFill>
                  <a:srgbClr val="404040"/>
                </a:solidFill>
                <a:latin typeface="Calibri"/>
              </a:rPr>
              <a:t>The survey has taken place during the Autumn/Spring term during the initial two years of fieldwork, this was not an option during the Covid-19 pandemic and consequently we have moved fieldwork to the summer term.  When studying data from the third year, it should be noted that response numbers are lower due to continued school closures at this time, and all those children participating will have experienced extended periods of home schooling as well as potentially traumatic effects of the global pandemic.</a:t>
            </a:r>
          </a:p>
          <a:p>
            <a:pPr marL="0" indent="0">
              <a:lnSpc>
                <a:spcPct val="110000"/>
              </a:lnSpc>
              <a:buNone/>
            </a:pPr>
            <a:r>
              <a:rPr lang="en-GB" sz="1400" dirty="0">
                <a:solidFill>
                  <a:srgbClr val="404040"/>
                </a:solidFill>
              </a:rPr>
              <a:t>8 (of a total 19) secondary schools participated, with a total 1,895 survey completions. </a:t>
            </a:r>
          </a:p>
          <a:p>
            <a:pPr marL="0" indent="0">
              <a:lnSpc>
                <a:spcPct val="110000"/>
              </a:lnSpc>
              <a:buNone/>
            </a:pPr>
            <a:r>
              <a:rPr lang="en-GB" sz="1400" dirty="0">
                <a:solidFill>
                  <a:srgbClr val="404040"/>
                </a:solidFill>
              </a:rPr>
              <a:t>This report delivers the results of the survey of secondary school children from Years 8 and 10; a total of 1057 pupils.</a:t>
            </a:r>
          </a:p>
          <a:p>
            <a:pPr marL="0" indent="0">
              <a:lnSpc>
                <a:spcPct val="110000"/>
              </a:lnSpc>
              <a:buNone/>
            </a:pPr>
            <a:r>
              <a:rPr lang="en-GB" sz="1400" b="1" dirty="0">
                <a:solidFill>
                  <a:srgbClr val="404040"/>
                </a:solidFill>
              </a:rPr>
              <a:t>Conclusions</a:t>
            </a:r>
            <a:r>
              <a:rPr lang="en-GB" sz="1400" dirty="0">
                <a:solidFill>
                  <a:srgbClr val="404040"/>
                </a:solidFill>
              </a:rPr>
              <a:t> are drawn (located at the end of the main report) and present headline observations by key analysis groups, namely age category (i.e. Year 8 v. Year 10), gender, SEN (special educational needs), young carers, FSM (free school meals), pupils with disabilities and/or long standing illness, and ethnic background (white and Ethnic Minority Groups).</a:t>
            </a:r>
          </a:p>
          <a:p>
            <a:pPr marL="0" indent="0">
              <a:lnSpc>
                <a:spcPct val="100000"/>
              </a:lnSpc>
              <a:spcBef>
                <a:spcPts val="600"/>
              </a:spcBef>
              <a:spcAft>
                <a:spcPts val="600"/>
              </a:spcAft>
              <a:buNone/>
            </a:pPr>
            <a:r>
              <a:rPr lang="en-GB" sz="1400" dirty="0">
                <a:solidFill>
                  <a:srgbClr val="404040"/>
                </a:solidFill>
              </a:rPr>
              <a:t>The survey included a number of mandatory questions which produce key indicators to the Children's and Young People Plan (CYPP). A summary of the CYPP data and page references to where the data appears in the report in full are provided below.</a:t>
            </a:r>
          </a:p>
          <a:p>
            <a:pPr marL="0" indent="0">
              <a:lnSpc>
                <a:spcPct val="110000"/>
              </a:lnSpc>
              <a:buNone/>
            </a:pPr>
            <a:endParaRPr lang="en-GB" sz="1400" dirty="0">
              <a:solidFill>
                <a:srgbClr val="404040"/>
              </a:solidFill>
            </a:endParaRPr>
          </a:p>
        </p:txBody>
      </p:sp>
    </p:spTree>
    <p:extLst>
      <p:ext uri="{BB962C8B-B14F-4D97-AF65-F5344CB8AC3E}">
        <p14:creationId xmlns:p14="http://schemas.microsoft.com/office/powerpoint/2010/main" val="412614685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2517402318"/>
              </p:ext>
            </p:extLst>
          </p:nvPr>
        </p:nvGraphicFramePr>
        <p:xfrm>
          <a:off x="183019" y="835200"/>
          <a:ext cx="5100181" cy="2446385"/>
        </p:xfrm>
        <a:graphic>
          <a:graphicData uri="http://schemas.openxmlformats.org/drawingml/2006/chart">
            <c:chart xmlns:c="http://schemas.openxmlformats.org/drawingml/2006/chart" xmlns:r="http://schemas.openxmlformats.org/officeDocument/2006/relationships" r:id="rId3"/>
          </a:graphicData>
        </a:graphic>
      </p:graphicFrame>
      <p:sp>
        <p:nvSpPr>
          <p:cNvPr id="8" name="Title 1"/>
          <p:cNvSpPr>
            <a:spLocks noGrp="1"/>
          </p:cNvSpPr>
          <p:nvPr>
            <p:ph type="title"/>
          </p:nvPr>
        </p:nvSpPr>
        <p:spPr>
          <a:xfrm>
            <a:off x="183019" y="180000"/>
            <a:ext cx="11687246" cy="900000"/>
          </a:xfrm>
        </p:spPr>
        <p:txBody>
          <a:bodyPr vert="horz" lIns="91440" tIns="45720" rIns="91440" bIns="45720" rtlCol="0" anchor="t">
            <a:normAutofit/>
          </a:bodyPr>
          <a:lstStyle/>
          <a:p>
            <a:r>
              <a:rPr lang="en-GB" sz="1600" dirty="0"/>
              <a:t>43% of all pupils remember being measured when they were at primary school. Of those that can remember, the majority at 39%, said they were neither happy nor unhappy about it. 27% felt unhappy about it. Both Year 10 and Girls remember being weighed the most with girls feeling much more unhappy than boys. </a:t>
            </a:r>
            <a:r>
              <a:rPr lang="en-GB" sz="1100" i="1" dirty="0"/>
              <a:t>(Please note the base for most of these cohorts is low.)</a:t>
            </a:r>
            <a:endParaRPr lang="en-GB" sz="1600" dirty="0"/>
          </a:p>
        </p:txBody>
      </p:sp>
      <p:sp>
        <p:nvSpPr>
          <p:cNvPr id="6" name="TextBox 5"/>
          <p:cNvSpPr txBox="1"/>
          <p:nvPr/>
        </p:nvSpPr>
        <p:spPr>
          <a:xfrm>
            <a:off x="183019" y="6078776"/>
            <a:ext cx="5285843"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remember being weighed and measured at school (this will have happened during Reception/Foundation Year and then again in Year 6)? </a:t>
            </a:r>
          </a:p>
          <a:p>
            <a:r>
              <a:rPr lang="en-GB" sz="1000" dirty="0">
                <a:solidFill>
                  <a:srgbClr val="002060"/>
                </a:solidFill>
                <a:latin typeface="Calibri" panose="020F0502020204030204" pitchFamily="34" charset="0"/>
              </a:rPr>
              <a:t>Q: If yes, how did it make you feel?</a:t>
            </a:r>
          </a:p>
          <a:p>
            <a:r>
              <a:rPr lang="en-GB" sz="1000" i="1" dirty="0">
                <a:solidFill>
                  <a:srgbClr val="002060"/>
                </a:solidFill>
                <a:latin typeface="Calibri" panose="020F0502020204030204" pitchFamily="34" charset="0"/>
              </a:rPr>
              <a:t>Introduced in 2021. Base: All valid respondents, n=458</a:t>
            </a:r>
          </a:p>
        </p:txBody>
      </p:sp>
      <p:sp>
        <p:nvSpPr>
          <p:cNvPr id="7" name="Rectangle 6"/>
          <p:cNvSpPr/>
          <p:nvPr/>
        </p:nvSpPr>
        <p:spPr>
          <a:xfrm>
            <a:off x="9946640" y="6368627"/>
            <a:ext cx="1686560" cy="492926"/>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Wellbeing</a:t>
            </a:r>
          </a:p>
        </p:txBody>
      </p:sp>
      <p:graphicFrame>
        <p:nvGraphicFramePr>
          <p:cNvPr id="13" name="Table 12"/>
          <p:cNvGraphicFramePr>
            <a:graphicFrameLocks noGrp="1"/>
          </p:cNvGraphicFramePr>
          <p:nvPr>
            <p:extLst>
              <p:ext uri="{D42A27DB-BD31-4B8C-83A1-F6EECF244321}">
                <p14:modId xmlns:p14="http://schemas.microsoft.com/office/powerpoint/2010/main" val="3311636249"/>
              </p:ext>
            </p:extLst>
          </p:nvPr>
        </p:nvGraphicFramePr>
        <p:xfrm>
          <a:off x="5562363" y="975670"/>
          <a:ext cx="6282265" cy="2292872"/>
        </p:xfrm>
        <a:graphic>
          <a:graphicData uri="http://schemas.openxmlformats.org/drawingml/2006/table">
            <a:tbl>
              <a:tblPr firstRow="1" bandRow="1">
                <a:tableStyleId>{5940675A-B579-460E-94D1-54222C63F5DA}</a:tableStyleId>
              </a:tblPr>
              <a:tblGrid>
                <a:gridCol w="1691291">
                  <a:extLst>
                    <a:ext uri="{9D8B030D-6E8A-4147-A177-3AD203B41FA5}">
                      <a16:colId xmlns:a16="http://schemas.microsoft.com/office/drawing/2014/main" val="20000"/>
                    </a:ext>
                  </a:extLst>
                </a:gridCol>
                <a:gridCol w="856505">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4</a:t>
                      </a:r>
                      <a:r>
                        <a:rPr lang="en-GB" sz="1200" i="1"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2</a:t>
                      </a: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1</a:t>
                      </a:r>
                      <a:r>
                        <a:rPr lang="en-GB" sz="1200" i="1" dirty="0">
                          <a:solidFill>
                            <a:schemeClr val="tx1">
                              <a:lumMod val="75000"/>
                              <a:lumOff val="25000"/>
                            </a:schemeClr>
                          </a:solidFill>
                        </a:rPr>
                        <a:t>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2</a:t>
                      </a:r>
                      <a:r>
                        <a:rPr lang="en-GB" sz="1200" i="1"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7</a:t>
                      </a:r>
                      <a:r>
                        <a:rPr lang="en-GB" sz="1200" i="1" dirty="0">
                          <a:solidFill>
                            <a:schemeClr val="tx1">
                              <a:lumMod val="75000"/>
                              <a:lumOff val="25000"/>
                            </a:schemeClr>
                          </a:solidFill>
                        </a:rPr>
                        <a:t>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207458">
                <a:tc>
                  <a:txBody>
                    <a:bodyPr/>
                    <a:lstStyle/>
                    <a:p>
                      <a:r>
                        <a:rPr lang="en-GB" sz="1200" dirty="0">
                          <a:solidFill>
                            <a:schemeClr val="tx1">
                              <a:lumMod val="75000"/>
                              <a:lumOff val="25000"/>
                            </a:schemeClr>
                          </a:solidFill>
                        </a:rPr>
                        <a:t>Pupils felt unhappy/very unhappy about this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52059934"/>
                  </a:ext>
                </a:extLst>
              </a:tr>
            </a:tbl>
          </a:graphicData>
        </a:graphic>
      </p:graphicFrame>
      <p:graphicFrame>
        <p:nvGraphicFramePr>
          <p:cNvPr id="15" name="Table 14"/>
          <p:cNvGraphicFramePr>
            <a:graphicFrameLocks noGrp="1"/>
          </p:cNvGraphicFramePr>
          <p:nvPr>
            <p:extLst>
              <p:ext uri="{D42A27DB-BD31-4B8C-83A1-F6EECF244321}">
                <p14:modId xmlns:p14="http://schemas.microsoft.com/office/powerpoint/2010/main" val="2898013266"/>
              </p:ext>
            </p:extLst>
          </p:nvPr>
        </p:nvGraphicFramePr>
        <p:xfrm>
          <a:off x="5562363" y="3420144"/>
          <a:ext cx="6282266" cy="2658632"/>
        </p:xfrm>
        <a:graphic>
          <a:graphicData uri="http://schemas.openxmlformats.org/drawingml/2006/table">
            <a:tbl>
              <a:tblPr firstRow="1" bandRow="1">
                <a:tableStyleId>{5940675A-B579-460E-94D1-54222C63F5DA}</a:tableStyleId>
              </a:tblPr>
              <a:tblGrid>
                <a:gridCol w="1571332">
                  <a:extLst>
                    <a:ext uri="{9D8B030D-6E8A-4147-A177-3AD203B41FA5}">
                      <a16:colId xmlns:a16="http://schemas.microsoft.com/office/drawing/2014/main" val="20000"/>
                    </a:ext>
                  </a:extLst>
                </a:gridCol>
                <a:gridCol w="621120">
                  <a:extLst>
                    <a:ext uri="{9D8B030D-6E8A-4147-A177-3AD203B41FA5}">
                      <a16:colId xmlns:a16="http://schemas.microsoft.com/office/drawing/2014/main" val="20001"/>
                    </a:ext>
                  </a:extLst>
                </a:gridCol>
                <a:gridCol w="787336">
                  <a:extLst>
                    <a:ext uri="{9D8B030D-6E8A-4147-A177-3AD203B41FA5}">
                      <a16:colId xmlns:a16="http://schemas.microsoft.com/office/drawing/2014/main" val="20002"/>
                    </a:ext>
                  </a:extLst>
                </a:gridCol>
                <a:gridCol w="624917">
                  <a:extLst>
                    <a:ext uri="{9D8B030D-6E8A-4147-A177-3AD203B41FA5}">
                      <a16:colId xmlns:a16="http://schemas.microsoft.com/office/drawing/2014/main" val="20003"/>
                    </a:ext>
                  </a:extLst>
                </a:gridCol>
                <a:gridCol w="759447">
                  <a:extLst>
                    <a:ext uri="{9D8B030D-6E8A-4147-A177-3AD203B41FA5}">
                      <a16:colId xmlns:a16="http://schemas.microsoft.com/office/drawing/2014/main" val="20004"/>
                    </a:ext>
                  </a:extLst>
                </a:gridCol>
                <a:gridCol w="741485">
                  <a:extLst>
                    <a:ext uri="{9D8B030D-6E8A-4147-A177-3AD203B41FA5}">
                      <a16:colId xmlns:a16="http://schemas.microsoft.com/office/drawing/2014/main" val="20005"/>
                    </a:ext>
                  </a:extLst>
                </a:gridCol>
                <a:gridCol w="549100">
                  <a:extLst>
                    <a:ext uri="{9D8B030D-6E8A-4147-A177-3AD203B41FA5}">
                      <a16:colId xmlns:a16="http://schemas.microsoft.com/office/drawing/2014/main" val="20006"/>
                    </a:ext>
                  </a:extLst>
                </a:gridCol>
                <a:gridCol w="627529">
                  <a:extLst>
                    <a:ext uri="{9D8B030D-6E8A-4147-A177-3AD203B41FA5}">
                      <a16:colId xmlns:a16="http://schemas.microsoft.com/office/drawing/2014/main" val="152020348"/>
                    </a:ext>
                  </a:extLst>
                </a:gridCol>
              </a:tblGrid>
              <a:tr h="449179">
                <a:tc>
                  <a:txBody>
                    <a:bodyPr/>
                    <a:lstStyle/>
                    <a:p>
                      <a:r>
                        <a:rPr lang="en-GB" sz="1200" i="1" dirty="0">
                          <a:solidFill>
                            <a:schemeClr val="tx1">
                              <a:lumMod val="75000"/>
                              <a:lumOff val="25000"/>
                            </a:schemeClr>
                          </a:solidFill>
                        </a:rPr>
                        <a:t>2023 Survey</a:t>
                      </a:r>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Yes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No</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0745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5</a:t>
                      </a:r>
                      <a:r>
                        <a:rPr lang="en-GB" sz="1200" i="1"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4</a:t>
                      </a:r>
                      <a:r>
                        <a:rPr lang="en-GB" sz="1200" i="1" dirty="0">
                          <a:solidFill>
                            <a:schemeClr val="tx1">
                              <a:lumMod val="75000"/>
                              <a:lumOff val="25000"/>
                            </a:schemeClr>
                          </a:solidFill>
                        </a:rPr>
                        <a:t>13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3</a:t>
                      </a:r>
                      <a:r>
                        <a:rPr lang="en-GB" sz="1200" i="1" dirty="0">
                          <a:solidFill>
                            <a:schemeClr val="tx1">
                              <a:lumMod val="75000"/>
                              <a:lumOff val="25000"/>
                            </a:schemeClr>
                          </a:solidFill>
                        </a:rPr>
                        <a:t>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US" sz="1200" i="1" dirty="0">
                          <a:solidFill>
                            <a:schemeClr val="tx1">
                              <a:lumMod val="75000"/>
                              <a:lumOff val="25000"/>
                            </a:schemeClr>
                          </a:solidFill>
                        </a:rPr>
                        <a:t>7</a:t>
                      </a:r>
                      <a:r>
                        <a:rPr lang="en-GB" sz="1200" i="1" dirty="0">
                          <a:solidFill>
                            <a:schemeClr val="tx1">
                              <a:lumMod val="75000"/>
                              <a:lumOff val="25000"/>
                            </a:schemeClr>
                          </a:solidFill>
                        </a:rPr>
                        <a:t>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r>
                        <a:rPr lang="en-US" sz="1200" i="1" dirty="0">
                          <a:solidFill>
                            <a:schemeClr val="tx1">
                              <a:lumMod val="75000"/>
                              <a:lumOff val="25000"/>
                            </a:schemeClr>
                          </a:solidFill>
                        </a:rPr>
                        <a:t>  7</a:t>
                      </a:r>
                      <a:r>
                        <a:rPr lang="en-GB" sz="1200" i="1"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4"/>
                  </a:ext>
                </a:extLst>
              </a:tr>
              <a:tr h="207458">
                <a:tc>
                  <a:txBody>
                    <a:bodyPr/>
                    <a:lstStyle/>
                    <a:p>
                      <a:r>
                        <a:rPr lang="en-GB" sz="1200" dirty="0">
                          <a:solidFill>
                            <a:schemeClr val="tx1">
                              <a:lumMod val="75000"/>
                              <a:lumOff val="25000"/>
                            </a:schemeClr>
                          </a:solidFill>
                        </a:rPr>
                        <a:t>Pupils felt unhappy/very unhappy about this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US" sz="1200" dirty="0">
                          <a:solidFill>
                            <a:schemeClr val="tx1">
                              <a:lumMod val="75000"/>
                              <a:lumOff val="25000"/>
                            </a:schemeClr>
                          </a:solidFill>
                        </a:rPr>
                        <a:t>48%</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66886153"/>
                  </a:ext>
                </a:extLst>
              </a:tr>
            </a:tbl>
          </a:graphicData>
        </a:graphic>
      </p:graphicFrame>
      <p:graphicFrame>
        <p:nvGraphicFramePr>
          <p:cNvPr id="12" name="Content Placeholder 6">
            <a:extLst>
              <a:ext uri="{FF2B5EF4-FFF2-40B4-BE49-F238E27FC236}">
                <a16:creationId xmlns:a16="http://schemas.microsoft.com/office/drawing/2014/main" id="{01B25E0D-DA2C-4B4B-9111-4DE5CB15A54A}"/>
              </a:ext>
            </a:extLst>
          </p:cNvPr>
          <p:cNvGraphicFramePr>
            <a:graphicFrameLocks noGrp="1"/>
          </p:cNvGraphicFramePr>
          <p:nvPr>
            <p:ph idx="1"/>
            <p:extLst>
              <p:ext uri="{D42A27DB-BD31-4B8C-83A1-F6EECF244321}">
                <p14:modId xmlns:p14="http://schemas.microsoft.com/office/powerpoint/2010/main" val="3226793906"/>
              </p:ext>
            </p:extLst>
          </p:nvPr>
        </p:nvGraphicFramePr>
        <p:xfrm>
          <a:off x="252549" y="3281585"/>
          <a:ext cx="5030652" cy="2338641"/>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68032833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8447133" cy="1749682"/>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mn-lt"/>
              </a:rPr>
              <a:t>Physical activity:</a:t>
            </a:r>
          </a:p>
          <a:p>
            <a:r>
              <a:rPr lang="en-GB" dirty="0">
                <a:latin typeface="Calibri" panose="020F0502020204030204" pitchFamily="34" charset="0"/>
                <a:cs typeface="DINPro" panose="020B0504020101020102" pitchFamily="34" charset="0"/>
              </a:rPr>
              <a:t>Amount of exercise taken and attitudes towards participating in physical activity</a:t>
            </a: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2278801561"/>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687247" cy="900000"/>
          </a:xfrm>
        </p:spPr>
        <p:txBody>
          <a:bodyPr vert="horz" lIns="91440" tIns="45720" rIns="91440" bIns="45720" rtlCol="0" anchor="t">
            <a:normAutofit/>
          </a:bodyPr>
          <a:lstStyle/>
          <a:p>
            <a:r>
              <a:rPr lang="en-GB" sz="1600" dirty="0"/>
              <a:t>39% of pupils walk to school and just over a third will travel by car. Those who walk to school is higher amongst Year 10s and FSM pupils (42% and 44% respectively). A fifth of all pupils will take the bus (20%), a figure that increases to 27% for FSM pupils and 24%  for SEN pupils and young carers. </a:t>
            </a:r>
          </a:p>
        </p:txBody>
      </p:sp>
      <p:sp>
        <p:nvSpPr>
          <p:cNvPr id="9" name="TextBox 8"/>
          <p:cNvSpPr txBox="1"/>
          <p:nvPr/>
        </p:nvSpPr>
        <p:spPr>
          <a:xfrm>
            <a:off x="183600" y="6368627"/>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How do you usually get to school?</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12" name="Chart 11"/>
          <p:cNvGraphicFramePr/>
          <p:nvPr>
            <p:extLst>
              <p:ext uri="{D42A27DB-BD31-4B8C-83A1-F6EECF244321}">
                <p14:modId xmlns:p14="http://schemas.microsoft.com/office/powerpoint/2010/main" val="3138507077"/>
              </p:ext>
            </p:extLst>
          </p:nvPr>
        </p:nvGraphicFramePr>
        <p:xfrm>
          <a:off x="183600" y="835200"/>
          <a:ext cx="3962400" cy="3768331"/>
        </p:xfrm>
        <a:graphic>
          <a:graphicData uri="http://schemas.openxmlformats.org/drawingml/2006/chart">
            <c:chart xmlns:c="http://schemas.openxmlformats.org/drawingml/2006/chart" xmlns:r="http://schemas.openxmlformats.org/officeDocument/2006/relationships" r:id="rId3"/>
          </a:graphicData>
        </a:graphic>
      </p:graphicFrame>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7" name="Table 6">
            <a:extLst>
              <a:ext uri="{FF2B5EF4-FFF2-40B4-BE49-F238E27FC236}">
                <a16:creationId xmlns:a16="http://schemas.microsoft.com/office/drawing/2014/main" id="{51361C49-7A50-444C-961C-EA2774C33896}"/>
              </a:ext>
            </a:extLst>
          </p:cNvPr>
          <p:cNvGraphicFramePr>
            <a:graphicFrameLocks noGrp="1"/>
          </p:cNvGraphicFramePr>
          <p:nvPr>
            <p:extLst>
              <p:ext uri="{D42A27DB-BD31-4B8C-83A1-F6EECF244321}">
                <p14:modId xmlns:p14="http://schemas.microsoft.com/office/powerpoint/2010/main" val="2753609985"/>
              </p:ext>
            </p:extLst>
          </p:nvPr>
        </p:nvGraphicFramePr>
        <p:xfrm>
          <a:off x="4717915" y="3431631"/>
          <a:ext cx="6580434" cy="2759795"/>
        </p:xfrm>
        <a:graphic>
          <a:graphicData uri="http://schemas.openxmlformats.org/drawingml/2006/table">
            <a:tbl>
              <a:tblPr firstRow="1" bandRow="1">
                <a:tableStyleId>{5940675A-B579-460E-94D1-54222C63F5DA}</a:tableStyleId>
              </a:tblPr>
              <a:tblGrid>
                <a:gridCol w="1603871">
                  <a:extLst>
                    <a:ext uri="{9D8B030D-6E8A-4147-A177-3AD203B41FA5}">
                      <a16:colId xmlns:a16="http://schemas.microsoft.com/office/drawing/2014/main" val="20000"/>
                    </a:ext>
                  </a:extLst>
                </a:gridCol>
                <a:gridCol w="675170">
                  <a:extLst>
                    <a:ext uri="{9D8B030D-6E8A-4147-A177-3AD203B41FA5}">
                      <a16:colId xmlns:a16="http://schemas.microsoft.com/office/drawing/2014/main" val="20001"/>
                    </a:ext>
                  </a:extLst>
                </a:gridCol>
                <a:gridCol w="838286">
                  <a:extLst>
                    <a:ext uri="{9D8B030D-6E8A-4147-A177-3AD203B41FA5}">
                      <a16:colId xmlns:a16="http://schemas.microsoft.com/office/drawing/2014/main" val="20002"/>
                    </a:ext>
                  </a:extLst>
                </a:gridCol>
                <a:gridCol w="653761">
                  <a:extLst>
                    <a:ext uri="{9D8B030D-6E8A-4147-A177-3AD203B41FA5}">
                      <a16:colId xmlns:a16="http://schemas.microsoft.com/office/drawing/2014/main" val="20003"/>
                    </a:ext>
                  </a:extLst>
                </a:gridCol>
                <a:gridCol w="803681">
                  <a:extLst>
                    <a:ext uri="{9D8B030D-6E8A-4147-A177-3AD203B41FA5}">
                      <a16:colId xmlns:a16="http://schemas.microsoft.com/office/drawing/2014/main" val="20004"/>
                    </a:ext>
                  </a:extLst>
                </a:gridCol>
                <a:gridCol w="768917">
                  <a:extLst>
                    <a:ext uri="{9D8B030D-6E8A-4147-A177-3AD203B41FA5}">
                      <a16:colId xmlns:a16="http://schemas.microsoft.com/office/drawing/2014/main" val="20005"/>
                    </a:ext>
                  </a:extLst>
                </a:gridCol>
                <a:gridCol w="572057">
                  <a:extLst>
                    <a:ext uri="{9D8B030D-6E8A-4147-A177-3AD203B41FA5}">
                      <a16:colId xmlns:a16="http://schemas.microsoft.com/office/drawing/2014/main" val="20006"/>
                    </a:ext>
                  </a:extLst>
                </a:gridCol>
                <a:gridCol w="664691">
                  <a:extLst>
                    <a:ext uri="{9D8B030D-6E8A-4147-A177-3AD203B41FA5}">
                      <a16:colId xmlns:a16="http://schemas.microsoft.com/office/drawing/2014/main" val="307547170"/>
                    </a:ext>
                  </a:extLst>
                </a:gridCol>
              </a:tblGrid>
              <a:tr h="40669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01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69079">
                <a:tc>
                  <a:txBody>
                    <a:bodyPr/>
                    <a:lstStyle/>
                    <a:p>
                      <a:r>
                        <a:rPr lang="en-GB" sz="1200" dirty="0">
                          <a:solidFill>
                            <a:schemeClr val="tx1">
                              <a:lumMod val="75000"/>
                              <a:lumOff val="25000"/>
                            </a:schemeClr>
                          </a:solidFill>
                        </a:rPr>
                        <a:t>Walk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9079">
                <a:tc>
                  <a:txBody>
                    <a:bodyPr/>
                    <a:lstStyle/>
                    <a:p>
                      <a:r>
                        <a:rPr lang="en-GB" sz="1200" dirty="0">
                          <a:solidFill>
                            <a:schemeClr val="tx1">
                              <a:lumMod val="75000"/>
                              <a:lumOff val="25000"/>
                            </a:schemeClr>
                          </a:solidFill>
                        </a:rPr>
                        <a:t>Car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9079">
                <a:tc>
                  <a:txBody>
                    <a:bodyPr/>
                    <a:lstStyle/>
                    <a:p>
                      <a:r>
                        <a:rPr lang="en-GB" sz="1200" dirty="0">
                          <a:solidFill>
                            <a:schemeClr val="tx1">
                              <a:lumMod val="75000"/>
                              <a:lumOff val="25000"/>
                            </a:schemeClr>
                          </a:solidFill>
                        </a:rPr>
                        <a:t>Bus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9079">
                <a:tc>
                  <a:txBody>
                    <a:bodyPr/>
                    <a:lstStyle/>
                    <a:p>
                      <a:r>
                        <a:rPr lang="en-GB" sz="1200" dirty="0">
                          <a:solidFill>
                            <a:schemeClr val="tx1">
                              <a:lumMod val="75000"/>
                              <a:lumOff val="25000"/>
                            </a:schemeClr>
                          </a:solidFill>
                        </a:rPr>
                        <a:t>Cycle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69079">
                <a:tc>
                  <a:txBody>
                    <a:bodyPr/>
                    <a:lstStyle/>
                    <a:p>
                      <a:r>
                        <a:rPr lang="en-GB" sz="1200" dirty="0">
                          <a:solidFill>
                            <a:schemeClr val="tx1">
                              <a:lumMod val="75000"/>
                              <a:lumOff val="25000"/>
                            </a:schemeClr>
                          </a:solidFill>
                        </a:rPr>
                        <a:t>Another way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1241566"/>
                  </a:ext>
                </a:extLst>
              </a:tr>
            </a:tbl>
          </a:graphicData>
        </a:graphic>
      </p:graphicFrame>
      <p:graphicFrame>
        <p:nvGraphicFramePr>
          <p:cNvPr id="8" name="Table 7">
            <a:extLst>
              <a:ext uri="{FF2B5EF4-FFF2-40B4-BE49-F238E27FC236}">
                <a16:creationId xmlns:a16="http://schemas.microsoft.com/office/drawing/2014/main" id="{1C7DB67A-B5C1-4F8D-915C-6FF79AA37D29}"/>
              </a:ext>
            </a:extLst>
          </p:cNvPr>
          <p:cNvGraphicFramePr>
            <a:graphicFrameLocks noGrp="1"/>
          </p:cNvGraphicFramePr>
          <p:nvPr>
            <p:extLst>
              <p:ext uri="{D42A27DB-BD31-4B8C-83A1-F6EECF244321}">
                <p14:modId xmlns:p14="http://schemas.microsoft.com/office/powerpoint/2010/main" val="1119709928"/>
              </p:ext>
            </p:extLst>
          </p:nvPr>
        </p:nvGraphicFramePr>
        <p:xfrm>
          <a:off x="4724873" y="944735"/>
          <a:ext cx="6580436" cy="2368445"/>
        </p:xfrm>
        <a:graphic>
          <a:graphicData uri="http://schemas.openxmlformats.org/drawingml/2006/table">
            <a:tbl>
              <a:tblPr firstRow="1" bandRow="1">
                <a:tableStyleId>{5940675A-B579-460E-94D1-54222C63F5DA}</a:tableStyleId>
              </a:tblPr>
              <a:tblGrid>
                <a:gridCol w="1764417">
                  <a:extLst>
                    <a:ext uri="{9D8B030D-6E8A-4147-A177-3AD203B41FA5}">
                      <a16:colId xmlns:a16="http://schemas.microsoft.com/office/drawing/2014/main" val="20000"/>
                    </a:ext>
                  </a:extLst>
                </a:gridCol>
                <a:gridCol w="904303">
                  <a:extLst>
                    <a:ext uri="{9D8B030D-6E8A-4147-A177-3AD203B41FA5}">
                      <a16:colId xmlns:a16="http://schemas.microsoft.com/office/drawing/2014/main" val="20001"/>
                    </a:ext>
                  </a:extLst>
                </a:gridCol>
                <a:gridCol w="743804">
                  <a:extLst>
                    <a:ext uri="{9D8B030D-6E8A-4147-A177-3AD203B41FA5}">
                      <a16:colId xmlns:a16="http://schemas.microsoft.com/office/drawing/2014/main" val="20002"/>
                    </a:ext>
                  </a:extLst>
                </a:gridCol>
                <a:gridCol w="791978">
                  <a:extLst>
                    <a:ext uri="{9D8B030D-6E8A-4147-A177-3AD203B41FA5}">
                      <a16:colId xmlns:a16="http://schemas.microsoft.com/office/drawing/2014/main" val="20003"/>
                    </a:ext>
                  </a:extLst>
                </a:gridCol>
                <a:gridCol w="791978">
                  <a:extLst>
                    <a:ext uri="{9D8B030D-6E8A-4147-A177-3AD203B41FA5}">
                      <a16:colId xmlns:a16="http://schemas.microsoft.com/office/drawing/2014/main" val="20004"/>
                    </a:ext>
                  </a:extLst>
                </a:gridCol>
                <a:gridCol w="791978">
                  <a:extLst>
                    <a:ext uri="{9D8B030D-6E8A-4147-A177-3AD203B41FA5}">
                      <a16:colId xmlns:a16="http://schemas.microsoft.com/office/drawing/2014/main" val="20005"/>
                    </a:ext>
                  </a:extLst>
                </a:gridCol>
                <a:gridCol w="791978">
                  <a:extLst>
                    <a:ext uri="{9D8B030D-6E8A-4147-A177-3AD203B41FA5}">
                      <a16:colId xmlns:a16="http://schemas.microsoft.com/office/drawing/2014/main" val="20006"/>
                    </a:ext>
                  </a:extLst>
                </a:gridCol>
              </a:tblGrid>
              <a:tr h="41723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033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27385">
                <a:tc>
                  <a:txBody>
                    <a:bodyPr/>
                    <a:lstStyle/>
                    <a:p>
                      <a:r>
                        <a:rPr lang="en-GB" sz="1200" dirty="0">
                          <a:solidFill>
                            <a:schemeClr val="tx1">
                              <a:lumMod val="75000"/>
                              <a:lumOff val="25000"/>
                            </a:schemeClr>
                          </a:solidFill>
                        </a:rPr>
                        <a:t>Walk</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7385">
                <a:tc>
                  <a:txBody>
                    <a:bodyPr/>
                    <a:lstStyle/>
                    <a:p>
                      <a:r>
                        <a:rPr lang="en-GB" sz="1200" dirty="0">
                          <a:solidFill>
                            <a:schemeClr val="tx1">
                              <a:lumMod val="75000"/>
                              <a:lumOff val="25000"/>
                            </a:schemeClr>
                          </a:solidFill>
                        </a:rPr>
                        <a:t>Car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27385">
                <a:tc>
                  <a:txBody>
                    <a:bodyPr/>
                    <a:lstStyle/>
                    <a:p>
                      <a:r>
                        <a:rPr lang="en-GB" sz="1200" dirty="0">
                          <a:solidFill>
                            <a:schemeClr val="tx1">
                              <a:lumMod val="75000"/>
                              <a:lumOff val="25000"/>
                            </a:schemeClr>
                          </a:solidFill>
                        </a:rPr>
                        <a:t>Bus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27385">
                <a:tc>
                  <a:txBody>
                    <a:bodyPr/>
                    <a:lstStyle/>
                    <a:p>
                      <a:r>
                        <a:rPr lang="en-GB" sz="1200" dirty="0">
                          <a:solidFill>
                            <a:schemeClr val="tx1">
                              <a:lumMod val="75000"/>
                              <a:lumOff val="25000"/>
                            </a:schemeClr>
                          </a:solidFill>
                        </a:rPr>
                        <a:t>Cycle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27385">
                <a:tc>
                  <a:txBody>
                    <a:bodyPr/>
                    <a:lstStyle/>
                    <a:p>
                      <a:r>
                        <a:rPr lang="en-GB" sz="1200" dirty="0">
                          <a:solidFill>
                            <a:schemeClr val="tx1">
                              <a:lumMod val="75000"/>
                              <a:lumOff val="25000"/>
                            </a:schemeClr>
                          </a:solidFill>
                        </a:rPr>
                        <a:t>Another way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100" dirty="0">
                          <a:solidFill>
                            <a:schemeClr val="tx1">
                              <a:lumMod val="75000"/>
                              <a:lumOff val="25000"/>
                            </a:schemeClr>
                          </a:solidFill>
                        </a:rPr>
                        <a:t>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1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24747717"/>
                  </a:ext>
                </a:extLst>
              </a:tr>
            </a:tbl>
          </a:graphicData>
        </a:graphic>
      </p:graphicFrame>
    </p:spTree>
    <p:extLst>
      <p:ext uri="{BB962C8B-B14F-4D97-AF65-F5344CB8AC3E}">
        <p14:creationId xmlns:p14="http://schemas.microsoft.com/office/powerpoint/2010/main" val="230905932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770374" cy="900000"/>
          </a:xfrm>
        </p:spPr>
        <p:txBody>
          <a:bodyPr anchor="t" anchorCtr="0">
            <a:normAutofit/>
          </a:bodyPr>
          <a:lstStyle/>
          <a:p>
            <a:r>
              <a:rPr lang="en-GB" sz="1600" dirty="0"/>
              <a:t>Physical activities undertaken are spread relatively evenly throughout the week, with a lower uptake on Sundays (52%). Only 4% didn’t undertake any physical activity within the week. Year 8s participate in more physical activities than Year 10s.</a:t>
            </a:r>
          </a:p>
        </p:txBody>
      </p:sp>
      <p:graphicFrame>
        <p:nvGraphicFramePr>
          <p:cNvPr id="4" name="Content Placeholder 6"/>
          <p:cNvGraphicFramePr>
            <a:graphicFrameLocks noGrp="1"/>
          </p:cNvGraphicFramePr>
          <p:nvPr>
            <p:ph idx="1"/>
            <p:extLst>
              <p:ext uri="{D42A27DB-BD31-4B8C-83A1-F6EECF244321}">
                <p14:modId xmlns:p14="http://schemas.microsoft.com/office/powerpoint/2010/main" val="3812352423"/>
              </p:ext>
            </p:extLst>
          </p:nvPr>
        </p:nvGraphicFramePr>
        <p:xfrm>
          <a:off x="187200" y="835200"/>
          <a:ext cx="5508703" cy="4346721"/>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On which days did you do any physical activity in the last 7 days?</a:t>
            </a:r>
          </a:p>
          <a:p>
            <a:r>
              <a:rPr lang="en-GB" sz="1000" i="1" dirty="0">
                <a:solidFill>
                  <a:srgbClr val="002060"/>
                </a:solidFill>
                <a:latin typeface="Calibri" panose="020F0502020204030204" pitchFamily="34" charset="0"/>
              </a:rPr>
              <a:t>Base: All valid respondents, n=1,057</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 / </a:t>
            </a:r>
            <a:r>
              <a:rPr lang="en-GB" sz="1000" b="1" dirty="0"/>
              <a:t>CYPP</a:t>
            </a:r>
            <a:endParaRPr lang="en-GB" sz="1000" dirty="0"/>
          </a:p>
        </p:txBody>
      </p:sp>
      <p:graphicFrame>
        <p:nvGraphicFramePr>
          <p:cNvPr id="8" name="Table 7"/>
          <p:cNvGraphicFramePr>
            <a:graphicFrameLocks noGrp="1"/>
          </p:cNvGraphicFramePr>
          <p:nvPr>
            <p:extLst>
              <p:ext uri="{D42A27DB-BD31-4B8C-83A1-F6EECF244321}">
                <p14:modId xmlns:p14="http://schemas.microsoft.com/office/powerpoint/2010/main" val="614631035"/>
              </p:ext>
            </p:extLst>
          </p:nvPr>
        </p:nvGraphicFramePr>
        <p:xfrm>
          <a:off x="5850164" y="752361"/>
          <a:ext cx="5948967" cy="2590800"/>
        </p:xfrm>
        <a:graphic>
          <a:graphicData uri="http://schemas.openxmlformats.org/drawingml/2006/table">
            <a:tbl>
              <a:tblPr firstRow="1" bandRow="1">
                <a:tableStyleId>{5940675A-B579-460E-94D1-54222C63F5DA}</a:tableStyleId>
              </a:tblPr>
              <a:tblGrid>
                <a:gridCol w="1197958">
                  <a:extLst>
                    <a:ext uri="{9D8B030D-6E8A-4147-A177-3AD203B41FA5}">
                      <a16:colId xmlns:a16="http://schemas.microsoft.com/office/drawing/2014/main" val="20000"/>
                    </a:ext>
                  </a:extLst>
                </a:gridCol>
                <a:gridCol w="1214666">
                  <a:extLst>
                    <a:ext uri="{9D8B030D-6E8A-4147-A177-3AD203B41FA5}">
                      <a16:colId xmlns:a16="http://schemas.microsoft.com/office/drawing/2014/main" val="20001"/>
                    </a:ext>
                  </a:extLst>
                </a:gridCol>
                <a:gridCol w="672427">
                  <a:extLst>
                    <a:ext uri="{9D8B030D-6E8A-4147-A177-3AD203B41FA5}">
                      <a16:colId xmlns:a16="http://schemas.microsoft.com/office/drawing/2014/main" val="20002"/>
                    </a:ext>
                  </a:extLst>
                </a:gridCol>
                <a:gridCol w="715979">
                  <a:extLst>
                    <a:ext uri="{9D8B030D-6E8A-4147-A177-3AD203B41FA5}">
                      <a16:colId xmlns:a16="http://schemas.microsoft.com/office/drawing/2014/main" val="20003"/>
                    </a:ext>
                  </a:extLst>
                </a:gridCol>
                <a:gridCol w="715979">
                  <a:extLst>
                    <a:ext uri="{9D8B030D-6E8A-4147-A177-3AD203B41FA5}">
                      <a16:colId xmlns:a16="http://schemas.microsoft.com/office/drawing/2014/main" val="20004"/>
                    </a:ext>
                  </a:extLst>
                </a:gridCol>
                <a:gridCol w="715979">
                  <a:extLst>
                    <a:ext uri="{9D8B030D-6E8A-4147-A177-3AD203B41FA5}">
                      <a16:colId xmlns:a16="http://schemas.microsoft.com/office/drawing/2014/main" val="20005"/>
                    </a:ext>
                  </a:extLst>
                </a:gridCol>
                <a:gridCol w="715979">
                  <a:extLst>
                    <a:ext uri="{9D8B030D-6E8A-4147-A177-3AD203B41FA5}">
                      <a16:colId xmlns:a16="http://schemas.microsoft.com/office/drawing/2014/main" val="20006"/>
                    </a:ext>
                  </a:extLst>
                </a:gridCol>
              </a:tblGrid>
              <a:tr h="2498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1782">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838">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Monday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8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Calibri" panose="020F0502020204030204" pitchFamily="34" charset="0"/>
                          <a:ea typeface="+mn-ea"/>
                          <a:cs typeface="+mn-cs"/>
                        </a:rPr>
                        <a:t>Tuesday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838">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Wednesday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838">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Thursday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838">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Friday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51645">
                <a:tc>
                  <a:txBody>
                    <a:bodyPr/>
                    <a:lstStyle/>
                    <a:p>
                      <a:r>
                        <a:rPr lang="en-GB" sz="1100" baseline="0" dirty="0">
                          <a:solidFill>
                            <a:schemeClr val="tx1">
                              <a:lumMod val="75000"/>
                              <a:lumOff val="25000"/>
                            </a:schemeClr>
                          </a:solidFill>
                        </a:rPr>
                        <a:t>Saturday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51645">
                <a:tc>
                  <a:txBody>
                    <a:bodyPr/>
                    <a:lstStyle/>
                    <a:p>
                      <a:r>
                        <a:rPr lang="en-GB" sz="1100" dirty="0">
                          <a:solidFill>
                            <a:schemeClr val="tx1">
                              <a:lumMod val="75000"/>
                              <a:lumOff val="25000"/>
                            </a:schemeClr>
                          </a:solidFill>
                        </a:rPr>
                        <a:t>Sunday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51645">
                <a:tc>
                  <a:txBody>
                    <a:bodyPr/>
                    <a:lstStyle/>
                    <a:p>
                      <a:r>
                        <a:rPr lang="en-GB" sz="11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6350" marR="6350" marT="635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graphicFrame>
        <p:nvGraphicFramePr>
          <p:cNvPr id="12" name="Table 11">
            <a:extLst>
              <a:ext uri="{FF2B5EF4-FFF2-40B4-BE49-F238E27FC236}">
                <a16:creationId xmlns:a16="http://schemas.microsoft.com/office/drawing/2014/main" id="{BE3CCA69-1F73-46F7-9503-BA339E0C6ADD}"/>
              </a:ext>
            </a:extLst>
          </p:cNvPr>
          <p:cNvGraphicFramePr>
            <a:graphicFrameLocks noGrp="1"/>
          </p:cNvGraphicFramePr>
          <p:nvPr>
            <p:extLst>
              <p:ext uri="{D42A27DB-BD31-4B8C-83A1-F6EECF244321}">
                <p14:modId xmlns:p14="http://schemas.microsoft.com/office/powerpoint/2010/main" val="2890798303"/>
              </p:ext>
            </p:extLst>
          </p:nvPr>
        </p:nvGraphicFramePr>
        <p:xfrm>
          <a:off x="5850164" y="3392627"/>
          <a:ext cx="5948968" cy="2926080"/>
        </p:xfrm>
        <a:graphic>
          <a:graphicData uri="http://schemas.openxmlformats.org/drawingml/2006/table">
            <a:tbl>
              <a:tblPr firstRow="1" bandRow="1">
                <a:tableStyleId>{5940675A-B579-460E-94D1-54222C63F5DA}</a:tableStyleId>
              </a:tblPr>
              <a:tblGrid>
                <a:gridCol w="1057235">
                  <a:extLst>
                    <a:ext uri="{9D8B030D-6E8A-4147-A177-3AD203B41FA5}">
                      <a16:colId xmlns:a16="http://schemas.microsoft.com/office/drawing/2014/main" val="20000"/>
                    </a:ext>
                  </a:extLst>
                </a:gridCol>
                <a:gridCol w="641265">
                  <a:extLst>
                    <a:ext uri="{9D8B030D-6E8A-4147-A177-3AD203B41FA5}">
                      <a16:colId xmlns:a16="http://schemas.microsoft.com/office/drawing/2014/main" val="20001"/>
                    </a:ext>
                  </a:extLst>
                </a:gridCol>
                <a:gridCol w="756373">
                  <a:extLst>
                    <a:ext uri="{9D8B030D-6E8A-4147-A177-3AD203B41FA5}">
                      <a16:colId xmlns:a16="http://schemas.microsoft.com/office/drawing/2014/main" val="20002"/>
                    </a:ext>
                  </a:extLst>
                </a:gridCol>
                <a:gridCol w="698819">
                  <a:extLst>
                    <a:ext uri="{9D8B030D-6E8A-4147-A177-3AD203B41FA5}">
                      <a16:colId xmlns:a16="http://schemas.microsoft.com/office/drawing/2014/main" val="20003"/>
                    </a:ext>
                  </a:extLst>
                </a:gridCol>
                <a:gridCol w="782170">
                  <a:extLst>
                    <a:ext uri="{9D8B030D-6E8A-4147-A177-3AD203B41FA5}">
                      <a16:colId xmlns:a16="http://schemas.microsoft.com/office/drawing/2014/main" val="20004"/>
                    </a:ext>
                  </a:extLst>
                </a:gridCol>
                <a:gridCol w="719414">
                  <a:extLst>
                    <a:ext uri="{9D8B030D-6E8A-4147-A177-3AD203B41FA5}">
                      <a16:colId xmlns:a16="http://schemas.microsoft.com/office/drawing/2014/main" val="20005"/>
                    </a:ext>
                  </a:extLst>
                </a:gridCol>
                <a:gridCol w="594873">
                  <a:extLst>
                    <a:ext uri="{9D8B030D-6E8A-4147-A177-3AD203B41FA5}">
                      <a16:colId xmlns:a16="http://schemas.microsoft.com/office/drawing/2014/main" val="20006"/>
                    </a:ext>
                  </a:extLst>
                </a:gridCol>
                <a:gridCol w="698819">
                  <a:extLst>
                    <a:ext uri="{9D8B030D-6E8A-4147-A177-3AD203B41FA5}">
                      <a16:colId xmlns:a16="http://schemas.microsoft.com/office/drawing/2014/main" val="507074496"/>
                    </a:ext>
                  </a:extLst>
                </a:gridCol>
              </a:tblGrid>
              <a:tr h="57172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584">
                <a:tc>
                  <a:txBody>
                    <a:bodyPr/>
                    <a:lstStyle/>
                    <a:p>
                      <a:r>
                        <a:rPr lang="en-GB" sz="11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214">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Monday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21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kern="1200" dirty="0">
                          <a:solidFill>
                            <a:schemeClr val="tx1">
                              <a:lumMod val="75000"/>
                              <a:lumOff val="25000"/>
                            </a:schemeClr>
                          </a:solidFill>
                          <a:latin typeface="Calibri" panose="020F0502020204030204" pitchFamily="34" charset="0"/>
                          <a:ea typeface="+mn-ea"/>
                          <a:cs typeface="+mn-cs"/>
                        </a:rPr>
                        <a:t>Tuesday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214">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Wednesday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214">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Thursday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214">
                <a:tc>
                  <a:txBody>
                    <a:bodyPr/>
                    <a:lstStyle/>
                    <a:p>
                      <a:pPr marL="0" algn="l" defTabSz="914400" rtl="0" eaLnBrk="1" latinLnBrk="0" hangingPunct="1"/>
                      <a:r>
                        <a:rPr lang="en-GB" sz="1100" kern="1200" dirty="0">
                          <a:solidFill>
                            <a:schemeClr val="tx1">
                              <a:lumMod val="75000"/>
                              <a:lumOff val="25000"/>
                            </a:schemeClr>
                          </a:solidFill>
                          <a:latin typeface="Calibri" panose="020F0502020204030204" pitchFamily="34" charset="0"/>
                          <a:ea typeface="+mn-ea"/>
                          <a:cs typeface="+mn-cs"/>
                        </a:rPr>
                        <a:t>Friday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49214">
                <a:tc>
                  <a:txBody>
                    <a:bodyPr/>
                    <a:lstStyle/>
                    <a:p>
                      <a:r>
                        <a:rPr lang="en-GB" sz="1100" baseline="0" dirty="0">
                          <a:solidFill>
                            <a:schemeClr val="tx1">
                              <a:lumMod val="75000"/>
                              <a:lumOff val="25000"/>
                            </a:schemeClr>
                          </a:solidFill>
                        </a:rPr>
                        <a:t>Saturday</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249214">
                <a:tc>
                  <a:txBody>
                    <a:bodyPr/>
                    <a:lstStyle/>
                    <a:p>
                      <a:r>
                        <a:rPr lang="en-GB" sz="1100" dirty="0">
                          <a:solidFill>
                            <a:schemeClr val="tx1">
                              <a:lumMod val="75000"/>
                              <a:lumOff val="25000"/>
                            </a:schemeClr>
                          </a:solidFill>
                        </a:rPr>
                        <a:t>Sunday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49214">
                <a:tc>
                  <a:txBody>
                    <a:bodyPr/>
                    <a:lstStyle/>
                    <a:p>
                      <a:r>
                        <a:rPr lang="en-GB" sz="1100" dirty="0">
                          <a:solidFill>
                            <a:schemeClr val="tx1">
                              <a:lumMod val="75000"/>
                              <a:lumOff val="25000"/>
                            </a:schemeClr>
                          </a:solidFill>
                        </a:rPr>
                        <a:t>None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1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Tree>
    <p:extLst>
      <p:ext uri="{BB962C8B-B14F-4D97-AF65-F5344CB8AC3E}">
        <p14:creationId xmlns:p14="http://schemas.microsoft.com/office/powerpoint/2010/main" val="2789174484"/>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860841" cy="900000"/>
          </a:xfrm>
        </p:spPr>
        <p:txBody>
          <a:bodyPr anchor="t" anchorCtr="0">
            <a:normAutofit/>
          </a:bodyPr>
          <a:lstStyle/>
          <a:p>
            <a:r>
              <a:rPr lang="en-GB" sz="1600" dirty="0"/>
              <a:t>The majority of pupils (96%) had at least one day of physical activity over the past 7 days and on average exercise 4.4 days a week. Year 8s do physical activities on average 4.4 days in a 7-day period, with Year 10s also averaging 4.4 days. 27% of pupils exercise 7 days a week, consistently increasing over the last few years.</a:t>
            </a:r>
          </a:p>
        </p:txBody>
      </p:sp>
      <p:graphicFrame>
        <p:nvGraphicFramePr>
          <p:cNvPr id="6" name="Content Placeholder 6"/>
          <p:cNvGraphicFramePr>
            <a:graphicFrameLocks/>
          </p:cNvGraphicFramePr>
          <p:nvPr>
            <p:extLst>
              <p:ext uri="{D42A27DB-BD31-4B8C-83A1-F6EECF244321}">
                <p14:modId xmlns:p14="http://schemas.microsoft.com/office/powerpoint/2010/main" val="701597001"/>
              </p:ext>
            </p:extLst>
          </p:nvPr>
        </p:nvGraphicFramePr>
        <p:xfrm>
          <a:off x="183018" y="835199"/>
          <a:ext cx="5041008" cy="474579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On which days did you do any physical activity in the last 7 days?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valid respondents, 2021 n=429, 2022 n=831, 2023 n=1,052</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 / </a:t>
            </a:r>
            <a:r>
              <a:rPr lang="en-GB" sz="1000" b="1" dirty="0"/>
              <a:t>CYPP</a:t>
            </a:r>
          </a:p>
        </p:txBody>
      </p:sp>
      <p:graphicFrame>
        <p:nvGraphicFramePr>
          <p:cNvPr id="5" name="Table 4"/>
          <p:cNvGraphicFramePr>
            <a:graphicFrameLocks noGrp="1"/>
          </p:cNvGraphicFramePr>
          <p:nvPr>
            <p:extLst>
              <p:ext uri="{D42A27DB-BD31-4B8C-83A1-F6EECF244321}">
                <p14:modId xmlns:p14="http://schemas.microsoft.com/office/powerpoint/2010/main" val="3111748102"/>
              </p:ext>
            </p:extLst>
          </p:nvPr>
        </p:nvGraphicFramePr>
        <p:xfrm>
          <a:off x="5350935" y="964762"/>
          <a:ext cx="6282265" cy="2365632"/>
        </p:xfrm>
        <a:graphic>
          <a:graphicData uri="http://schemas.openxmlformats.org/drawingml/2006/table">
            <a:tbl>
              <a:tblPr firstRow="1" bandRow="1">
                <a:tableStyleId>{5940675A-B579-460E-94D1-54222C63F5DA}</a:tableStyleId>
              </a:tblPr>
              <a:tblGrid>
                <a:gridCol w="1684299">
                  <a:extLst>
                    <a:ext uri="{9D8B030D-6E8A-4147-A177-3AD203B41FA5}">
                      <a16:colId xmlns:a16="http://schemas.microsoft.com/office/drawing/2014/main" val="20000"/>
                    </a:ext>
                  </a:extLst>
                </a:gridCol>
                <a:gridCol w="863497">
                  <a:extLst>
                    <a:ext uri="{9D8B030D-6E8A-4147-A177-3AD203B41FA5}">
                      <a16:colId xmlns:a16="http://schemas.microsoft.com/office/drawing/2014/main" val="20001"/>
                    </a:ext>
                  </a:extLst>
                </a:gridCol>
                <a:gridCol w="710101">
                  <a:extLst>
                    <a:ext uri="{9D8B030D-6E8A-4147-A177-3AD203B41FA5}">
                      <a16:colId xmlns:a16="http://schemas.microsoft.com/office/drawing/2014/main" val="20002"/>
                    </a:ext>
                  </a:extLst>
                </a:gridCol>
                <a:gridCol w="756092">
                  <a:extLst>
                    <a:ext uri="{9D8B030D-6E8A-4147-A177-3AD203B41FA5}">
                      <a16:colId xmlns:a16="http://schemas.microsoft.com/office/drawing/2014/main" val="20003"/>
                    </a:ext>
                  </a:extLst>
                </a:gridCol>
                <a:gridCol w="756092">
                  <a:extLst>
                    <a:ext uri="{9D8B030D-6E8A-4147-A177-3AD203B41FA5}">
                      <a16:colId xmlns:a16="http://schemas.microsoft.com/office/drawing/2014/main" val="20004"/>
                    </a:ext>
                  </a:extLst>
                </a:gridCol>
                <a:gridCol w="756092">
                  <a:extLst>
                    <a:ext uri="{9D8B030D-6E8A-4147-A177-3AD203B41FA5}">
                      <a16:colId xmlns:a16="http://schemas.microsoft.com/office/drawing/2014/main" val="20005"/>
                    </a:ext>
                  </a:extLst>
                </a:gridCol>
                <a:gridCol w="756092">
                  <a:extLst>
                    <a:ext uri="{9D8B030D-6E8A-4147-A177-3AD203B41FA5}">
                      <a16:colId xmlns:a16="http://schemas.microsoft.com/office/drawing/2014/main" val="20006"/>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One or</a:t>
                      </a:r>
                      <a:r>
                        <a:rPr lang="en-GB" sz="1200" baseline="0" dirty="0">
                          <a:solidFill>
                            <a:schemeClr val="tx1">
                              <a:lumMod val="75000"/>
                              <a:lumOff val="25000"/>
                            </a:schemeClr>
                          </a:solidFill>
                        </a:rPr>
                        <a:t> two</a:t>
                      </a:r>
                      <a:r>
                        <a:rPr lang="en-GB" sz="1200" dirty="0">
                          <a:solidFill>
                            <a:schemeClr val="tx1">
                              <a:lumMod val="75000"/>
                              <a:lumOff val="25000"/>
                            </a:schemeClr>
                          </a:solidFill>
                        </a:rPr>
                        <a:t>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Three or</a:t>
                      </a:r>
                      <a:r>
                        <a:rPr lang="en-GB" sz="1200" baseline="0" dirty="0">
                          <a:solidFill>
                            <a:schemeClr val="tx1">
                              <a:lumMod val="75000"/>
                              <a:lumOff val="25000"/>
                            </a:schemeClr>
                          </a:solidFill>
                        </a:rPr>
                        <a:t> four days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89364">
                <a:tc>
                  <a:txBody>
                    <a:bodyPr/>
                    <a:lstStyle/>
                    <a:p>
                      <a:r>
                        <a:rPr lang="en-GB" sz="1200" dirty="0">
                          <a:solidFill>
                            <a:schemeClr val="tx1">
                              <a:lumMod val="75000"/>
                              <a:lumOff val="25000"/>
                            </a:schemeClr>
                          </a:solidFill>
                        </a:rPr>
                        <a:t>Five</a:t>
                      </a:r>
                      <a:r>
                        <a:rPr lang="en-GB" sz="1200" baseline="0" dirty="0">
                          <a:solidFill>
                            <a:schemeClr val="tx1">
                              <a:lumMod val="75000"/>
                              <a:lumOff val="25000"/>
                            </a:schemeClr>
                          </a:solidFill>
                        </a:rPr>
                        <a:t> or more days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8" name="Table 7">
            <a:extLst>
              <a:ext uri="{FF2B5EF4-FFF2-40B4-BE49-F238E27FC236}">
                <a16:creationId xmlns:a16="http://schemas.microsoft.com/office/drawing/2014/main" id="{430DDC5E-43D2-4AB2-A84C-C272C9FDF158}"/>
              </a:ext>
            </a:extLst>
          </p:cNvPr>
          <p:cNvGraphicFramePr>
            <a:graphicFrameLocks noGrp="1"/>
          </p:cNvGraphicFramePr>
          <p:nvPr>
            <p:extLst>
              <p:ext uri="{D42A27DB-BD31-4B8C-83A1-F6EECF244321}">
                <p14:modId xmlns:p14="http://schemas.microsoft.com/office/powerpoint/2010/main" val="1709140115"/>
              </p:ext>
            </p:extLst>
          </p:nvPr>
        </p:nvGraphicFramePr>
        <p:xfrm>
          <a:off x="5350934" y="3502055"/>
          <a:ext cx="6282265" cy="2574064"/>
        </p:xfrm>
        <a:graphic>
          <a:graphicData uri="http://schemas.openxmlformats.org/drawingml/2006/table">
            <a:tbl>
              <a:tblPr firstRow="1" bandRow="1">
                <a:tableStyleId>{5940675A-B579-460E-94D1-54222C63F5DA}</a:tableStyleId>
              </a:tblPr>
              <a:tblGrid>
                <a:gridCol w="1514933">
                  <a:extLst>
                    <a:ext uri="{9D8B030D-6E8A-4147-A177-3AD203B41FA5}">
                      <a16:colId xmlns:a16="http://schemas.microsoft.com/office/drawing/2014/main" val="20000"/>
                    </a:ext>
                  </a:extLst>
                </a:gridCol>
                <a:gridCol w="692524">
                  <a:extLst>
                    <a:ext uri="{9D8B030D-6E8A-4147-A177-3AD203B41FA5}">
                      <a16:colId xmlns:a16="http://schemas.microsoft.com/office/drawing/2014/main" val="20001"/>
                    </a:ext>
                  </a:extLst>
                </a:gridCol>
                <a:gridCol w="772577">
                  <a:extLst>
                    <a:ext uri="{9D8B030D-6E8A-4147-A177-3AD203B41FA5}">
                      <a16:colId xmlns:a16="http://schemas.microsoft.com/office/drawing/2014/main" val="20002"/>
                    </a:ext>
                  </a:extLst>
                </a:gridCol>
                <a:gridCol w="624968">
                  <a:extLst>
                    <a:ext uri="{9D8B030D-6E8A-4147-A177-3AD203B41FA5}">
                      <a16:colId xmlns:a16="http://schemas.microsoft.com/office/drawing/2014/main" val="20003"/>
                    </a:ext>
                  </a:extLst>
                </a:gridCol>
                <a:gridCol w="800907">
                  <a:extLst>
                    <a:ext uri="{9D8B030D-6E8A-4147-A177-3AD203B41FA5}">
                      <a16:colId xmlns:a16="http://schemas.microsoft.com/office/drawing/2014/main" val="20004"/>
                    </a:ext>
                  </a:extLst>
                </a:gridCol>
                <a:gridCol w="748597">
                  <a:extLst>
                    <a:ext uri="{9D8B030D-6E8A-4147-A177-3AD203B41FA5}">
                      <a16:colId xmlns:a16="http://schemas.microsoft.com/office/drawing/2014/main" val="20005"/>
                    </a:ext>
                  </a:extLst>
                </a:gridCol>
                <a:gridCol w="500697">
                  <a:extLst>
                    <a:ext uri="{9D8B030D-6E8A-4147-A177-3AD203B41FA5}">
                      <a16:colId xmlns:a16="http://schemas.microsoft.com/office/drawing/2014/main" val="20006"/>
                    </a:ext>
                  </a:extLst>
                </a:gridCol>
                <a:gridCol w="627062">
                  <a:extLst>
                    <a:ext uri="{9D8B030D-6E8A-4147-A177-3AD203B41FA5}">
                      <a16:colId xmlns:a16="http://schemas.microsoft.com/office/drawing/2014/main" val="3588086028"/>
                    </a:ext>
                  </a:extLst>
                </a:gridCol>
              </a:tblGrid>
              <a:tr h="414916">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9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14916">
                <a:tc>
                  <a:txBody>
                    <a:bodyPr/>
                    <a:lstStyle/>
                    <a:p>
                      <a:r>
                        <a:rPr lang="en-GB" sz="1200" dirty="0">
                          <a:solidFill>
                            <a:schemeClr val="tx1">
                              <a:lumMod val="75000"/>
                              <a:lumOff val="25000"/>
                            </a:schemeClr>
                          </a:solidFill>
                        </a:rPr>
                        <a:t>One or</a:t>
                      </a:r>
                      <a:r>
                        <a:rPr lang="en-GB" sz="1200" baseline="0" dirty="0">
                          <a:solidFill>
                            <a:schemeClr val="tx1">
                              <a:lumMod val="75000"/>
                              <a:lumOff val="25000"/>
                            </a:schemeClr>
                          </a:solidFill>
                        </a:rPr>
                        <a:t> two</a:t>
                      </a:r>
                      <a:r>
                        <a:rPr lang="en-GB" sz="1200" dirty="0">
                          <a:solidFill>
                            <a:schemeClr val="tx1">
                              <a:lumMod val="75000"/>
                              <a:lumOff val="25000"/>
                            </a:schemeClr>
                          </a:solidFill>
                        </a:rPr>
                        <a:t> days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14916">
                <a:tc>
                  <a:txBody>
                    <a:bodyPr/>
                    <a:lstStyle/>
                    <a:p>
                      <a:r>
                        <a:rPr lang="en-GB" sz="1200" dirty="0">
                          <a:solidFill>
                            <a:schemeClr val="tx1">
                              <a:lumMod val="75000"/>
                              <a:lumOff val="25000"/>
                            </a:schemeClr>
                          </a:solidFill>
                        </a:rPr>
                        <a:t>Three or</a:t>
                      </a:r>
                      <a:r>
                        <a:rPr lang="en-GB" sz="1200" baseline="0" dirty="0">
                          <a:solidFill>
                            <a:schemeClr val="tx1">
                              <a:lumMod val="75000"/>
                              <a:lumOff val="25000"/>
                            </a:schemeClr>
                          </a:solidFill>
                        </a:rPr>
                        <a:t> four days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14916">
                <a:tc>
                  <a:txBody>
                    <a:bodyPr/>
                    <a:lstStyle/>
                    <a:p>
                      <a:r>
                        <a:rPr lang="en-GB" sz="1200" dirty="0">
                          <a:solidFill>
                            <a:schemeClr val="tx1">
                              <a:lumMod val="75000"/>
                              <a:lumOff val="25000"/>
                            </a:schemeClr>
                          </a:solidFill>
                        </a:rPr>
                        <a:t>Five</a:t>
                      </a:r>
                      <a:r>
                        <a:rPr lang="en-GB" sz="1200" baseline="0" dirty="0">
                          <a:solidFill>
                            <a:schemeClr val="tx1">
                              <a:lumMod val="75000"/>
                              <a:lumOff val="25000"/>
                            </a:schemeClr>
                          </a:solidFill>
                        </a:rPr>
                        <a:t> or more days</a:t>
                      </a:r>
                      <a:endParaRPr lang="en-GB" sz="12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14916">
                <a:tc>
                  <a:txBody>
                    <a:bodyPr/>
                    <a:lstStyle/>
                    <a:p>
                      <a:r>
                        <a:rPr lang="en-GB" sz="1200" dirty="0">
                          <a:solidFill>
                            <a:schemeClr val="tx1">
                              <a:lumMod val="75000"/>
                              <a:lumOff val="25000"/>
                            </a:schemeClr>
                          </a:solidFill>
                        </a:rPr>
                        <a:t>None </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440914325"/>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803360" cy="900000"/>
          </a:xfrm>
        </p:spPr>
        <p:txBody>
          <a:bodyPr anchor="t" anchorCtr="0">
            <a:noAutofit/>
          </a:bodyPr>
          <a:lstStyle/>
          <a:p>
            <a:r>
              <a:rPr lang="en-GB" sz="1600" dirty="0"/>
              <a:t>The proportion of pupils that participate in physical activities at the weekend or during holidays has increased this year compared to previous years. Generally, boys are more likely to partake in physical activity than girls outside of school. </a:t>
            </a:r>
            <a:br>
              <a:rPr lang="en-GB" sz="1600" dirty="0"/>
            </a:br>
            <a:endParaRPr lang="en-GB" sz="1600" dirty="0"/>
          </a:p>
        </p:txBody>
      </p:sp>
      <p:graphicFrame>
        <p:nvGraphicFramePr>
          <p:cNvPr id="6" name="Content Placeholder 6"/>
          <p:cNvGraphicFramePr>
            <a:graphicFrameLocks/>
          </p:cNvGraphicFramePr>
          <p:nvPr>
            <p:extLst>
              <p:ext uri="{D42A27DB-BD31-4B8C-83A1-F6EECF244321}">
                <p14:modId xmlns:p14="http://schemas.microsoft.com/office/powerpoint/2010/main" val="2531455118"/>
              </p:ext>
            </p:extLst>
          </p:nvPr>
        </p:nvGraphicFramePr>
        <p:xfrm>
          <a:off x="183600" y="835200"/>
          <a:ext cx="4553984" cy="3841903"/>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When do you normally do physical activity? (Tick all that apply) </a:t>
            </a:r>
          </a:p>
          <a:p>
            <a:r>
              <a:rPr lang="en-GB" sz="1000" i="1" dirty="0">
                <a:solidFill>
                  <a:srgbClr val="002060"/>
                </a:solidFill>
                <a:latin typeface="Calibri" panose="020F0502020204030204" pitchFamily="34" charset="0"/>
              </a:rPr>
              <a:t>Base: All valid respondents, 2021 n=429, 2022 n=834, 2023 n=1,057</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8" name="Table 7"/>
          <p:cNvGraphicFramePr>
            <a:graphicFrameLocks noGrp="1"/>
          </p:cNvGraphicFramePr>
          <p:nvPr>
            <p:extLst>
              <p:ext uri="{D42A27DB-BD31-4B8C-83A1-F6EECF244321}">
                <p14:modId xmlns:p14="http://schemas.microsoft.com/office/powerpoint/2010/main" val="1558028013"/>
              </p:ext>
            </p:extLst>
          </p:nvPr>
        </p:nvGraphicFramePr>
        <p:xfrm>
          <a:off x="4853117" y="859127"/>
          <a:ext cx="7133263" cy="2434373"/>
        </p:xfrm>
        <a:graphic>
          <a:graphicData uri="http://schemas.openxmlformats.org/drawingml/2006/table">
            <a:tbl>
              <a:tblPr firstRow="1" bandRow="1">
                <a:tableStyleId>{5940675A-B579-460E-94D1-54222C63F5DA}</a:tableStyleId>
              </a:tblPr>
              <a:tblGrid>
                <a:gridCol w="1663797">
                  <a:extLst>
                    <a:ext uri="{9D8B030D-6E8A-4147-A177-3AD203B41FA5}">
                      <a16:colId xmlns:a16="http://schemas.microsoft.com/office/drawing/2014/main" val="20000"/>
                    </a:ext>
                  </a:extLst>
                </a:gridCol>
                <a:gridCol w="1229123">
                  <a:extLst>
                    <a:ext uri="{9D8B030D-6E8A-4147-A177-3AD203B41FA5}">
                      <a16:colId xmlns:a16="http://schemas.microsoft.com/office/drawing/2014/main" val="20001"/>
                    </a:ext>
                  </a:extLst>
                </a:gridCol>
                <a:gridCol w="806291">
                  <a:extLst>
                    <a:ext uri="{9D8B030D-6E8A-4147-A177-3AD203B41FA5}">
                      <a16:colId xmlns:a16="http://schemas.microsoft.com/office/drawing/2014/main" val="20002"/>
                    </a:ext>
                  </a:extLst>
                </a:gridCol>
                <a:gridCol w="858513">
                  <a:extLst>
                    <a:ext uri="{9D8B030D-6E8A-4147-A177-3AD203B41FA5}">
                      <a16:colId xmlns:a16="http://schemas.microsoft.com/office/drawing/2014/main" val="20003"/>
                    </a:ext>
                  </a:extLst>
                </a:gridCol>
                <a:gridCol w="858513">
                  <a:extLst>
                    <a:ext uri="{9D8B030D-6E8A-4147-A177-3AD203B41FA5}">
                      <a16:colId xmlns:a16="http://schemas.microsoft.com/office/drawing/2014/main" val="20004"/>
                    </a:ext>
                  </a:extLst>
                </a:gridCol>
                <a:gridCol w="858513">
                  <a:extLst>
                    <a:ext uri="{9D8B030D-6E8A-4147-A177-3AD203B41FA5}">
                      <a16:colId xmlns:a16="http://schemas.microsoft.com/office/drawing/2014/main" val="20005"/>
                    </a:ext>
                  </a:extLst>
                </a:gridCol>
                <a:gridCol w="858513">
                  <a:extLst>
                    <a:ext uri="{9D8B030D-6E8A-4147-A177-3AD203B41FA5}">
                      <a16:colId xmlns:a16="http://schemas.microsoft.com/office/drawing/2014/main" val="20006"/>
                    </a:ext>
                  </a:extLst>
                </a:gridCol>
              </a:tblGrid>
              <a:tr h="37085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251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62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After</a:t>
                      </a:r>
                      <a:r>
                        <a:rPr lang="en-GB" sz="1100" baseline="0" dirty="0">
                          <a:solidFill>
                            <a:schemeClr val="tx1">
                              <a:lumMod val="75000"/>
                              <a:lumOff val="25000"/>
                            </a:schemeClr>
                          </a:solidFill>
                        </a:rPr>
                        <a:t> school</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37684267"/>
                  </a:ext>
                </a:extLst>
              </a:tr>
              <a:tr h="26226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During</a:t>
                      </a:r>
                      <a:r>
                        <a:rPr lang="en-GB" sz="1100" baseline="0" dirty="0">
                          <a:solidFill>
                            <a:schemeClr val="tx1">
                              <a:lumMod val="75000"/>
                              <a:lumOff val="25000"/>
                            </a:schemeClr>
                          </a:solidFill>
                        </a:rPr>
                        <a:t> school time</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62262">
                <a:tc>
                  <a:txBody>
                    <a:bodyPr/>
                    <a:lstStyle/>
                    <a:p>
                      <a:r>
                        <a:rPr lang="en-GB" sz="1100" dirty="0">
                          <a:solidFill>
                            <a:schemeClr val="tx1">
                              <a:lumMod val="75000"/>
                              <a:lumOff val="25000"/>
                            </a:schemeClr>
                          </a:solidFill>
                        </a:rPr>
                        <a:t>Weekends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78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During</a:t>
                      </a:r>
                      <a:r>
                        <a:rPr lang="en-GB" sz="1100" baseline="0" dirty="0">
                          <a:solidFill>
                            <a:schemeClr val="tx1">
                              <a:lumMod val="75000"/>
                              <a:lumOff val="25000"/>
                            </a:schemeClr>
                          </a:solidFill>
                        </a:rPr>
                        <a:t> school holidays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87847">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Other 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71310198"/>
                  </a:ext>
                </a:extLst>
              </a:tr>
              <a:tr h="352339">
                <a:tc>
                  <a:txBody>
                    <a:bodyPr/>
                    <a:lstStyle/>
                    <a:p>
                      <a:r>
                        <a:rPr lang="en-GB" sz="1100" baseline="0" dirty="0">
                          <a:solidFill>
                            <a:schemeClr val="tx1">
                              <a:lumMod val="75000"/>
                              <a:lumOff val="25000"/>
                            </a:schemeClr>
                          </a:solidFill>
                        </a:rPr>
                        <a:t>Don’t do physical activities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graphicFrame>
        <p:nvGraphicFramePr>
          <p:cNvPr id="11" name="Table 10">
            <a:extLst>
              <a:ext uri="{FF2B5EF4-FFF2-40B4-BE49-F238E27FC236}">
                <a16:creationId xmlns:a16="http://schemas.microsoft.com/office/drawing/2014/main" id="{13180D3C-A44F-42DD-8F3C-B96D3003155D}"/>
              </a:ext>
            </a:extLst>
          </p:cNvPr>
          <p:cNvGraphicFramePr>
            <a:graphicFrameLocks noGrp="1"/>
          </p:cNvGraphicFramePr>
          <p:nvPr>
            <p:extLst>
              <p:ext uri="{D42A27DB-BD31-4B8C-83A1-F6EECF244321}">
                <p14:modId xmlns:p14="http://schemas.microsoft.com/office/powerpoint/2010/main" val="3974292112"/>
              </p:ext>
            </p:extLst>
          </p:nvPr>
        </p:nvGraphicFramePr>
        <p:xfrm>
          <a:off x="4853116" y="3478052"/>
          <a:ext cx="7133265" cy="2636520"/>
        </p:xfrm>
        <a:graphic>
          <a:graphicData uri="http://schemas.openxmlformats.org/drawingml/2006/table">
            <a:tbl>
              <a:tblPr firstRow="1" bandRow="1">
                <a:tableStyleId>{5940675A-B579-460E-94D1-54222C63F5DA}</a:tableStyleId>
              </a:tblPr>
              <a:tblGrid>
                <a:gridCol w="1485064">
                  <a:extLst>
                    <a:ext uri="{9D8B030D-6E8A-4147-A177-3AD203B41FA5}">
                      <a16:colId xmlns:a16="http://schemas.microsoft.com/office/drawing/2014/main" val="20000"/>
                    </a:ext>
                  </a:extLst>
                </a:gridCol>
                <a:gridCol w="957565">
                  <a:extLst>
                    <a:ext uri="{9D8B030D-6E8A-4147-A177-3AD203B41FA5}">
                      <a16:colId xmlns:a16="http://schemas.microsoft.com/office/drawing/2014/main" val="20001"/>
                    </a:ext>
                  </a:extLst>
                </a:gridCol>
                <a:gridCol w="859196">
                  <a:extLst>
                    <a:ext uri="{9D8B030D-6E8A-4147-A177-3AD203B41FA5}">
                      <a16:colId xmlns:a16="http://schemas.microsoft.com/office/drawing/2014/main" val="20002"/>
                    </a:ext>
                  </a:extLst>
                </a:gridCol>
                <a:gridCol w="766288">
                  <a:extLst>
                    <a:ext uri="{9D8B030D-6E8A-4147-A177-3AD203B41FA5}">
                      <a16:colId xmlns:a16="http://schemas.microsoft.com/office/drawing/2014/main" val="20003"/>
                    </a:ext>
                  </a:extLst>
                </a:gridCol>
                <a:gridCol w="855069">
                  <a:extLst>
                    <a:ext uri="{9D8B030D-6E8A-4147-A177-3AD203B41FA5}">
                      <a16:colId xmlns:a16="http://schemas.microsoft.com/office/drawing/2014/main" val="20004"/>
                    </a:ext>
                  </a:extLst>
                </a:gridCol>
                <a:gridCol w="759622">
                  <a:extLst>
                    <a:ext uri="{9D8B030D-6E8A-4147-A177-3AD203B41FA5}">
                      <a16:colId xmlns:a16="http://schemas.microsoft.com/office/drawing/2014/main" val="20005"/>
                    </a:ext>
                  </a:extLst>
                </a:gridCol>
                <a:gridCol w="684173">
                  <a:extLst>
                    <a:ext uri="{9D8B030D-6E8A-4147-A177-3AD203B41FA5}">
                      <a16:colId xmlns:a16="http://schemas.microsoft.com/office/drawing/2014/main" val="20006"/>
                    </a:ext>
                  </a:extLst>
                </a:gridCol>
                <a:gridCol w="766288">
                  <a:extLst>
                    <a:ext uri="{9D8B030D-6E8A-4147-A177-3AD203B41FA5}">
                      <a16:colId xmlns:a16="http://schemas.microsoft.com/office/drawing/2014/main" val="1022505903"/>
                    </a:ext>
                  </a:extLst>
                </a:gridCol>
              </a:tblGrid>
              <a:tr h="3215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9291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273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After</a:t>
                      </a:r>
                      <a:r>
                        <a:rPr lang="en-GB" sz="1100" baseline="0" dirty="0">
                          <a:solidFill>
                            <a:schemeClr val="tx1">
                              <a:lumMod val="75000"/>
                              <a:lumOff val="25000"/>
                            </a:schemeClr>
                          </a:solidFill>
                        </a:rPr>
                        <a:t> school</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8375502"/>
                  </a:ext>
                </a:extLst>
              </a:tr>
              <a:tr h="2273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During</a:t>
                      </a:r>
                      <a:r>
                        <a:rPr lang="en-GB" sz="1100" baseline="0" dirty="0">
                          <a:solidFill>
                            <a:schemeClr val="tx1">
                              <a:lumMod val="75000"/>
                              <a:lumOff val="25000"/>
                            </a:schemeClr>
                          </a:solidFill>
                        </a:rPr>
                        <a:t> school time</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27375">
                <a:tc>
                  <a:txBody>
                    <a:bodyPr/>
                    <a:lstStyle/>
                    <a:p>
                      <a:r>
                        <a:rPr lang="en-GB" sz="1100" dirty="0">
                          <a:solidFill>
                            <a:schemeClr val="tx1">
                              <a:lumMod val="75000"/>
                              <a:lumOff val="25000"/>
                            </a:schemeClr>
                          </a:solidFill>
                        </a:rPr>
                        <a:t>Weekends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During</a:t>
                      </a:r>
                      <a:r>
                        <a:rPr lang="en-GB" sz="1100" baseline="0" dirty="0">
                          <a:solidFill>
                            <a:schemeClr val="tx1">
                              <a:lumMod val="75000"/>
                              <a:lumOff val="25000"/>
                            </a:schemeClr>
                          </a:solidFill>
                        </a:rPr>
                        <a:t> school holidays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4955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dirty="0">
                          <a:solidFill>
                            <a:schemeClr val="tx1">
                              <a:lumMod val="75000"/>
                              <a:lumOff val="25000"/>
                            </a:schemeClr>
                          </a:solidFill>
                        </a:rPr>
                        <a:t>Other times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20009522"/>
                  </a:ext>
                </a:extLst>
              </a:tr>
              <a:tr h="305469">
                <a:tc>
                  <a:txBody>
                    <a:bodyPr/>
                    <a:lstStyle/>
                    <a:p>
                      <a:r>
                        <a:rPr lang="en-GB" sz="1100" baseline="0" dirty="0">
                          <a:solidFill>
                            <a:schemeClr val="tx1">
                              <a:lumMod val="75000"/>
                              <a:lumOff val="25000"/>
                            </a:schemeClr>
                          </a:solidFill>
                        </a:rPr>
                        <a:t>Don’t do physical activities</a:t>
                      </a:r>
                      <a:endParaRPr lang="en-GB" sz="1100"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492237615"/>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611048" cy="900000"/>
          </a:xfrm>
        </p:spPr>
        <p:txBody>
          <a:bodyPr vert="horz" lIns="91440" tIns="45720" rIns="91440" bIns="45720" rtlCol="0" anchor="t">
            <a:normAutofit/>
          </a:bodyPr>
          <a:lstStyle/>
          <a:p>
            <a:r>
              <a:rPr lang="en-GB" sz="1600" dirty="0"/>
              <a:t>Pupils are most likely to participate in physical activity with friends during school (53%) and least likely to participate in school clubs (17%). Compared to previous years, pupils saying that they participate in physical activities with family and in out of school clubs has increased.</a:t>
            </a:r>
          </a:p>
        </p:txBody>
      </p:sp>
      <p:graphicFrame>
        <p:nvGraphicFramePr>
          <p:cNvPr id="6" name="Content Placeholder 6"/>
          <p:cNvGraphicFramePr>
            <a:graphicFrameLocks/>
          </p:cNvGraphicFramePr>
          <p:nvPr>
            <p:extLst>
              <p:ext uri="{D42A27DB-BD31-4B8C-83A1-F6EECF244321}">
                <p14:modId xmlns:p14="http://schemas.microsoft.com/office/powerpoint/2010/main" val="1732062151"/>
              </p:ext>
            </p:extLst>
          </p:nvPr>
        </p:nvGraphicFramePr>
        <p:xfrm>
          <a:off x="183019" y="835200"/>
          <a:ext cx="9089345" cy="4883244"/>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183019" y="6368627"/>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Who do you normally do physical activity with? (Tick all that apply)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valid respondents, 2021 n=418, 2022 n=796, 2023 n=1,019</a:t>
            </a:r>
          </a:p>
        </p:txBody>
      </p:sp>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141461364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8" y="180000"/>
            <a:ext cx="11860841" cy="900000"/>
          </a:xfrm>
        </p:spPr>
        <p:txBody>
          <a:bodyPr anchor="t" anchorCtr="0">
            <a:normAutofit/>
          </a:bodyPr>
          <a:lstStyle/>
          <a:p>
            <a:r>
              <a:rPr lang="en-GB" sz="1600" dirty="0"/>
              <a:t>Approximately half of all pupils say they participate in physical activity with friends during school, which decreases to 46% for SEN pupils and young carers that say the same. Whilst school clubs were the least popular setting with pupils for physical activity, Year 8s are the most likely out of any cohort to do so, Year 10s are the least likely. </a:t>
            </a:r>
          </a:p>
        </p:txBody>
      </p:sp>
      <p:sp>
        <p:nvSpPr>
          <p:cNvPr id="9" name="TextBox 8"/>
          <p:cNvSpPr txBox="1"/>
          <p:nvPr/>
        </p:nvSpPr>
        <p:spPr>
          <a:xfrm>
            <a:off x="183600" y="6531814"/>
            <a:ext cx="6741419" cy="246221"/>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Who do you normally do physical activity with? (Tick all that apply)</a:t>
            </a:r>
          </a:p>
        </p:txBody>
      </p:sp>
      <p:sp>
        <p:nvSpPr>
          <p:cNvPr id="7" name="Rectangle 6"/>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 / </a:t>
            </a:r>
            <a:r>
              <a:rPr lang="en-GB" sz="1000" b="1" dirty="0"/>
              <a:t>CYPP</a:t>
            </a:r>
          </a:p>
        </p:txBody>
      </p:sp>
      <p:graphicFrame>
        <p:nvGraphicFramePr>
          <p:cNvPr id="5" name="Table 4"/>
          <p:cNvGraphicFramePr>
            <a:graphicFrameLocks noGrp="1"/>
          </p:cNvGraphicFramePr>
          <p:nvPr>
            <p:extLst>
              <p:ext uri="{D42A27DB-BD31-4B8C-83A1-F6EECF244321}">
                <p14:modId xmlns:p14="http://schemas.microsoft.com/office/powerpoint/2010/main" val="2372964593"/>
              </p:ext>
            </p:extLst>
          </p:nvPr>
        </p:nvGraphicFramePr>
        <p:xfrm>
          <a:off x="294701" y="970894"/>
          <a:ext cx="11749158" cy="2468880"/>
        </p:xfrm>
        <a:graphic>
          <a:graphicData uri="http://schemas.openxmlformats.org/drawingml/2006/table">
            <a:tbl>
              <a:tblPr firstRow="1" bandRow="1">
                <a:tableStyleId>{5940675A-B579-460E-94D1-54222C63F5DA}</a:tableStyleId>
              </a:tblPr>
              <a:tblGrid>
                <a:gridCol w="1895828">
                  <a:extLst>
                    <a:ext uri="{9D8B030D-6E8A-4147-A177-3AD203B41FA5}">
                      <a16:colId xmlns:a16="http://schemas.microsoft.com/office/drawing/2014/main" val="20000"/>
                    </a:ext>
                  </a:extLst>
                </a:gridCol>
                <a:gridCol w="1742122">
                  <a:extLst>
                    <a:ext uri="{9D8B030D-6E8A-4147-A177-3AD203B41FA5}">
                      <a16:colId xmlns:a16="http://schemas.microsoft.com/office/drawing/2014/main" val="20001"/>
                    </a:ext>
                  </a:extLst>
                </a:gridCol>
                <a:gridCol w="1542328">
                  <a:extLst>
                    <a:ext uri="{9D8B030D-6E8A-4147-A177-3AD203B41FA5}">
                      <a16:colId xmlns:a16="http://schemas.microsoft.com/office/drawing/2014/main" val="20003"/>
                    </a:ext>
                  </a:extLst>
                </a:gridCol>
                <a:gridCol w="1642220">
                  <a:extLst>
                    <a:ext uri="{9D8B030D-6E8A-4147-A177-3AD203B41FA5}">
                      <a16:colId xmlns:a16="http://schemas.microsoft.com/office/drawing/2014/main" val="20005"/>
                    </a:ext>
                  </a:extLst>
                </a:gridCol>
                <a:gridCol w="1642220">
                  <a:extLst>
                    <a:ext uri="{9D8B030D-6E8A-4147-A177-3AD203B41FA5}">
                      <a16:colId xmlns:a16="http://schemas.microsoft.com/office/drawing/2014/main" val="20007"/>
                    </a:ext>
                  </a:extLst>
                </a:gridCol>
                <a:gridCol w="1642220">
                  <a:extLst>
                    <a:ext uri="{9D8B030D-6E8A-4147-A177-3AD203B41FA5}">
                      <a16:colId xmlns:a16="http://schemas.microsoft.com/office/drawing/2014/main" val="20009"/>
                    </a:ext>
                  </a:extLst>
                </a:gridCol>
                <a:gridCol w="1642220">
                  <a:extLst>
                    <a:ext uri="{9D8B030D-6E8A-4147-A177-3AD203B41FA5}">
                      <a16:colId xmlns:a16="http://schemas.microsoft.com/office/drawing/2014/main" val="20011"/>
                    </a:ext>
                  </a:extLst>
                </a:gridCol>
              </a:tblGrid>
              <a:tr h="265332">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96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265332">
                <a:tc>
                  <a:txBody>
                    <a:bodyPr/>
                    <a:lstStyle/>
                    <a:p>
                      <a:r>
                        <a:rPr lang="en-GB" sz="1200" dirty="0">
                          <a:solidFill>
                            <a:schemeClr val="tx1">
                              <a:lumMod val="75000"/>
                              <a:lumOff val="25000"/>
                            </a:schemeClr>
                          </a:solidFill>
                        </a:rPr>
                        <a:t>Friends during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0">
                <a:tc>
                  <a:txBody>
                    <a:bodyPr/>
                    <a:lstStyle/>
                    <a:p>
                      <a:r>
                        <a:rPr lang="en-GB" sz="1200" dirty="0">
                          <a:solidFill>
                            <a:schemeClr val="tx1">
                              <a:lumMod val="75000"/>
                              <a:lumOff val="25000"/>
                            </a:schemeClr>
                          </a:solidFill>
                        </a:rPr>
                        <a:t>Friends after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5332">
                <a:tc>
                  <a:txBody>
                    <a:bodyPr/>
                    <a:lstStyle/>
                    <a:p>
                      <a:r>
                        <a:rPr lang="en-GB" sz="1200" dirty="0">
                          <a:solidFill>
                            <a:schemeClr val="tx1">
                              <a:lumMod val="75000"/>
                              <a:lumOff val="25000"/>
                            </a:schemeClr>
                          </a:solidFill>
                        </a:rPr>
                        <a:t>By myself</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65332">
                <a:tc>
                  <a:txBody>
                    <a:bodyPr/>
                    <a:lstStyle/>
                    <a:p>
                      <a:r>
                        <a:rPr lang="en-GB" sz="1200" dirty="0">
                          <a:solidFill>
                            <a:schemeClr val="tx1">
                              <a:lumMod val="75000"/>
                              <a:lumOff val="25000"/>
                            </a:schemeClr>
                          </a:solidFill>
                        </a:rPr>
                        <a:t>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65332">
                <a:tc>
                  <a:txBody>
                    <a:bodyPr/>
                    <a:lstStyle/>
                    <a:p>
                      <a:r>
                        <a:rPr lang="en-GB" sz="1200" dirty="0">
                          <a:solidFill>
                            <a:schemeClr val="tx1">
                              <a:lumMod val="75000"/>
                              <a:lumOff val="25000"/>
                            </a:schemeClr>
                          </a:solidFill>
                        </a:rPr>
                        <a:t>Out of 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23%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08643485"/>
                  </a:ext>
                </a:extLst>
              </a:tr>
              <a:tr h="265332">
                <a:tc>
                  <a:txBody>
                    <a:bodyPr/>
                    <a:lstStyle/>
                    <a:p>
                      <a:r>
                        <a:rPr lang="en-GB" sz="1200" dirty="0">
                          <a:solidFill>
                            <a:schemeClr val="tx1">
                              <a:lumMod val="75000"/>
                              <a:lumOff val="25000"/>
                            </a:schemeClr>
                          </a:solidFill>
                        </a:rPr>
                        <a:t>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16%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94264810"/>
                  </a:ext>
                </a:extLst>
              </a:tr>
              <a:tr h="265332">
                <a:tc>
                  <a:txBody>
                    <a:bodyPr/>
                    <a:lstStyle/>
                    <a:p>
                      <a:r>
                        <a:rPr lang="en-GB" sz="12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rPr>
                        <a:t>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560869786"/>
                  </a:ext>
                </a:extLst>
              </a:tr>
            </a:tbl>
          </a:graphicData>
        </a:graphic>
      </p:graphicFrame>
      <p:graphicFrame>
        <p:nvGraphicFramePr>
          <p:cNvPr id="6" name="Table 5">
            <a:extLst>
              <a:ext uri="{FF2B5EF4-FFF2-40B4-BE49-F238E27FC236}">
                <a16:creationId xmlns:a16="http://schemas.microsoft.com/office/drawing/2014/main" id="{FE786BE6-5869-424D-8C97-785A0001FDF8}"/>
              </a:ext>
            </a:extLst>
          </p:cNvPr>
          <p:cNvGraphicFramePr>
            <a:graphicFrameLocks noGrp="1"/>
          </p:cNvGraphicFramePr>
          <p:nvPr>
            <p:extLst>
              <p:ext uri="{D42A27DB-BD31-4B8C-83A1-F6EECF244321}">
                <p14:modId xmlns:p14="http://schemas.microsoft.com/office/powerpoint/2010/main" val="617393741"/>
              </p:ext>
            </p:extLst>
          </p:nvPr>
        </p:nvGraphicFramePr>
        <p:xfrm>
          <a:off x="294702" y="3614157"/>
          <a:ext cx="11749157" cy="2651760"/>
        </p:xfrm>
        <a:graphic>
          <a:graphicData uri="http://schemas.openxmlformats.org/drawingml/2006/table">
            <a:tbl>
              <a:tblPr firstRow="1" bandRow="1">
                <a:tableStyleId>{5940675A-B579-460E-94D1-54222C63F5DA}</a:tableStyleId>
              </a:tblPr>
              <a:tblGrid>
                <a:gridCol w="1663338">
                  <a:extLst>
                    <a:ext uri="{9D8B030D-6E8A-4147-A177-3AD203B41FA5}">
                      <a16:colId xmlns:a16="http://schemas.microsoft.com/office/drawing/2014/main" val="20000"/>
                    </a:ext>
                  </a:extLst>
                </a:gridCol>
                <a:gridCol w="1528481">
                  <a:extLst>
                    <a:ext uri="{9D8B030D-6E8A-4147-A177-3AD203B41FA5}">
                      <a16:colId xmlns:a16="http://schemas.microsoft.com/office/drawing/2014/main" val="20001"/>
                    </a:ext>
                  </a:extLst>
                </a:gridCol>
                <a:gridCol w="1353188">
                  <a:extLst>
                    <a:ext uri="{9D8B030D-6E8A-4147-A177-3AD203B41FA5}">
                      <a16:colId xmlns:a16="http://schemas.microsoft.com/office/drawing/2014/main" val="20003"/>
                    </a:ext>
                  </a:extLst>
                </a:gridCol>
                <a:gridCol w="1440830">
                  <a:extLst>
                    <a:ext uri="{9D8B030D-6E8A-4147-A177-3AD203B41FA5}">
                      <a16:colId xmlns:a16="http://schemas.microsoft.com/office/drawing/2014/main" val="20005"/>
                    </a:ext>
                  </a:extLst>
                </a:gridCol>
                <a:gridCol w="1440830">
                  <a:extLst>
                    <a:ext uri="{9D8B030D-6E8A-4147-A177-3AD203B41FA5}">
                      <a16:colId xmlns:a16="http://schemas.microsoft.com/office/drawing/2014/main" val="20007"/>
                    </a:ext>
                  </a:extLst>
                </a:gridCol>
                <a:gridCol w="1440830">
                  <a:extLst>
                    <a:ext uri="{9D8B030D-6E8A-4147-A177-3AD203B41FA5}">
                      <a16:colId xmlns:a16="http://schemas.microsoft.com/office/drawing/2014/main" val="20009"/>
                    </a:ext>
                  </a:extLst>
                </a:gridCol>
                <a:gridCol w="1440830">
                  <a:extLst>
                    <a:ext uri="{9D8B030D-6E8A-4147-A177-3AD203B41FA5}">
                      <a16:colId xmlns:a16="http://schemas.microsoft.com/office/drawing/2014/main" val="20011"/>
                    </a:ext>
                  </a:extLst>
                </a:gridCol>
                <a:gridCol w="1440830">
                  <a:extLst>
                    <a:ext uri="{9D8B030D-6E8A-4147-A177-3AD203B41FA5}">
                      <a16:colId xmlns:a16="http://schemas.microsoft.com/office/drawing/2014/main" val="3756069249"/>
                    </a:ext>
                  </a:extLst>
                </a:gridCol>
              </a:tblGrid>
              <a:tr h="265332">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6968">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2"/>
                  </a:ext>
                </a:extLst>
              </a:tr>
              <a:tr h="265332">
                <a:tc>
                  <a:txBody>
                    <a:bodyPr/>
                    <a:lstStyle/>
                    <a:p>
                      <a:r>
                        <a:rPr lang="en-GB" sz="1200" dirty="0">
                          <a:solidFill>
                            <a:schemeClr val="tx1">
                              <a:lumMod val="75000"/>
                              <a:lumOff val="25000"/>
                            </a:schemeClr>
                          </a:solidFill>
                        </a:rPr>
                        <a:t>Friends during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65332">
                <a:tc>
                  <a:txBody>
                    <a:bodyPr/>
                    <a:lstStyle/>
                    <a:p>
                      <a:r>
                        <a:rPr lang="en-GB" sz="1200" dirty="0">
                          <a:solidFill>
                            <a:schemeClr val="tx1">
                              <a:lumMod val="75000"/>
                              <a:lumOff val="25000"/>
                            </a:schemeClr>
                          </a:solidFill>
                        </a:rPr>
                        <a:t>Friends after school</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5332">
                <a:tc>
                  <a:txBody>
                    <a:bodyPr/>
                    <a:lstStyle/>
                    <a:p>
                      <a:r>
                        <a:rPr lang="en-GB" sz="1200" dirty="0">
                          <a:solidFill>
                            <a:schemeClr val="tx1">
                              <a:lumMod val="75000"/>
                              <a:lumOff val="25000"/>
                            </a:schemeClr>
                          </a:solidFill>
                        </a:rPr>
                        <a:t>By myself</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65332">
                <a:tc>
                  <a:txBody>
                    <a:bodyPr/>
                    <a:lstStyle/>
                    <a:p>
                      <a:r>
                        <a:rPr lang="en-GB" sz="1200" dirty="0">
                          <a:solidFill>
                            <a:schemeClr val="tx1">
                              <a:lumMod val="75000"/>
                              <a:lumOff val="25000"/>
                            </a:schemeClr>
                          </a:solidFill>
                        </a:rPr>
                        <a:t>Family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65332">
                <a:tc>
                  <a:txBody>
                    <a:bodyPr/>
                    <a:lstStyle/>
                    <a:p>
                      <a:r>
                        <a:rPr lang="en-GB" sz="1200" dirty="0">
                          <a:solidFill>
                            <a:schemeClr val="tx1">
                              <a:lumMod val="75000"/>
                              <a:lumOff val="25000"/>
                            </a:schemeClr>
                          </a:solidFill>
                        </a:rPr>
                        <a:t>Out of 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08643485"/>
                  </a:ext>
                </a:extLst>
              </a:tr>
              <a:tr h="265332">
                <a:tc>
                  <a:txBody>
                    <a:bodyPr/>
                    <a:lstStyle/>
                    <a:p>
                      <a:r>
                        <a:rPr lang="en-GB" sz="1200" dirty="0">
                          <a:solidFill>
                            <a:schemeClr val="tx1">
                              <a:lumMod val="75000"/>
                              <a:lumOff val="25000"/>
                            </a:schemeClr>
                          </a:solidFill>
                        </a:rPr>
                        <a:t>School clubs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394264810"/>
                  </a:ext>
                </a:extLst>
              </a:tr>
              <a:tr h="189350">
                <a:tc>
                  <a:txBody>
                    <a:bodyPr/>
                    <a:lstStyle/>
                    <a:p>
                      <a:r>
                        <a:rPr lang="en-GB" sz="1200" dirty="0">
                          <a:solidFill>
                            <a:schemeClr val="tx1">
                              <a:lumMod val="75000"/>
                              <a:lumOff val="25000"/>
                            </a:schemeClr>
                          </a:solidFill>
                        </a:rPr>
                        <a:t>Other</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560869786"/>
                  </a:ext>
                </a:extLst>
              </a:tr>
            </a:tbl>
          </a:graphicData>
        </a:graphic>
      </p:graphicFrame>
    </p:spTree>
    <p:extLst>
      <p:ext uri="{BB962C8B-B14F-4D97-AF65-F5344CB8AC3E}">
        <p14:creationId xmlns:p14="http://schemas.microsoft.com/office/powerpoint/2010/main" val="1652485092"/>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20" y="180000"/>
            <a:ext cx="11723642" cy="900000"/>
          </a:xfrm>
        </p:spPr>
        <p:txBody>
          <a:bodyPr anchor="t" anchorCtr="0">
            <a:normAutofit/>
          </a:bodyPr>
          <a:lstStyle/>
          <a:p>
            <a:r>
              <a:rPr lang="en-GB" sz="1600" dirty="0"/>
              <a:t>85% of pupils exercise for at least 30 minutes per day. In comparison to 2022, exercising for more than 1 hour has slightly decreased, and exercising for 30 minutes to an hour has slightly increased.</a:t>
            </a:r>
          </a:p>
        </p:txBody>
      </p:sp>
      <p:sp>
        <p:nvSpPr>
          <p:cNvPr id="7" name="TextBox 6"/>
          <p:cNvSpPr txBox="1"/>
          <p:nvPr/>
        </p:nvSpPr>
        <p:spPr>
          <a:xfrm>
            <a:off x="183600" y="6368400"/>
            <a:ext cx="8041788"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On an average day how long do you spend doing physical activities?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those undertaking physical activity, 2021 n=418, 2022 n=796, 2023 n=1,019</a:t>
            </a:r>
            <a:endParaRPr lang="en-GB" sz="1000" dirty="0">
              <a:solidFill>
                <a:srgbClr val="002060"/>
              </a:solidFill>
              <a:latin typeface="Calibri" panose="020F0502020204030204" pitchFamily="34" charset="0"/>
            </a:endParaRPr>
          </a:p>
        </p:txBody>
      </p:sp>
      <p:sp>
        <p:nvSpPr>
          <p:cNvPr id="11" name="Rectangle 10"/>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13" name="Table 12"/>
          <p:cNvGraphicFramePr>
            <a:graphicFrameLocks noGrp="1"/>
          </p:cNvGraphicFramePr>
          <p:nvPr>
            <p:extLst>
              <p:ext uri="{D42A27DB-BD31-4B8C-83A1-F6EECF244321}">
                <p14:modId xmlns:p14="http://schemas.microsoft.com/office/powerpoint/2010/main" val="1566226040"/>
              </p:ext>
            </p:extLst>
          </p:nvPr>
        </p:nvGraphicFramePr>
        <p:xfrm>
          <a:off x="5688863" y="782409"/>
          <a:ext cx="6217801" cy="2471212"/>
        </p:xfrm>
        <a:graphic>
          <a:graphicData uri="http://schemas.openxmlformats.org/drawingml/2006/table">
            <a:tbl>
              <a:tblPr firstRow="1" bandRow="1">
                <a:tableStyleId>{5940675A-B579-460E-94D1-54222C63F5DA}</a:tableStyleId>
              </a:tblPr>
              <a:tblGrid>
                <a:gridCol w="1207753">
                  <a:extLst>
                    <a:ext uri="{9D8B030D-6E8A-4147-A177-3AD203B41FA5}">
                      <a16:colId xmlns:a16="http://schemas.microsoft.com/office/drawing/2014/main" val="20000"/>
                    </a:ext>
                  </a:extLst>
                </a:gridCol>
                <a:gridCol w="870868">
                  <a:extLst>
                    <a:ext uri="{9D8B030D-6E8A-4147-A177-3AD203B41FA5}">
                      <a16:colId xmlns:a16="http://schemas.microsoft.com/office/drawing/2014/main" val="20001"/>
                    </a:ext>
                  </a:extLst>
                </a:gridCol>
                <a:gridCol w="799148">
                  <a:extLst>
                    <a:ext uri="{9D8B030D-6E8A-4147-A177-3AD203B41FA5}">
                      <a16:colId xmlns:a16="http://schemas.microsoft.com/office/drawing/2014/main" val="20002"/>
                    </a:ext>
                  </a:extLst>
                </a:gridCol>
                <a:gridCol w="835008">
                  <a:extLst>
                    <a:ext uri="{9D8B030D-6E8A-4147-A177-3AD203B41FA5}">
                      <a16:colId xmlns:a16="http://schemas.microsoft.com/office/drawing/2014/main" val="20003"/>
                    </a:ext>
                  </a:extLst>
                </a:gridCol>
                <a:gridCol w="835008">
                  <a:extLst>
                    <a:ext uri="{9D8B030D-6E8A-4147-A177-3AD203B41FA5}">
                      <a16:colId xmlns:a16="http://schemas.microsoft.com/office/drawing/2014/main" val="20004"/>
                    </a:ext>
                  </a:extLst>
                </a:gridCol>
                <a:gridCol w="835008">
                  <a:extLst>
                    <a:ext uri="{9D8B030D-6E8A-4147-A177-3AD203B41FA5}">
                      <a16:colId xmlns:a16="http://schemas.microsoft.com/office/drawing/2014/main" val="20005"/>
                    </a:ext>
                  </a:extLst>
                </a:gridCol>
                <a:gridCol w="835008">
                  <a:extLst>
                    <a:ext uri="{9D8B030D-6E8A-4147-A177-3AD203B41FA5}">
                      <a16:colId xmlns:a16="http://schemas.microsoft.com/office/drawing/2014/main" val="20006"/>
                    </a:ext>
                  </a:extLst>
                </a:gridCol>
              </a:tblGrid>
              <a:tr h="4297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83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Less than 30 minutes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30 minutes to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More than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I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9" name="Chart 8"/>
          <p:cNvGraphicFramePr/>
          <p:nvPr>
            <p:extLst>
              <p:ext uri="{D42A27DB-BD31-4B8C-83A1-F6EECF244321}">
                <p14:modId xmlns:p14="http://schemas.microsoft.com/office/powerpoint/2010/main" val="3687164044"/>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 7">
            <a:extLst>
              <a:ext uri="{FF2B5EF4-FFF2-40B4-BE49-F238E27FC236}">
                <a16:creationId xmlns:a16="http://schemas.microsoft.com/office/drawing/2014/main" id="{AA8117C9-BA13-4A2B-A871-D146201E56EA}"/>
              </a:ext>
            </a:extLst>
          </p:cNvPr>
          <p:cNvGraphicFramePr>
            <a:graphicFrameLocks noGrp="1"/>
          </p:cNvGraphicFramePr>
          <p:nvPr>
            <p:extLst>
              <p:ext uri="{D42A27DB-BD31-4B8C-83A1-F6EECF244321}">
                <p14:modId xmlns:p14="http://schemas.microsoft.com/office/powerpoint/2010/main" val="722098135"/>
              </p:ext>
            </p:extLst>
          </p:nvPr>
        </p:nvGraphicFramePr>
        <p:xfrm>
          <a:off x="5688863" y="3415535"/>
          <a:ext cx="6217799" cy="2654092"/>
        </p:xfrm>
        <a:graphic>
          <a:graphicData uri="http://schemas.openxmlformats.org/drawingml/2006/table">
            <a:tbl>
              <a:tblPr firstRow="1" bandRow="1">
                <a:tableStyleId>{5940675A-B579-460E-94D1-54222C63F5DA}</a:tableStyleId>
              </a:tblPr>
              <a:tblGrid>
                <a:gridCol w="1064763">
                  <a:extLst>
                    <a:ext uri="{9D8B030D-6E8A-4147-A177-3AD203B41FA5}">
                      <a16:colId xmlns:a16="http://schemas.microsoft.com/office/drawing/2014/main" val="20000"/>
                    </a:ext>
                  </a:extLst>
                </a:gridCol>
                <a:gridCol w="639395">
                  <a:extLst>
                    <a:ext uri="{9D8B030D-6E8A-4147-A177-3AD203B41FA5}">
                      <a16:colId xmlns:a16="http://schemas.microsoft.com/office/drawing/2014/main" val="20001"/>
                    </a:ext>
                  </a:extLst>
                </a:gridCol>
                <a:gridCol w="832901">
                  <a:extLst>
                    <a:ext uri="{9D8B030D-6E8A-4147-A177-3AD203B41FA5}">
                      <a16:colId xmlns:a16="http://schemas.microsoft.com/office/drawing/2014/main" val="20002"/>
                    </a:ext>
                  </a:extLst>
                </a:gridCol>
                <a:gridCol w="736148">
                  <a:extLst>
                    <a:ext uri="{9D8B030D-6E8A-4147-A177-3AD203B41FA5}">
                      <a16:colId xmlns:a16="http://schemas.microsoft.com/office/drawing/2014/main" val="20003"/>
                    </a:ext>
                  </a:extLst>
                </a:gridCol>
                <a:gridCol w="862866">
                  <a:extLst>
                    <a:ext uri="{9D8B030D-6E8A-4147-A177-3AD203B41FA5}">
                      <a16:colId xmlns:a16="http://schemas.microsoft.com/office/drawing/2014/main" val="20004"/>
                    </a:ext>
                  </a:extLst>
                </a:gridCol>
                <a:gridCol w="741464">
                  <a:extLst>
                    <a:ext uri="{9D8B030D-6E8A-4147-A177-3AD203B41FA5}">
                      <a16:colId xmlns:a16="http://schemas.microsoft.com/office/drawing/2014/main" val="20005"/>
                    </a:ext>
                  </a:extLst>
                </a:gridCol>
                <a:gridCol w="604114">
                  <a:extLst>
                    <a:ext uri="{9D8B030D-6E8A-4147-A177-3AD203B41FA5}">
                      <a16:colId xmlns:a16="http://schemas.microsoft.com/office/drawing/2014/main" val="20006"/>
                    </a:ext>
                  </a:extLst>
                </a:gridCol>
                <a:gridCol w="736148">
                  <a:extLst>
                    <a:ext uri="{9D8B030D-6E8A-4147-A177-3AD203B41FA5}">
                      <a16:colId xmlns:a16="http://schemas.microsoft.com/office/drawing/2014/main" val="836290572"/>
                    </a:ext>
                  </a:extLst>
                </a:gridCol>
              </a:tblGrid>
              <a:tr h="42973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r>
                        <a:rPr lang="en-GB" sz="1200" dirty="0">
                          <a:solidFill>
                            <a:schemeClr val="tx1">
                              <a:lumMod val="75000"/>
                              <a:lumOff val="25000"/>
                            </a:schemeClr>
                          </a:solidFill>
                        </a:rPr>
                        <a:t> </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83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Less than 30 minutes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30 minutes to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More than 1 hour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61612">
                <a:tc>
                  <a:txBody>
                    <a:bodyPr/>
                    <a:lstStyle/>
                    <a:p>
                      <a:pPr marL="0" algn="l" defTabSz="914400" rtl="0" eaLnBrk="1" fontAlgn="b" latinLnBrk="0" hangingPunct="1"/>
                      <a:r>
                        <a:rPr lang="en-GB" sz="1200" kern="1200" dirty="0">
                          <a:solidFill>
                            <a:schemeClr val="tx1">
                              <a:lumMod val="75000"/>
                              <a:lumOff val="25000"/>
                            </a:schemeClr>
                          </a:solidFill>
                          <a:latin typeface="Calibri" panose="020F0502020204030204" pitchFamily="34" charset="0"/>
                          <a:ea typeface="+mn-ea"/>
                          <a:cs typeface="+mn-cs"/>
                        </a:rPr>
                        <a:t>I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kern="1200" dirty="0">
                          <a:solidFill>
                            <a:schemeClr val="tx1">
                              <a:lumMod val="75000"/>
                              <a:lumOff val="25000"/>
                            </a:schemeClr>
                          </a:solidFill>
                          <a:latin typeface="+mn-lt"/>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110234504"/>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83019" y="180000"/>
            <a:ext cx="11649751" cy="900000"/>
          </a:xfrm>
        </p:spPr>
        <p:txBody>
          <a:bodyPr anchor="t" anchorCtr="0">
            <a:normAutofit/>
          </a:bodyPr>
          <a:lstStyle/>
          <a:p>
            <a:r>
              <a:rPr lang="en-GB" sz="1600" dirty="0"/>
              <a:t>57% of pupils say doing physical activity normally makes them breathe faster or get hot and tired, a figure that has steadily declined over the last few years. Young carers are more likely to say that physical activity makes them hot and tired than any other cohort (71%).</a:t>
            </a:r>
          </a:p>
        </p:txBody>
      </p:sp>
      <p:sp>
        <p:nvSpPr>
          <p:cNvPr id="7" name="TextBox 6"/>
          <p:cNvSpPr txBox="1"/>
          <p:nvPr/>
        </p:nvSpPr>
        <p:spPr>
          <a:xfrm>
            <a:off x="183600" y="6368400"/>
            <a:ext cx="8041788"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Think about the times you normally do physical activity. Does it make you breathe faster or get hot and tired?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those undertaking physical activity, 2021 n=418, 2022 n=796, 2023 n=1,019</a:t>
            </a:r>
            <a:endParaRPr lang="en-GB" sz="1000" dirty="0">
              <a:solidFill>
                <a:srgbClr val="002060"/>
              </a:solidFill>
              <a:latin typeface="Calibri" panose="020F0502020204030204" pitchFamily="34" charset="0"/>
            </a:endParaRPr>
          </a:p>
        </p:txBody>
      </p:sp>
      <p:sp>
        <p:nvSpPr>
          <p:cNvPr id="11" name="Rectangle 10"/>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13" name="Table 12"/>
          <p:cNvGraphicFramePr>
            <a:graphicFrameLocks noGrp="1"/>
          </p:cNvGraphicFramePr>
          <p:nvPr>
            <p:extLst>
              <p:ext uri="{D42A27DB-BD31-4B8C-83A1-F6EECF244321}">
                <p14:modId xmlns:p14="http://schemas.microsoft.com/office/powerpoint/2010/main" val="873584100"/>
              </p:ext>
            </p:extLst>
          </p:nvPr>
        </p:nvGraphicFramePr>
        <p:xfrm>
          <a:off x="5554563" y="1165765"/>
          <a:ext cx="5657721" cy="2305458"/>
        </p:xfrm>
        <a:graphic>
          <a:graphicData uri="http://schemas.openxmlformats.org/drawingml/2006/table">
            <a:tbl>
              <a:tblPr firstRow="1" bandRow="1">
                <a:tableStyleId>{5940675A-B579-460E-94D1-54222C63F5DA}</a:tableStyleId>
              </a:tblPr>
              <a:tblGrid>
                <a:gridCol w="1098963">
                  <a:extLst>
                    <a:ext uri="{9D8B030D-6E8A-4147-A177-3AD203B41FA5}">
                      <a16:colId xmlns:a16="http://schemas.microsoft.com/office/drawing/2014/main" val="20000"/>
                    </a:ext>
                  </a:extLst>
                </a:gridCol>
                <a:gridCol w="1041265">
                  <a:extLst>
                    <a:ext uri="{9D8B030D-6E8A-4147-A177-3AD203B41FA5}">
                      <a16:colId xmlns:a16="http://schemas.microsoft.com/office/drawing/2014/main" val="20001"/>
                    </a:ext>
                  </a:extLst>
                </a:gridCol>
                <a:gridCol w="689887">
                  <a:extLst>
                    <a:ext uri="{9D8B030D-6E8A-4147-A177-3AD203B41FA5}">
                      <a16:colId xmlns:a16="http://schemas.microsoft.com/office/drawing/2014/main" val="20002"/>
                    </a:ext>
                  </a:extLst>
                </a:gridCol>
                <a:gridCol w="843640">
                  <a:extLst>
                    <a:ext uri="{9D8B030D-6E8A-4147-A177-3AD203B41FA5}">
                      <a16:colId xmlns:a16="http://schemas.microsoft.com/office/drawing/2014/main" val="20003"/>
                    </a:ext>
                  </a:extLst>
                </a:gridCol>
                <a:gridCol w="682853">
                  <a:extLst>
                    <a:ext uri="{9D8B030D-6E8A-4147-A177-3AD203B41FA5}">
                      <a16:colId xmlns:a16="http://schemas.microsoft.com/office/drawing/2014/main" val="20004"/>
                    </a:ext>
                  </a:extLst>
                </a:gridCol>
                <a:gridCol w="636715">
                  <a:extLst>
                    <a:ext uri="{9D8B030D-6E8A-4147-A177-3AD203B41FA5}">
                      <a16:colId xmlns:a16="http://schemas.microsoft.com/office/drawing/2014/main" val="20005"/>
                    </a:ext>
                  </a:extLst>
                </a:gridCol>
                <a:gridCol w="664398">
                  <a:extLst>
                    <a:ext uri="{9D8B030D-6E8A-4147-A177-3AD203B41FA5}">
                      <a16:colId xmlns:a16="http://schemas.microsoft.com/office/drawing/2014/main" val="20006"/>
                    </a:ext>
                  </a:extLst>
                </a:gridCol>
              </a:tblGrid>
              <a:tr h="5589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5384">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1019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536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77438599"/>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Sometimes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9" name="Chart 8"/>
          <p:cNvGraphicFramePr/>
          <p:nvPr>
            <p:extLst>
              <p:ext uri="{D42A27DB-BD31-4B8C-83A1-F6EECF244321}">
                <p14:modId xmlns:p14="http://schemas.microsoft.com/office/powerpoint/2010/main" val="2904988918"/>
              </p:ext>
            </p:extLst>
          </p:nvPr>
        </p:nvGraphicFramePr>
        <p:xfrm>
          <a:off x="183600" y="835200"/>
          <a:ext cx="4158344" cy="390521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 7">
            <a:extLst>
              <a:ext uri="{FF2B5EF4-FFF2-40B4-BE49-F238E27FC236}">
                <a16:creationId xmlns:a16="http://schemas.microsoft.com/office/drawing/2014/main" id="{428D112C-53F1-4D55-A2C6-B6CEF1538ADA}"/>
              </a:ext>
            </a:extLst>
          </p:cNvPr>
          <p:cNvGraphicFramePr>
            <a:graphicFrameLocks noGrp="1"/>
          </p:cNvGraphicFramePr>
          <p:nvPr>
            <p:extLst>
              <p:ext uri="{D42A27DB-BD31-4B8C-83A1-F6EECF244321}">
                <p14:modId xmlns:p14="http://schemas.microsoft.com/office/powerpoint/2010/main" val="424089057"/>
              </p:ext>
            </p:extLst>
          </p:nvPr>
        </p:nvGraphicFramePr>
        <p:xfrm>
          <a:off x="5554563" y="3766969"/>
          <a:ext cx="5657721" cy="2386565"/>
        </p:xfrm>
        <a:graphic>
          <a:graphicData uri="http://schemas.openxmlformats.org/drawingml/2006/table">
            <a:tbl>
              <a:tblPr firstRow="1" bandRow="1">
                <a:tableStyleId>{5940675A-B579-460E-94D1-54222C63F5DA}</a:tableStyleId>
              </a:tblPr>
              <a:tblGrid>
                <a:gridCol w="1040790">
                  <a:extLst>
                    <a:ext uri="{9D8B030D-6E8A-4147-A177-3AD203B41FA5}">
                      <a16:colId xmlns:a16="http://schemas.microsoft.com/office/drawing/2014/main" val="20000"/>
                    </a:ext>
                  </a:extLst>
                </a:gridCol>
                <a:gridCol w="506487">
                  <a:extLst>
                    <a:ext uri="{9D8B030D-6E8A-4147-A177-3AD203B41FA5}">
                      <a16:colId xmlns:a16="http://schemas.microsoft.com/office/drawing/2014/main" val="20001"/>
                    </a:ext>
                  </a:extLst>
                </a:gridCol>
                <a:gridCol w="772160">
                  <a:extLst>
                    <a:ext uri="{9D8B030D-6E8A-4147-A177-3AD203B41FA5}">
                      <a16:colId xmlns:a16="http://schemas.microsoft.com/office/drawing/2014/main" val="20002"/>
                    </a:ext>
                  </a:extLst>
                </a:gridCol>
                <a:gridCol w="660400">
                  <a:extLst>
                    <a:ext uri="{9D8B030D-6E8A-4147-A177-3AD203B41FA5}">
                      <a16:colId xmlns:a16="http://schemas.microsoft.com/office/drawing/2014/main" val="20003"/>
                    </a:ext>
                  </a:extLst>
                </a:gridCol>
                <a:gridCol w="792480">
                  <a:extLst>
                    <a:ext uri="{9D8B030D-6E8A-4147-A177-3AD203B41FA5}">
                      <a16:colId xmlns:a16="http://schemas.microsoft.com/office/drawing/2014/main" val="20004"/>
                    </a:ext>
                  </a:extLst>
                </a:gridCol>
                <a:gridCol w="751840">
                  <a:extLst>
                    <a:ext uri="{9D8B030D-6E8A-4147-A177-3AD203B41FA5}">
                      <a16:colId xmlns:a16="http://schemas.microsoft.com/office/drawing/2014/main" val="20005"/>
                    </a:ext>
                  </a:extLst>
                </a:gridCol>
                <a:gridCol w="518160">
                  <a:extLst>
                    <a:ext uri="{9D8B030D-6E8A-4147-A177-3AD203B41FA5}">
                      <a16:colId xmlns:a16="http://schemas.microsoft.com/office/drawing/2014/main" val="20006"/>
                    </a:ext>
                  </a:extLst>
                </a:gridCol>
                <a:gridCol w="615404">
                  <a:extLst>
                    <a:ext uri="{9D8B030D-6E8A-4147-A177-3AD203B41FA5}">
                      <a16:colId xmlns:a16="http://schemas.microsoft.com/office/drawing/2014/main" val="2675082948"/>
                    </a:ext>
                  </a:extLst>
                </a:gridCol>
              </a:tblGrid>
              <a:tr h="55897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5384">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525670439"/>
                  </a:ext>
                </a:extLst>
              </a:tr>
              <a:tr h="470367">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Sometimes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0" name="Chart 9">
            <a:extLst>
              <a:ext uri="{FF2B5EF4-FFF2-40B4-BE49-F238E27FC236}">
                <a16:creationId xmlns:a16="http://schemas.microsoft.com/office/drawing/2014/main" id="{0D7DD8EA-B277-458F-9326-905B565A377F}"/>
              </a:ext>
            </a:extLst>
          </p:cNvPr>
          <p:cNvGraphicFramePr/>
          <p:nvPr>
            <p:extLst>
              <p:ext uri="{D42A27DB-BD31-4B8C-83A1-F6EECF244321}">
                <p14:modId xmlns:p14="http://schemas.microsoft.com/office/powerpoint/2010/main" val="1442788405"/>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07073397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(2) - CYPP key indicators</a:t>
            </a:r>
          </a:p>
        </p:txBody>
      </p:sp>
      <p:sp>
        <p:nvSpPr>
          <p:cNvPr id="3" name="Content Placeholder 2"/>
          <p:cNvSpPr>
            <a:spLocks noGrp="1"/>
          </p:cNvSpPr>
          <p:nvPr>
            <p:ph idx="1"/>
          </p:nvPr>
        </p:nvSpPr>
        <p:spPr>
          <a:xfrm>
            <a:off x="5410545" y="919179"/>
            <a:ext cx="5528769" cy="2735130"/>
          </a:xfrm>
        </p:spPr>
        <p:txBody>
          <a:bodyPr>
            <a:noAutofit/>
          </a:bodyPr>
          <a:lstStyle/>
          <a:p>
            <a:pPr marL="0" indent="0">
              <a:lnSpc>
                <a:spcPct val="100000"/>
              </a:lnSpc>
              <a:spcBef>
                <a:spcPts val="600"/>
              </a:spcBef>
              <a:spcAft>
                <a:spcPts val="600"/>
              </a:spcAft>
              <a:buNone/>
            </a:pPr>
            <a:r>
              <a:rPr lang="en-GB" sz="1600" i="1" dirty="0"/>
              <a:t>CYPP-1: </a:t>
            </a:r>
            <a:r>
              <a:rPr lang="en-GB" sz="1600" b="1" dirty="0"/>
              <a:t>On which days did you do any physical activity in the last 7 days? </a:t>
            </a:r>
          </a:p>
          <a:p>
            <a:pPr marL="0" indent="0">
              <a:lnSpc>
                <a:spcPct val="100000"/>
              </a:lnSpc>
              <a:spcBef>
                <a:spcPts val="600"/>
              </a:spcBef>
              <a:spcAft>
                <a:spcPts val="600"/>
              </a:spcAft>
              <a:buNone/>
            </a:pPr>
            <a:r>
              <a:rPr lang="en-GB" sz="1400" dirty="0">
                <a:solidFill>
                  <a:srgbClr val="404040"/>
                </a:solidFill>
              </a:rPr>
              <a:t>Physical activities undertaken are spread relatively evenly throughout the week, with a slightly lower uptake on Sundays (52%). </a:t>
            </a:r>
          </a:p>
          <a:p>
            <a:pPr marL="0" indent="0">
              <a:lnSpc>
                <a:spcPct val="100000"/>
              </a:lnSpc>
              <a:spcBef>
                <a:spcPts val="600"/>
              </a:spcBef>
              <a:spcAft>
                <a:spcPts val="600"/>
              </a:spcAft>
              <a:buNone/>
            </a:pPr>
            <a:r>
              <a:rPr lang="en-GB" sz="1400" dirty="0">
                <a:solidFill>
                  <a:srgbClr val="404040"/>
                </a:solidFill>
              </a:rPr>
              <a:t>The majority of pupils (96%) had at least one day of activity over the past 7 days and exercise on average 4.4 days a week. Year 8s exercise on average 4.4 days in a 7 day period, with Year 10s also on average 4.4 days. 53% of boys exercise five or more days, compared to 46% of girls. More pupils than ever are exercising 7 days a week (see slides 51 and 52 for more details). </a:t>
            </a:r>
            <a:endParaRPr lang="en-GB" sz="1400" dirty="0">
              <a:solidFill>
                <a:srgbClr val="FF0000"/>
              </a:solidFill>
            </a:endParaRPr>
          </a:p>
          <a:p>
            <a:pPr marL="0" indent="0">
              <a:lnSpc>
                <a:spcPct val="100000"/>
              </a:lnSpc>
              <a:spcBef>
                <a:spcPts val="600"/>
              </a:spcBef>
              <a:spcAft>
                <a:spcPts val="600"/>
              </a:spcAft>
              <a:buNone/>
            </a:pPr>
            <a:r>
              <a:rPr lang="en-GB" sz="1400" dirty="0"/>
              <a:t> </a:t>
            </a:r>
          </a:p>
        </p:txBody>
      </p:sp>
      <p:graphicFrame>
        <p:nvGraphicFramePr>
          <p:cNvPr id="4" name="Content Placeholder 6"/>
          <p:cNvGraphicFramePr>
            <a:graphicFrameLocks/>
          </p:cNvGraphicFramePr>
          <p:nvPr>
            <p:extLst>
              <p:ext uri="{D42A27DB-BD31-4B8C-83A1-F6EECF244321}">
                <p14:modId xmlns:p14="http://schemas.microsoft.com/office/powerpoint/2010/main" val="1276880771"/>
              </p:ext>
            </p:extLst>
          </p:nvPr>
        </p:nvGraphicFramePr>
        <p:xfrm>
          <a:off x="183600" y="835200"/>
          <a:ext cx="4693347" cy="2716397"/>
        </p:xfrm>
        <a:graphic>
          <a:graphicData uri="http://schemas.openxmlformats.org/drawingml/2006/chart">
            <c:chart xmlns:c="http://schemas.openxmlformats.org/drawingml/2006/chart" xmlns:r="http://schemas.openxmlformats.org/officeDocument/2006/relationships" r:id="rId3"/>
          </a:graphicData>
        </a:graphic>
      </p:graphicFrame>
      <p:sp>
        <p:nvSpPr>
          <p:cNvPr id="5" name="Content Placeholder 2"/>
          <p:cNvSpPr txBox="1">
            <a:spLocks/>
          </p:cNvSpPr>
          <p:nvPr/>
        </p:nvSpPr>
        <p:spPr>
          <a:xfrm>
            <a:off x="183018" y="4031938"/>
            <a:ext cx="7505405" cy="2196625"/>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CYPP-2: </a:t>
            </a:r>
            <a:r>
              <a:rPr lang="en-GB" sz="1600" b="1" dirty="0"/>
              <a:t>Have you been bullied at or near school in the last 12 months?</a:t>
            </a:r>
          </a:p>
          <a:p>
            <a:pPr marL="0" indent="0">
              <a:lnSpc>
                <a:spcPct val="100000"/>
              </a:lnSpc>
              <a:spcBef>
                <a:spcPts val="600"/>
              </a:spcBef>
              <a:spcAft>
                <a:spcPts val="600"/>
              </a:spcAft>
              <a:buNone/>
            </a:pPr>
            <a:r>
              <a:rPr lang="en-GB" sz="1400" dirty="0">
                <a:solidFill>
                  <a:srgbClr val="404040"/>
                </a:solidFill>
              </a:rPr>
              <a:t>Overall, 23% of pupils have experienced being bullied, 66% have not and 11% were unable to say. </a:t>
            </a:r>
          </a:p>
          <a:p>
            <a:pPr marL="0" indent="0">
              <a:lnSpc>
                <a:spcPct val="100000"/>
              </a:lnSpc>
              <a:spcBef>
                <a:spcPts val="600"/>
              </a:spcBef>
              <a:spcAft>
                <a:spcPts val="600"/>
              </a:spcAft>
              <a:buNone/>
            </a:pPr>
            <a:r>
              <a:rPr lang="en-GB" sz="1400" dirty="0">
                <a:solidFill>
                  <a:srgbClr val="404040"/>
                </a:solidFill>
              </a:rPr>
              <a:t>Groups reporting average or lower than average incidents of bullying are pupils of white ethnic background (22%), Year 10s (20%) and boys (19%). All other cohorts reported higher than average proportions, with the highest among LGBTQ pupils (42%) and the young carers (39%) (see slide 64 for more details). </a:t>
            </a:r>
          </a:p>
          <a:p>
            <a:pPr marL="0" indent="0">
              <a:lnSpc>
                <a:spcPct val="100000"/>
              </a:lnSpc>
              <a:spcBef>
                <a:spcPts val="600"/>
              </a:spcBef>
              <a:spcAft>
                <a:spcPts val="600"/>
              </a:spcAft>
              <a:buFont typeface="Arial" panose="020B0604020202020204" pitchFamily="34" charset="0"/>
              <a:buNone/>
            </a:pPr>
            <a:r>
              <a:rPr lang="en-GB" sz="1400" dirty="0"/>
              <a:t> </a:t>
            </a:r>
          </a:p>
        </p:txBody>
      </p:sp>
      <p:sp>
        <p:nvSpPr>
          <p:cNvPr id="7" name="TextBox 6"/>
          <p:cNvSpPr txBox="1"/>
          <p:nvPr/>
        </p:nvSpPr>
        <p:spPr>
          <a:xfrm>
            <a:off x="183600" y="652228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2021 n=429, 2022 n=834, 2023 n=1,057</a:t>
            </a:r>
          </a:p>
        </p:txBody>
      </p:sp>
      <p:graphicFrame>
        <p:nvGraphicFramePr>
          <p:cNvPr id="9" name="Chart 8">
            <a:extLst>
              <a:ext uri="{FF2B5EF4-FFF2-40B4-BE49-F238E27FC236}">
                <a16:creationId xmlns:a16="http://schemas.microsoft.com/office/drawing/2014/main" id="{E32D04EA-BEE4-47B7-BED7-976F6D51D16C}"/>
              </a:ext>
            </a:extLst>
          </p:cNvPr>
          <p:cNvGraphicFramePr/>
          <p:nvPr>
            <p:extLst>
              <p:ext uri="{D42A27DB-BD31-4B8C-83A1-F6EECF244321}">
                <p14:modId xmlns:p14="http://schemas.microsoft.com/office/powerpoint/2010/main" val="4076184714"/>
              </p:ext>
            </p:extLst>
          </p:nvPr>
        </p:nvGraphicFramePr>
        <p:xfrm>
          <a:off x="7458617" y="3654310"/>
          <a:ext cx="4171305" cy="2867980"/>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45863526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Chart 3"/>
          <p:cNvGraphicFramePr/>
          <p:nvPr>
            <p:extLst>
              <p:ext uri="{D42A27DB-BD31-4B8C-83A1-F6EECF244321}">
                <p14:modId xmlns:p14="http://schemas.microsoft.com/office/powerpoint/2010/main" val="414490672"/>
              </p:ext>
            </p:extLst>
          </p:nvPr>
        </p:nvGraphicFramePr>
        <p:xfrm>
          <a:off x="183600" y="1162800"/>
          <a:ext cx="5213691" cy="3524814"/>
        </p:xfrm>
        <a:graphic>
          <a:graphicData uri="http://schemas.openxmlformats.org/drawingml/2006/chart">
            <c:chart xmlns:c="http://schemas.openxmlformats.org/drawingml/2006/chart" xmlns:r="http://schemas.openxmlformats.org/officeDocument/2006/relationships" r:id="rId2"/>
          </a:graphicData>
        </a:graphic>
      </p:graphicFrame>
      <p:sp>
        <p:nvSpPr>
          <p:cNvPr id="7" name="Title 1"/>
          <p:cNvSpPr>
            <a:spLocks noGrp="1"/>
          </p:cNvSpPr>
          <p:nvPr>
            <p:ph type="title"/>
          </p:nvPr>
        </p:nvSpPr>
        <p:spPr>
          <a:xfrm>
            <a:off x="286996" y="180000"/>
            <a:ext cx="11713824" cy="900000"/>
          </a:xfrm>
        </p:spPr>
        <p:txBody>
          <a:bodyPr anchor="t" anchorCtr="0">
            <a:normAutofit/>
          </a:bodyPr>
          <a:lstStyle/>
          <a:p>
            <a:r>
              <a:rPr lang="en-GB" sz="1600" dirty="0"/>
              <a:t>67% of pupils have a positive attitude to physical activity. LGBTQ and young carers are much less likely to enjoy physical activity. Boys have a much more positive attitude to physical activity than any other group.</a:t>
            </a:r>
          </a:p>
        </p:txBody>
      </p:sp>
      <p:sp>
        <p:nvSpPr>
          <p:cNvPr id="10" name="TextBox 9"/>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How much do you enjoy doing physical activities?</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valid respondents, 2021 n=429, 2022 n=834, 2023 n=1,057</a:t>
            </a:r>
          </a:p>
        </p:txBody>
      </p:sp>
      <p:sp>
        <p:nvSpPr>
          <p:cNvPr id="5" name="Rectangle 4"/>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graphicFrame>
        <p:nvGraphicFramePr>
          <p:cNvPr id="6" name="Table 5"/>
          <p:cNvGraphicFramePr>
            <a:graphicFrameLocks noGrp="1"/>
          </p:cNvGraphicFramePr>
          <p:nvPr>
            <p:extLst>
              <p:ext uri="{D42A27DB-BD31-4B8C-83A1-F6EECF244321}">
                <p14:modId xmlns:p14="http://schemas.microsoft.com/office/powerpoint/2010/main" val="3471850903"/>
              </p:ext>
            </p:extLst>
          </p:nvPr>
        </p:nvGraphicFramePr>
        <p:xfrm>
          <a:off x="5812311" y="1287817"/>
          <a:ext cx="5910941" cy="2057756"/>
        </p:xfrm>
        <a:graphic>
          <a:graphicData uri="http://schemas.openxmlformats.org/drawingml/2006/table">
            <a:tbl>
              <a:tblPr firstRow="1" bandRow="1">
                <a:tableStyleId>{5940675A-B579-460E-94D1-54222C63F5DA}</a:tableStyleId>
              </a:tblPr>
              <a:tblGrid>
                <a:gridCol w="1148148">
                  <a:extLst>
                    <a:ext uri="{9D8B030D-6E8A-4147-A177-3AD203B41FA5}">
                      <a16:colId xmlns:a16="http://schemas.microsoft.com/office/drawing/2014/main" val="20000"/>
                    </a:ext>
                  </a:extLst>
                </a:gridCol>
                <a:gridCol w="1087869">
                  <a:extLst>
                    <a:ext uri="{9D8B030D-6E8A-4147-A177-3AD203B41FA5}">
                      <a16:colId xmlns:a16="http://schemas.microsoft.com/office/drawing/2014/main" val="20001"/>
                    </a:ext>
                  </a:extLst>
                </a:gridCol>
                <a:gridCol w="720764">
                  <a:extLst>
                    <a:ext uri="{9D8B030D-6E8A-4147-A177-3AD203B41FA5}">
                      <a16:colId xmlns:a16="http://schemas.microsoft.com/office/drawing/2014/main" val="20002"/>
                    </a:ext>
                  </a:extLst>
                </a:gridCol>
                <a:gridCol w="881399">
                  <a:extLst>
                    <a:ext uri="{9D8B030D-6E8A-4147-A177-3AD203B41FA5}">
                      <a16:colId xmlns:a16="http://schemas.microsoft.com/office/drawing/2014/main" val="20003"/>
                    </a:ext>
                  </a:extLst>
                </a:gridCol>
                <a:gridCol w="713415">
                  <a:extLst>
                    <a:ext uri="{9D8B030D-6E8A-4147-A177-3AD203B41FA5}">
                      <a16:colId xmlns:a16="http://schemas.microsoft.com/office/drawing/2014/main" val="20004"/>
                    </a:ext>
                  </a:extLst>
                </a:gridCol>
                <a:gridCol w="665212">
                  <a:extLst>
                    <a:ext uri="{9D8B030D-6E8A-4147-A177-3AD203B41FA5}">
                      <a16:colId xmlns:a16="http://schemas.microsoft.com/office/drawing/2014/main" val="20005"/>
                    </a:ext>
                  </a:extLst>
                </a:gridCol>
                <a:gridCol w="694134">
                  <a:extLst>
                    <a:ext uri="{9D8B030D-6E8A-4147-A177-3AD203B41FA5}">
                      <a16:colId xmlns:a16="http://schemas.microsoft.com/office/drawing/2014/main" val="20006"/>
                    </a:ext>
                  </a:extLst>
                </a:gridCol>
              </a:tblGrid>
              <a:tr h="4868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212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 lot/Quite a lot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 little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Not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8" name="Table 7">
            <a:extLst>
              <a:ext uri="{FF2B5EF4-FFF2-40B4-BE49-F238E27FC236}">
                <a16:creationId xmlns:a16="http://schemas.microsoft.com/office/drawing/2014/main" id="{E5BA9401-DBB8-4179-A0E3-55366823254D}"/>
              </a:ext>
            </a:extLst>
          </p:cNvPr>
          <p:cNvGraphicFramePr>
            <a:graphicFrameLocks noGrp="1"/>
          </p:cNvGraphicFramePr>
          <p:nvPr>
            <p:extLst>
              <p:ext uri="{D42A27DB-BD31-4B8C-83A1-F6EECF244321}">
                <p14:modId xmlns:p14="http://schemas.microsoft.com/office/powerpoint/2010/main" val="2121704556"/>
              </p:ext>
            </p:extLst>
          </p:nvPr>
        </p:nvGraphicFramePr>
        <p:xfrm>
          <a:off x="5812311" y="3553390"/>
          <a:ext cx="5910941" cy="2210961"/>
        </p:xfrm>
        <a:graphic>
          <a:graphicData uri="http://schemas.openxmlformats.org/drawingml/2006/table">
            <a:tbl>
              <a:tblPr firstRow="1" bandRow="1">
                <a:tableStyleId>{5940675A-B579-460E-94D1-54222C63F5DA}</a:tableStyleId>
              </a:tblPr>
              <a:tblGrid>
                <a:gridCol w="1012215">
                  <a:extLst>
                    <a:ext uri="{9D8B030D-6E8A-4147-A177-3AD203B41FA5}">
                      <a16:colId xmlns:a16="http://schemas.microsoft.com/office/drawing/2014/main" val="20000"/>
                    </a:ext>
                  </a:extLst>
                </a:gridCol>
                <a:gridCol w="656044">
                  <a:extLst>
                    <a:ext uri="{9D8B030D-6E8A-4147-A177-3AD203B41FA5}">
                      <a16:colId xmlns:a16="http://schemas.microsoft.com/office/drawing/2014/main" val="20001"/>
                    </a:ext>
                  </a:extLst>
                </a:gridCol>
                <a:gridCol w="778527">
                  <a:extLst>
                    <a:ext uri="{9D8B030D-6E8A-4147-A177-3AD203B41FA5}">
                      <a16:colId xmlns:a16="http://schemas.microsoft.com/office/drawing/2014/main" val="20002"/>
                    </a:ext>
                  </a:extLst>
                </a:gridCol>
                <a:gridCol w="664883">
                  <a:extLst>
                    <a:ext uri="{9D8B030D-6E8A-4147-A177-3AD203B41FA5}">
                      <a16:colId xmlns:a16="http://schemas.microsoft.com/office/drawing/2014/main" val="20003"/>
                    </a:ext>
                  </a:extLst>
                </a:gridCol>
                <a:gridCol w="793952">
                  <a:extLst>
                    <a:ext uri="{9D8B030D-6E8A-4147-A177-3AD203B41FA5}">
                      <a16:colId xmlns:a16="http://schemas.microsoft.com/office/drawing/2014/main" val="20004"/>
                    </a:ext>
                  </a:extLst>
                </a:gridCol>
                <a:gridCol w="777348">
                  <a:extLst>
                    <a:ext uri="{9D8B030D-6E8A-4147-A177-3AD203B41FA5}">
                      <a16:colId xmlns:a16="http://schemas.microsoft.com/office/drawing/2014/main" val="20005"/>
                    </a:ext>
                  </a:extLst>
                </a:gridCol>
                <a:gridCol w="528154">
                  <a:extLst>
                    <a:ext uri="{9D8B030D-6E8A-4147-A177-3AD203B41FA5}">
                      <a16:colId xmlns:a16="http://schemas.microsoft.com/office/drawing/2014/main" val="20006"/>
                    </a:ext>
                  </a:extLst>
                </a:gridCol>
                <a:gridCol w="699818">
                  <a:extLst>
                    <a:ext uri="{9D8B030D-6E8A-4147-A177-3AD203B41FA5}">
                      <a16:colId xmlns:a16="http://schemas.microsoft.com/office/drawing/2014/main" val="2949517069"/>
                    </a:ext>
                  </a:extLst>
                </a:gridCol>
              </a:tblGrid>
              <a:tr h="486875">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9212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 lot/Quite a lot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 little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969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Not at all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8968110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3599" y="180000"/>
            <a:ext cx="11723055" cy="900000"/>
          </a:xfrm>
        </p:spPr>
        <p:txBody>
          <a:bodyPr anchor="t" anchorCtr="0">
            <a:noAutofit/>
          </a:bodyPr>
          <a:lstStyle/>
          <a:p>
            <a:r>
              <a:rPr lang="en-GB" sz="1600" dirty="0"/>
              <a:t>54% of those not undertaking physical activity say they just prefer to do other things, a 6% decrease on last year. Over the last few years, pupils are more likely to dislike being out in bad/cold weather as well as changing into different clothes and being competitive. However, they are less likely to dislike getting hot/tired. </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3271158942"/>
              </p:ext>
            </p:extLst>
          </p:nvPr>
        </p:nvGraphicFramePr>
        <p:xfrm>
          <a:off x="183600" y="835201"/>
          <a:ext cx="9168061" cy="4997366"/>
        </p:xfrm>
        <a:graphic>
          <a:graphicData uri="http://schemas.openxmlformats.org/drawingml/2006/chart">
            <c:chart xmlns:c="http://schemas.openxmlformats.org/drawingml/2006/chart" xmlns:r="http://schemas.openxmlformats.org/officeDocument/2006/relationships" r:id="rId2"/>
          </a:graphicData>
        </a:graphic>
      </p:graphicFrame>
      <p:sp>
        <p:nvSpPr>
          <p:cNvPr id="9" name="TextBox 8"/>
          <p:cNvSpPr txBox="1"/>
          <p:nvPr/>
        </p:nvSpPr>
        <p:spPr>
          <a:xfrm>
            <a:off x="183600" y="6368400"/>
            <a:ext cx="6741419" cy="400110"/>
          </a:xfrm>
          <a:prstGeom prst="rect">
            <a:avLst/>
          </a:prstGeom>
          <a:noFill/>
        </p:spPr>
        <p:txBody>
          <a:bodyPr wrap="square" rtlCol="0" anchor="b" anchorCtr="0">
            <a:spAutoFit/>
          </a:bodyPr>
          <a:lstStyle/>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dirty="0">
                <a:solidFill>
                  <a:srgbClr val="002060"/>
                </a:solidFill>
                <a:latin typeface="Calibri" panose="020F0502020204030204" pitchFamily="34" charset="0"/>
              </a:rPr>
              <a:t>Q: What is it about physical activity that you don't enjoy? </a:t>
            </a:r>
          </a:p>
          <a:p>
            <a:pPr>
              <a:defRPr sz="1600" b="0" i="0" u="none" strike="noStrike" kern="1200" spc="0" baseline="0">
                <a:solidFill>
                  <a:prstClr val="black">
                    <a:lumMod val="65000"/>
                    <a:lumOff val="35000"/>
                  </a:prstClr>
                </a:solidFill>
                <a:latin typeface="DINPro" panose="020B0504020101020102" pitchFamily="34" charset="0"/>
                <a:ea typeface="+mn-ea"/>
                <a:cs typeface="DINPro" panose="020B0504020101020102" pitchFamily="34" charset="0"/>
              </a:defRPr>
            </a:pPr>
            <a:r>
              <a:rPr lang="en-GB" sz="1000" i="1" dirty="0">
                <a:solidFill>
                  <a:srgbClr val="002060"/>
                </a:solidFill>
                <a:latin typeface="Calibri" panose="020F0502020204030204" pitchFamily="34" charset="0"/>
              </a:rPr>
              <a:t>Base: All those not undertaking physical activity, 2021 n= 159, 2022 n=267, 2023 n= 349</a:t>
            </a:r>
          </a:p>
        </p:txBody>
      </p:sp>
      <p:sp>
        <p:nvSpPr>
          <p:cNvPr id="6" name="Rectangle 5"/>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2330542576"/>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Years 8s are more likely than Year 10s to cite preferring to do other things and getting hot and tired as their reasons. Year 10s are more likely to dislike being outdoors in bad/cold weather. Girls are more likely than boys (32% v. 17%) to cite changing into different clothes as a reason for disliking physical activity.</a:t>
            </a:r>
          </a:p>
        </p:txBody>
      </p:sp>
      <p:graphicFrame>
        <p:nvGraphicFramePr>
          <p:cNvPr id="6" name="Table 5"/>
          <p:cNvGraphicFramePr>
            <a:graphicFrameLocks noGrp="1"/>
          </p:cNvGraphicFramePr>
          <p:nvPr>
            <p:extLst>
              <p:ext uri="{D42A27DB-BD31-4B8C-83A1-F6EECF244321}">
                <p14:modId xmlns:p14="http://schemas.microsoft.com/office/powerpoint/2010/main" val="3342042383"/>
              </p:ext>
            </p:extLst>
          </p:nvPr>
        </p:nvGraphicFramePr>
        <p:xfrm>
          <a:off x="360000" y="1039572"/>
          <a:ext cx="11273204" cy="4045342"/>
        </p:xfrm>
        <a:graphic>
          <a:graphicData uri="http://schemas.openxmlformats.org/drawingml/2006/table">
            <a:tbl>
              <a:tblPr firstRow="1" bandRow="1">
                <a:tableStyleId>{5940675A-B579-460E-94D1-54222C63F5DA}</a:tableStyleId>
              </a:tblPr>
              <a:tblGrid>
                <a:gridCol w="4127906">
                  <a:extLst>
                    <a:ext uri="{9D8B030D-6E8A-4147-A177-3AD203B41FA5}">
                      <a16:colId xmlns:a16="http://schemas.microsoft.com/office/drawing/2014/main" val="20000"/>
                    </a:ext>
                  </a:extLst>
                </a:gridCol>
                <a:gridCol w="1346448">
                  <a:extLst>
                    <a:ext uri="{9D8B030D-6E8A-4147-A177-3AD203B41FA5}">
                      <a16:colId xmlns:a16="http://schemas.microsoft.com/office/drawing/2014/main" val="20001"/>
                    </a:ext>
                  </a:extLst>
                </a:gridCol>
                <a:gridCol w="1159770">
                  <a:extLst>
                    <a:ext uri="{9D8B030D-6E8A-4147-A177-3AD203B41FA5}">
                      <a16:colId xmlns:a16="http://schemas.microsoft.com/office/drawing/2014/main" val="20006"/>
                    </a:ext>
                  </a:extLst>
                </a:gridCol>
                <a:gridCol w="1159770">
                  <a:extLst>
                    <a:ext uri="{9D8B030D-6E8A-4147-A177-3AD203B41FA5}">
                      <a16:colId xmlns:a16="http://schemas.microsoft.com/office/drawing/2014/main" val="20007"/>
                    </a:ext>
                  </a:extLst>
                </a:gridCol>
                <a:gridCol w="1159770">
                  <a:extLst>
                    <a:ext uri="{9D8B030D-6E8A-4147-A177-3AD203B41FA5}">
                      <a16:colId xmlns:a16="http://schemas.microsoft.com/office/drawing/2014/main" val="20008"/>
                    </a:ext>
                  </a:extLst>
                </a:gridCol>
                <a:gridCol w="1159770">
                  <a:extLst>
                    <a:ext uri="{9D8B030D-6E8A-4147-A177-3AD203B41FA5}">
                      <a16:colId xmlns:a16="http://schemas.microsoft.com/office/drawing/2014/main" val="20009"/>
                    </a:ext>
                  </a:extLst>
                </a:gridCol>
                <a:gridCol w="1159770">
                  <a:extLst>
                    <a:ext uri="{9D8B030D-6E8A-4147-A177-3AD203B41FA5}">
                      <a16:colId xmlns:a16="http://schemas.microsoft.com/office/drawing/2014/main" val="20010"/>
                    </a:ext>
                  </a:extLst>
                </a:gridCol>
              </a:tblGrid>
              <a:tr h="52302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9136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150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203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1369">
                <a:tc>
                  <a:txBody>
                    <a:bodyPr/>
                    <a:lstStyle/>
                    <a:p>
                      <a:r>
                        <a:rPr lang="en-GB" sz="1200" dirty="0">
                          <a:solidFill>
                            <a:schemeClr val="tx1">
                              <a:lumMod val="75000"/>
                              <a:lumOff val="25000"/>
                            </a:schemeClr>
                          </a:solidFill>
                        </a:rPr>
                        <a:t>Just prefer to do other things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Being outdoors in bad weather or when it's cold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02554092"/>
                  </a:ext>
                </a:extLst>
              </a:tr>
              <a:tr h="391369">
                <a:tc>
                  <a:txBody>
                    <a:bodyPr/>
                    <a:lstStyle/>
                    <a:p>
                      <a:r>
                        <a:rPr lang="en-GB" sz="1200" dirty="0">
                          <a:solidFill>
                            <a:schemeClr val="tx1">
                              <a:lumMod val="75000"/>
                              <a:lumOff val="25000"/>
                            </a:schemeClr>
                          </a:solidFill>
                        </a:rPr>
                        <a:t>Getting hot and tired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Not very good at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feel shy about my body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Changing into different clothes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9136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Having to be competitive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91369">
                <a:tc>
                  <a:txBody>
                    <a:bodyPr/>
                    <a:lstStyle/>
                    <a:p>
                      <a:r>
                        <a:rPr lang="en-GB" sz="12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10" name="TextBox 9">
            <a:extLst>
              <a:ext uri="{FF2B5EF4-FFF2-40B4-BE49-F238E27FC236}">
                <a16:creationId xmlns:a16="http://schemas.microsoft.com/office/drawing/2014/main" id="{B870E620-D9B6-4203-ACCF-79174DD1CB66}"/>
              </a:ext>
            </a:extLst>
          </p:cNvPr>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is it about physical activity that you don't enjoy?</a:t>
            </a:r>
          </a:p>
        </p:txBody>
      </p:sp>
      <p:sp>
        <p:nvSpPr>
          <p:cNvPr id="11" name="Rectangle 10">
            <a:extLst>
              <a:ext uri="{FF2B5EF4-FFF2-40B4-BE49-F238E27FC236}">
                <a16:creationId xmlns:a16="http://schemas.microsoft.com/office/drawing/2014/main" id="{F6015311-0B28-4067-A444-FEF181FD6EAB}"/>
              </a:ext>
            </a:extLst>
          </p:cNvPr>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3919980810"/>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Amongst those who don’t enjoy physical activity, feeling shy about their own body is the most commonly cited reason for young carers (57%), and is significantly higher than the secondary average (39%).</a:t>
            </a:r>
            <a:br>
              <a:rPr lang="en-GB" sz="1600" dirty="0"/>
            </a:br>
            <a:r>
              <a:rPr lang="en-GB" sz="1200" i="1" dirty="0"/>
              <a:t>(Please note the base for most of these cohorts is low.)</a:t>
            </a:r>
            <a:endParaRPr lang="en-GB" sz="1200" dirty="0"/>
          </a:p>
        </p:txBody>
      </p:sp>
      <p:graphicFrame>
        <p:nvGraphicFramePr>
          <p:cNvPr id="6" name="Table 5"/>
          <p:cNvGraphicFramePr>
            <a:graphicFrameLocks noGrp="1"/>
          </p:cNvGraphicFramePr>
          <p:nvPr>
            <p:extLst>
              <p:ext uri="{D42A27DB-BD31-4B8C-83A1-F6EECF244321}">
                <p14:modId xmlns:p14="http://schemas.microsoft.com/office/powerpoint/2010/main" val="3397882479"/>
              </p:ext>
            </p:extLst>
          </p:nvPr>
        </p:nvGraphicFramePr>
        <p:xfrm>
          <a:off x="360000" y="961200"/>
          <a:ext cx="11450177" cy="4265631"/>
        </p:xfrm>
        <a:graphic>
          <a:graphicData uri="http://schemas.openxmlformats.org/drawingml/2006/table">
            <a:tbl>
              <a:tblPr firstRow="1" bandRow="1">
                <a:tableStyleId>{5940675A-B579-460E-94D1-54222C63F5DA}</a:tableStyleId>
              </a:tblPr>
              <a:tblGrid>
                <a:gridCol w="3801609">
                  <a:extLst>
                    <a:ext uri="{9D8B030D-6E8A-4147-A177-3AD203B41FA5}">
                      <a16:colId xmlns:a16="http://schemas.microsoft.com/office/drawing/2014/main" val="20000"/>
                    </a:ext>
                  </a:extLst>
                </a:gridCol>
                <a:gridCol w="1240015">
                  <a:extLst>
                    <a:ext uri="{9D8B030D-6E8A-4147-A177-3AD203B41FA5}">
                      <a16:colId xmlns:a16="http://schemas.microsoft.com/office/drawing/2014/main" val="20001"/>
                    </a:ext>
                  </a:extLst>
                </a:gridCol>
                <a:gridCol w="1050822">
                  <a:extLst>
                    <a:ext uri="{9D8B030D-6E8A-4147-A177-3AD203B41FA5}">
                      <a16:colId xmlns:a16="http://schemas.microsoft.com/office/drawing/2014/main" val="20006"/>
                    </a:ext>
                  </a:extLst>
                </a:gridCol>
                <a:gridCol w="1085363">
                  <a:extLst>
                    <a:ext uri="{9D8B030D-6E8A-4147-A177-3AD203B41FA5}">
                      <a16:colId xmlns:a16="http://schemas.microsoft.com/office/drawing/2014/main" val="20007"/>
                    </a:ext>
                  </a:extLst>
                </a:gridCol>
                <a:gridCol w="1068092">
                  <a:extLst>
                    <a:ext uri="{9D8B030D-6E8A-4147-A177-3AD203B41FA5}">
                      <a16:colId xmlns:a16="http://schemas.microsoft.com/office/drawing/2014/main" val="20008"/>
                    </a:ext>
                  </a:extLst>
                </a:gridCol>
                <a:gridCol w="1068092">
                  <a:extLst>
                    <a:ext uri="{9D8B030D-6E8A-4147-A177-3AD203B41FA5}">
                      <a16:colId xmlns:a16="http://schemas.microsoft.com/office/drawing/2014/main" val="20009"/>
                    </a:ext>
                  </a:extLst>
                </a:gridCol>
                <a:gridCol w="1068092">
                  <a:extLst>
                    <a:ext uri="{9D8B030D-6E8A-4147-A177-3AD203B41FA5}">
                      <a16:colId xmlns:a16="http://schemas.microsoft.com/office/drawing/2014/main" val="20010"/>
                    </a:ext>
                  </a:extLst>
                </a:gridCol>
                <a:gridCol w="1068092">
                  <a:extLst>
                    <a:ext uri="{9D8B030D-6E8A-4147-A177-3AD203B41FA5}">
                      <a16:colId xmlns:a16="http://schemas.microsoft.com/office/drawing/2014/main" val="2120218299"/>
                    </a:ext>
                  </a:extLst>
                </a:gridCol>
              </a:tblGrid>
              <a:tr h="538349">
                <a:tc>
                  <a:txBody>
                    <a:bodyPr/>
                    <a:lstStyle/>
                    <a:p>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02839">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algn="ctr" defTabSz="914400" rtl="0" eaLnBrk="1" latinLnBrk="0" hangingPunct="1"/>
                      <a:r>
                        <a:rPr lang="en-GB" sz="1200" i="1" kern="1200" dirty="0">
                          <a:solidFill>
                            <a:schemeClr val="tx1">
                              <a:lumMod val="75000"/>
                              <a:lumOff val="25000"/>
                            </a:schemeClr>
                          </a:solidFill>
                          <a:latin typeface="+mn-lt"/>
                          <a:ea typeface="+mn-ea"/>
                          <a:cs typeface="+mn-cs"/>
                        </a:rPr>
                        <a:t>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299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2839">
                <a:tc>
                  <a:txBody>
                    <a:bodyPr/>
                    <a:lstStyle/>
                    <a:p>
                      <a:r>
                        <a:rPr lang="en-GB" sz="1200" dirty="0">
                          <a:solidFill>
                            <a:schemeClr val="tx1">
                              <a:lumMod val="75000"/>
                              <a:lumOff val="25000"/>
                            </a:schemeClr>
                          </a:solidFill>
                        </a:rPr>
                        <a:t>Just prefer to do other things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Being outdoors in bad weather or when its cold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02839">
                <a:tc>
                  <a:txBody>
                    <a:bodyPr/>
                    <a:lstStyle/>
                    <a:p>
                      <a:r>
                        <a:rPr lang="en-GB" sz="1200" dirty="0">
                          <a:solidFill>
                            <a:schemeClr val="tx1">
                              <a:lumMod val="75000"/>
                              <a:lumOff val="25000"/>
                            </a:schemeClr>
                          </a:solidFill>
                        </a:rPr>
                        <a:t>Getting hot and tired</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Not very good at it</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I feel shy about my body</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Changing into different clothes</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028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dirty="0">
                          <a:solidFill>
                            <a:schemeClr val="tx1">
                              <a:lumMod val="75000"/>
                              <a:lumOff val="25000"/>
                            </a:schemeClr>
                          </a:solidFill>
                        </a:rPr>
                        <a:t>Having to be competitive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02839">
                <a:tc>
                  <a:txBody>
                    <a:bodyPr/>
                    <a:lstStyle/>
                    <a:p>
                      <a:r>
                        <a:rPr lang="en-GB" sz="1200" dirty="0">
                          <a:solidFill>
                            <a:schemeClr val="tx1">
                              <a:lumMod val="75000"/>
                              <a:lumOff val="25000"/>
                            </a:schemeClr>
                          </a:solidFill>
                        </a:rPr>
                        <a:t>Something else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10" name="TextBox 9">
            <a:extLst>
              <a:ext uri="{FF2B5EF4-FFF2-40B4-BE49-F238E27FC236}">
                <a16:creationId xmlns:a16="http://schemas.microsoft.com/office/drawing/2014/main" id="{B870E620-D9B6-4203-ACCF-79174DD1CB66}"/>
              </a:ext>
            </a:extLst>
          </p:cNvPr>
          <p:cNvSpPr txBox="1"/>
          <p:nvPr/>
        </p:nvSpPr>
        <p:spPr>
          <a:xfrm>
            <a:off x="183600" y="6522289"/>
            <a:ext cx="4184831"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Calibri" panose="020F0502020204030204" pitchFamily="34" charset="0"/>
              </a:rPr>
              <a:t>Q: What is it about physical activity that you don't enjoy?</a:t>
            </a:r>
          </a:p>
        </p:txBody>
      </p:sp>
      <p:sp>
        <p:nvSpPr>
          <p:cNvPr id="11" name="Rectangle 10">
            <a:extLst>
              <a:ext uri="{FF2B5EF4-FFF2-40B4-BE49-F238E27FC236}">
                <a16:creationId xmlns:a16="http://schemas.microsoft.com/office/drawing/2014/main" id="{F6015311-0B28-4067-A444-FEF181FD6EAB}"/>
              </a:ext>
            </a:extLst>
          </p:cNvPr>
          <p:cNvSpPr/>
          <p:nvPr/>
        </p:nvSpPr>
        <p:spPr>
          <a:xfrm>
            <a:off x="9946640" y="6368627"/>
            <a:ext cx="1686560" cy="492926"/>
          </a:xfrm>
          <a:prstGeom prst="rect">
            <a:avLst/>
          </a:prstGeom>
          <a:solidFill>
            <a:srgbClr val="F285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Physical activity</a:t>
            </a:r>
          </a:p>
        </p:txBody>
      </p:sp>
    </p:spTree>
    <p:extLst>
      <p:ext uri="{BB962C8B-B14F-4D97-AF65-F5344CB8AC3E}">
        <p14:creationId xmlns:p14="http://schemas.microsoft.com/office/powerpoint/2010/main" val="2033517857"/>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2"/>
          <p:cNvPicPr>
            <a:picLocks noChangeAspect="1" noChangeArrowheads="1"/>
          </p:cNvPicPr>
          <p:nvPr/>
        </p:nvPicPr>
        <p:blipFill>
          <a:blip r:embed="rId3"/>
          <a:srcRect/>
          <a:stretch>
            <a:fillRect/>
          </a:stretch>
        </p:blipFill>
        <p:spPr bwMode="auto">
          <a:xfrm>
            <a:off x="9042400" y="3688396"/>
            <a:ext cx="3149600" cy="3169604"/>
          </a:xfrm>
          <a:prstGeom prst="rect">
            <a:avLst/>
          </a:prstGeom>
          <a:solidFill>
            <a:schemeClr val="bg1"/>
          </a:solidFill>
          <a:ln w="9525">
            <a:noFill/>
            <a:miter lim="800000"/>
            <a:headEnd/>
            <a:tailEnd/>
          </a:ln>
          <a:effectLst/>
        </p:spPr>
      </p:pic>
      <p:sp>
        <p:nvSpPr>
          <p:cNvPr id="4" name="Text Box 2"/>
          <p:cNvSpPr txBox="1"/>
          <p:nvPr/>
        </p:nvSpPr>
        <p:spPr>
          <a:xfrm>
            <a:off x="1043999" y="2520000"/>
            <a:ext cx="9556268" cy="2928300"/>
          </a:xfrm>
          <a:prstGeom prst="rect">
            <a:avLst/>
          </a:prstGeom>
          <a:noFill/>
          <a:ln>
            <a:noFill/>
          </a:ln>
          <a:effectLst/>
          <a:extLst>
            <a:ext uri="{C572A759-6A51-4108-AA02-DFA0A04FC94B}">
              <ma14:wrappingTextBoxFlag xmlns:wpc="http://schemas.microsoft.com/office/word/2010/wordprocessingCanvas" xmlns:mc="http://schemas.openxmlformats.org/markup-compatibility/2006" xmlns:m="http://schemas.openxmlformats.org/officeDocument/2006/math" xmlns:wp14="http://schemas.microsoft.com/office/word/2010/wordprocessingDrawing" xmlns:wp="http://schemas.openxmlformats.org/drawingml/2006/wordprocessingDrawing" xmlns:w14="http://schemas.microsoft.com/office/word/2010/wordml" xmlns:w15="http://schemas.microsoft.com/office/word/2012/wordml" xmlns:wpg="http://schemas.microsoft.com/office/word/2010/wordprocessingGroup" xmlns:wpi="http://schemas.microsoft.com/office/word/2010/wordprocessingInk" xmlns:wne="http://schemas.microsoft.com/office/word/2006/wordml" xmlns:wps="http://schemas.microsoft.com/office/word/2010/wordprocessingShape" xmlns:arto="http://schemas.microsoft.com/office/word/2006/arto" xmlns="" xmlns:mo="http://schemas.microsoft.com/office/mac/office/2008/main" xmlns:mv="urn:schemas-microsoft-com:mac:vml" xmlns:o="urn:schemas-microsoft-com:office:office" xmlns:v="urn:schemas-microsoft-com:vml" xmlns:w10="urn:schemas-microsoft-com:office:word" xmlns:w="http://schemas.openxmlformats.org/wordprocessingml/2006/main" xmlns:ma14="http://schemas.microsoft.com/office/mac/drawingml/2011/main" xmlns:lc="http://schemas.openxmlformats.org/drawingml/2006/lockedCanvas"/>
            </a:ext>
          </a:extLst>
        </p:spPr>
        <p:style>
          <a:lnRef idx="0">
            <a:schemeClr val="accent1"/>
          </a:lnRef>
          <a:fillRef idx="0">
            <a:schemeClr val="accent1"/>
          </a:fillRef>
          <a:effectRef idx="0">
            <a:schemeClr val="accent1"/>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defPPr>
              <a:defRPr lang="en-US"/>
            </a:defPPr>
            <a:lvl1pPr>
              <a:spcAft>
                <a:spcPts val="0"/>
              </a:spcAft>
              <a:defRPr sz="3600">
                <a:solidFill>
                  <a:srgbClr val="00A98A"/>
                </a:solidFill>
                <a:latin typeface="DINPro-Medium" panose="020B0604020101020102" pitchFamily="34" charset="0"/>
                <a:ea typeface="MS Mincho" panose="02020609040205080304" pitchFamily="49" charset="-128"/>
                <a:cs typeface="DINPro-Medium" panose="020B0604020101020102" pitchFamily="34" charset="0"/>
              </a:defRPr>
            </a:lvl1pPr>
          </a:lstStyle>
          <a:p>
            <a:r>
              <a:rPr lang="en-GB" dirty="0">
                <a:latin typeface="+mn-lt"/>
              </a:rPr>
              <a:t>Relationships:</a:t>
            </a:r>
          </a:p>
          <a:p>
            <a:r>
              <a:rPr lang="en-GB" dirty="0">
                <a:latin typeface="Calibri" panose="020F0502020204030204" pitchFamily="34" charset="0"/>
                <a:cs typeface="DINPro" panose="020B0504020101020102" pitchFamily="34" charset="0"/>
              </a:rPr>
              <a:t>Experience, feelings about and understanding of bullying, and getting support, attitudes and experience of relationships, sex, STIs and contraception</a:t>
            </a:r>
          </a:p>
          <a:p>
            <a:endParaRPr lang="en-GB" dirty="0">
              <a:latin typeface="Calibri" panose="020F0502020204030204" pitchFamily="34" charset="0"/>
              <a:cs typeface="DINPro" panose="020B0504020101020102" pitchFamily="34" charset="0"/>
            </a:endParaRPr>
          </a:p>
        </p:txBody>
      </p:sp>
      <p:pic>
        <p:nvPicPr>
          <p:cNvPr id="3" name="Content Placeholder 3"/>
          <p:cNvPicPr>
            <a:picLocks noChangeAspect="1"/>
          </p:cNvPicPr>
          <p:nvPr/>
        </p:nvPicPr>
        <p:blipFill rotWithShape="1">
          <a:blip r:embed="rId4"/>
          <a:srcRect l="26837" r="68553" b="77143"/>
          <a:stretch/>
        </p:blipFill>
        <p:spPr>
          <a:xfrm>
            <a:off x="-15552" y="0"/>
            <a:ext cx="12207552" cy="1066801"/>
          </a:xfrm>
          <a:prstGeom prst="rect">
            <a:avLst/>
          </a:prstGeom>
          <a:solidFill>
            <a:srgbClr val="004376"/>
          </a:solidFill>
        </p:spPr>
      </p:pic>
      <p:pic>
        <p:nvPicPr>
          <p:cNvPr id="5" name="Picture 3"/>
          <p:cNvPicPr>
            <a:picLocks noChangeAspect="1" noChangeArrowheads="1"/>
          </p:cNvPicPr>
          <p:nvPr/>
        </p:nvPicPr>
        <p:blipFill>
          <a:blip r:embed="rId5"/>
          <a:srcRect/>
          <a:stretch>
            <a:fillRect/>
          </a:stretch>
        </p:blipFill>
        <p:spPr bwMode="auto">
          <a:xfrm>
            <a:off x="171450" y="192343"/>
            <a:ext cx="2393950" cy="692213"/>
          </a:xfrm>
          <a:prstGeom prst="rect">
            <a:avLst/>
          </a:prstGeom>
          <a:noFill/>
          <a:ln w="9525">
            <a:noFill/>
            <a:miter lim="800000"/>
            <a:headEnd/>
            <a:tailEnd/>
          </a:ln>
          <a:effectLst/>
        </p:spPr>
      </p:pic>
      <p:sp>
        <p:nvSpPr>
          <p:cNvPr id="7" name="Rectangle 6"/>
          <p:cNvSpPr/>
          <p:nvPr/>
        </p:nvSpPr>
        <p:spPr>
          <a:xfrm>
            <a:off x="93132" y="2626360"/>
            <a:ext cx="944385"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1200" dirty="0">
              <a:solidFill>
                <a:schemeClr val="bg1"/>
              </a:solidFill>
            </a:endParaRPr>
          </a:p>
        </p:txBody>
      </p:sp>
    </p:spTree>
    <p:extLst>
      <p:ext uri="{BB962C8B-B14F-4D97-AF65-F5344CB8AC3E}">
        <p14:creationId xmlns:p14="http://schemas.microsoft.com/office/powerpoint/2010/main" val="2994570892"/>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48527" cy="900000"/>
          </a:xfrm>
        </p:spPr>
        <p:txBody>
          <a:bodyPr anchor="t" anchorCtr="0">
            <a:noAutofit/>
          </a:bodyPr>
          <a:lstStyle/>
          <a:p>
            <a:r>
              <a:rPr lang="en-GB" sz="1600" dirty="0"/>
              <a:t>78% of pupils feel they get love and support at home, dropping to 66% for SEN pupils and 59% for LGBTQ pupils.  </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feel able to get love and support from people at home if you're upset or worried about something? </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valid respondents, 2021 n=429, 2022 n=834, 2023 n=1,057</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1770257409"/>
              </p:ext>
            </p:extLst>
          </p:nvPr>
        </p:nvGraphicFramePr>
        <p:xfrm>
          <a:off x="5627694" y="1080000"/>
          <a:ext cx="6142763" cy="1655886"/>
        </p:xfrm>
        <a:graphic>
          <a:graphicData uri="http://schemas.openxmlformats.org/drawingml/2006/table">
            <a:tbl>
              <a:tblPr firstRow="1" bandRow="1">
                <a:tableStyleId>{5940675A-B579-460E-94D1-54222C63F5DA}</a:tableStyleId>
              </a:tblPr>
              <a:tblGrid>
                <a:gridCol w="1403594">
                  <a:extLst>
                    <a:ext uri="{9D8B030D-6E8A-4147-A177-3AD203B41FA5}">
                      <a16:colId xmlns:a16="http://schemas.microsoft.com/office/drawing/2014/main" val="20000"/>
                    </a:ext>
                  </a:extLst>
                </a:gridCol>
                <a:gridCol w="1125282">
                  <a:extLst>
                    <a:ext uri="{9D8B030D-6E8A-4147-A177-3AD203B41FA5}">
                      <a16:colId xmlns:a16="http://schemas.microsoft.com/office/drawing/2014/main" val="20001"/>
                    </a:ext>
                  </a:extLst>
                </a:gridCol>
                <a:gridCol w="724942">
                  <a:extLst>
                    <a:ext uri="{9D8B030D-6E8A-4147-A177-3AD203B41FA5}">
                      <a16:colId xmlns:a16="http://schemas.microsoft.com/office/drawing/2014/main" val="20002"/>
                    </a:ext>
                  </a:extLst>
                </a:gridCol>
                <a:gridCol w="800679">
                  <a:extLst>
                    <a:ext uri="{9D8B030D-6E8A-4147-A177-3AD203B41FA5}">
                      <a16:colId xmlns:a16="http://schemas.microsoft.com/office/drawing/2014/main" val="20003"/>
                    </a:ext>
                  </a:extLst>
                </a:gridCol>
                <a:gridCol w="670842">
                  <a:extLst>
                    <a:ext uri="{9D8B030D-6E8A-4147-A177-3AD203B41FA5}">
                      <a16:colId xmlns:a16="http://schemas.microsoft.com/office/drawing/2014/main" val="20004"/>
                    </a:ext>
                  </a:extLst>
                </a:gridCol>
                <a:gridCol w="724942">
                  <a:extLst>
                    <a:ext uri="{9D8B030D-6E8A-4147-A177-3AD203B41FA5}">
                      <a16:colId xmlns:a16="http://schemas.microsoft.com/office/drawing/2014/main" val="20005"/>
                    </a:ext>
                  </a:extLst>
                </a:gridCol>
                <a:gridCol w="692482">
                  <a:extLst>
                    <a:ext uri="{9D8B030D-6E8A-4147-A177-3AD203B41FA5}">
                      <a16:colId xmlns:a16="http://schemas.microsoft.com/office/drawing/2014/main" val="20006"/>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6417691"/>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baseline="0" dirty="0">
                          <a:solidFill>
                            <a:schemeClr val="tx1">
                              <a:lumMod val="75000"/>
                              <a:lumOff val="25000"/>
                            </a:schemeClr>
                          </a:solidFill>
                          <a:effectLst/>
                          <a:latin typeface="Calibri" panose="020F0502020204030204" pitchFamily="34" charset="0"/>
                        </a:rPr>
                        <a:t>Sometimes</a:t>
                      </a:r>
                      <a:endParaRPr lang="en-GB" sz="1200" b="0" i="0" u="none" strike="noStrike" dirty="0">
                        <a:solidFill>
                          <a:schemeClr val="tx1">
                            <a:lumMod val="75000"/>
                            <a:lumOff val="2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8" name="Table 7">
            <a:extLst>
              <a:ext uri="{FF2B5EF4-FFF2-40B4-BE49-F238E27FC236}">
                <a16:creationId xmlns:a16="http://schemas.microsoft.com/office/drawing/2014/main" id="{5F6CDE73-2239-4CDA-9555-24213849B9E3}"/>
              </a:ext>
            </a:extLst>
          </p:cNvPr>
          <p:cNvGraphicFramePr>
            <a:graphicFrameLocks noGrp="1"/>
          </p:cNvGraphicFramePr>
          <p:nvPr>
            <p:extLst>
              <p:ext uri="{D42A27DB-BD31-4B8C-83A1-F6EECF244321}">
                <p14:modId xmlns:p14="http://schemas.microsoft.com/office/powerpoint/2010/main" val="1173400936"/>
              </p:ext>
            </p:extLst>
          </p:nvPr>
        </p:nvGraphicFramePr>
        <p:xfrm>
          <a:off x="5627694" y="3348674"/>
          <a:ext cx="6142760" cy="1984287"/>
        </p:xfrm>
        <a:graphic>
          <a:graphicData uri="http://schemas.openxmlformats.org/drawingml/2006/table">
            <a:tbl>
              <a:tblPr firstRow="1" bandRow="1">
                <a:tableStyleId>{5940675A-B579-460E-94D1-54222C63F5DA}</a:tableStyleId>
              </a:tblPr>
              <a:tblGrid>
                <a:gridCol w="1243677">
                  <a:extLst>
                    <a:ext uri="{9D8B030D-6E8A-4147-A177-3AD203B41FA5}">
                      <a16:colId xmlns:a16="http://schemas.microsoft.com/office/drawing/2014/main" val="20000"/>
                    </a:ext>
                  </a:extLst>
                </a:gridCol>
                <a:gridCol w="618927">
                  <a:extLst>
                    <a:ext uri="{9D8B030D-6E8A-4147-A177-3AD203B41FA5}">
                      <a16:colId xmlns:a16="http://schemas.microsoft.com/office/drawing/2014/main" val="20001"/>
                    </a:ext>
                  </a:extLst>
                </a:gridCol>
                <a:gridCol w="780811">
                  <a:extLst>
                    <a:ext uri="{9D8B030D-6E8A-4147-A177-3AD203B41FA5}">
                      <a16:colId xmlns:a16="http://schemas.microsoft.com/office/drawing/2014/main" val="20002"/>
                    </a:ext>
                  </a:extLst>
                </a:gridCol>
                <a:gridCol w="699869">
                  <a:extLst>
                    <a:ext uri="{9D8B030D-6E8A-4147-A177-3AD203B41FA5}">
                      <a16:colId xmlns:a16="http://schemas.microsoft.com/office/drawing/2014/main" val="20003"/>
                    </a:ext>
                  </a:extLst>
                </a:gridCol>
                <a:gridCol w="752142">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585465">
                  <a:extLst>
                    <a:ext uri="{9D8B030D-6E8A-4147-A177-3AD203B41FA5}">
                      <a16:colId xmlns:a16="http://schemas.microsoft.com/office/drawing/2014/main" val="20006"/>
                    </a:ext>
                  </a:extLst>
                </a:gridCol>
                <a:gridCol w="699869">
                  <a:extLst>
                    <a:ext uri="{9D8B030D-6E8A-4147-A177-3AD203B41FA5}">
                      <a16:colId xmlns:a16="http://schemas.microsoft.com/office/drawing/2014/main" val="606079002"/>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44534953"/>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baseline="0" dirty="0">
                          <a:solidFill>
                            <a:schemeClr val="tx1">
                              <a:lumMod val="75000"/>
                              <a:lumOff val="25000"/>
                            </a:schemeClr>
                          </a:solidFill>
                          <a:effectLst/>
                          <a:latin typeface="Calibri" panose="020F0502020204030204" pitchFamily="34" charset="0"/>
                        </a:rPr>
                        <a:t>Sometimes</a:t>
                      </a:r>
                      <a:endParaRPr lang="en-GB" sz="1200" b="0" i="0" u="none" strike="noStrike" dirty="0">
                        <a:solidFill>
                          <a:schemeClr val="tx1">
                            <a:lumMod val="75000"/>
                            <a:lumOff val="25000"/>
                          </a:schemeClr>
                        </a:solidFill>
                        <a:effectLst/>
                        <a:latin typeface="Calibri" panose="020F0502020204030204" pitchFamily="34" charset="0"/>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3" name="Chart 12">
            <a:extLst>
              <a:ext uri="{FF2B5EF4-FFF2-40B4-BE49-F238E27FC236}">
                <a16:creationId xmlns:a16="http://schemas.microsoft.com/office/drawing/2014/main" id="{D808ED40-6608-47B2-9153-0A82C79E335C}"/>
              </a:ext>
            </a:extLst>
          </p:cNvPr>
          <p:cNvGraphicFramePr/>
          <p:nvPr>
            <p:extLst>
              <p:ext uri="{D42A27DB-BD31-4B8C-83A1-F6EECF244321}">
                <p14:modId xmlns:p14="http://schemas.microsoft.com/office/powerpoint/2010/main" val="3405514840"/>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625361475"/>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dirty="0"/>
              <a:t>23% of pupils say they have been bullied in the last 12 months. SEN pupils (37%), Young carers (39%), and LGBTQ pupils (42%) are the most likely to have been bullied in the last 12 months. Boys, Year 10s and pupils from a white ethnic background are the groups least likely to have been bullied (19%, 20% and 22% respectively), all lower than average.</a:t>
            </a:r>
          </a:p>
        </p:txBody>
      </p:sp>
      <p:sp>
        <p:nvSpPr>
          <p:cNvPr id="10" name="TextBox 9"/>
          <p:cNvSpPr txBox="1"/>
          <p:nvPr/>
        </p:nvSpPr>
        <p:spPr>
          <a:xfrm>
            <a:off x="183600" y="6214512"/>
            <a:ext cx="9491446" cy="553998"/>
          </a:xfrm>
          <a:prstGeom prst="rect">
            <a:avLst/>
          </a:prstGeom>
          <a:noFill/>
        </p:spPr>
        <p:txBody>
          <a:bodyPr wrap="square" rtlCol="0" anchor="b" anchorCtr="0">
            <a:spAutoFit/>
          </a:bodyPr>
          <a:lstStyle/>
          <a:p>
            <a:endParaRPr lang="en-GB" sz="1000" i="1" dirty="0">
              <a:solidFill>
                <a:srgbClr val="002060"/>
              </a:solidFill>
              <a:latin typeface="Calibri" panose="020F0502020204030204" pitchFamily="34" charset="0"/>
            </a:endParaRPr>
          </a:p>
          <a:p>
            <a:r>
              <a:rPr lang="en-GB" sz="1000" dirty="0">
                <a:solidFill>
                  <a:srgbClr val="002060"/>
                </a:solidFill>
                <a:latin typeface="Calibri" panose="020F0502020204030204" pitchFamily="34" charset="0"/>
                <a:cs typeface="DINPro" panose="020B0504020101020102" pitchFamily="34" charset="0"/>
              </a:rPr>
              <a:t>Q: Have you been bullied at or near school in the last 12 months?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2021 n=429, 2022 n=834, 2023 n=1,057</a:t>
            </a:r>
            <a:endParaRPr lang="en-GB" sz="1000" dirty="0">
              <a:solidFill>
                <a:srgbClr val="002060"/>
              </a:solidFill>
              <a:latin typeface="Calibri" panose="020F0502020204030204" pitchFamily="34" charset="0"/>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a:t>
            </a:r>
            <a:r>
              <a:rPr lang="en-GB" sz="1000" b="1" dirty="0"/>
              <a:t>CYPP</a:t>
            </a:r>
            <a:endParaRPr lang="en-GB" sz="1000" dirty="0"/>
          </a:p>
        </p:txBody>
      </p:sp>
      <p:graphicFrame>
        <p:nvGraphicFramePr>
          <p:cNvPr id="12" name="Table 11"/>
          <p:cNvGraphicFramePr>
            <a:graphicFrameLocks noGrp="1"/>
          </p:cNvGraphicFramePr>
          <p:nvPr>
            <p:extLst>
              <p:ext uri="{D42A27DB-BD31-4B8C-83A1-F6EECF244321}">
                <p14:modId xmlns:p14="http://schemas.microsoft.com/office/powerpoint/2010/main" val="2460517743"/>
              </p:ext>
            </p:extLst>
          </p:nvPr>
        </p:nvGraphicFramePr>
        <p:xfrm>
          <a:off x="5333086" y="1163427"/>
          <a:ext cx="6098901" cy="1655886"/>
        </p:xfrm>
        <a:graphic>
          <a:graphicData uri="http://schemas.openxmlformats.org/drawingml/2006/table">
            <a:tbl>
              <a:tblPr firstRow="1" bandRow="1">
                <a:tableStyleId>{5940675A-B579-460E-94D1-54222C63F5DA}</a:tableStyleId>
              </a:tblPr>
              <a:tblGrid>
                <a:gridCol w="1403231">
                  <a:extLst>
                    <a:ext uri="{9D8B030D-6E8A-4147-A177-3AD203B41FA5}">
                      <a16:colId xmlns:a16="http://schemas.microsoft.com/office/drawing/2014/main" val="20000"/>
                    </a:ext>
                  </a:extLst>
                </a:gridCol>
                <a:gridCol w="1124992">
                  <a:extLst>
                    <a:ext uri="{9D8B030D-6E8A-4147-A177-3AD203B41FA5}">
                      <a16:colId xmlns:a16="http://schemas.microsoft.com/office/drawing/2014/main" val="20001"/>
                    </a:ext>
                  </a:extLst>
                </a:gridCol>
                <a:gridCol w="724754">
                  <a:extLst>
                    <a:ext uri="{9D8B030D-6E8A-4147-A177-3AD203B41FA5}">
                      <a16:colId xmlns:a16="http://schemas.microsoft.com/office/drawing/2014/main" val="20002"/>
                    </a:ext>
                  </a:extLst>
                </a:gridCol>
                <a:gridCol w="800473">
                  <a:extLst>
                    <a:ext uri="{9D8B030D-6E8A-4147-A177-3AD203B41FA5}">
                      <a16:colId xmlns:a16="http://schemas.microsoft.com/office/drawing/2014/main" val="20003"/>
                    </a:ext>
                  </a:extLst>
                </a:gridCol>
                <a:gridCol w="670668">
                  <a:extLst>
                    <a:ext uri="{9D8B030D-6E8A-4147-A177-3AD203B41FA5}">
                      <a16:colId xmlns:a16="http://schemas.microsoft.com/office/drawing/2014/main" val="20004"/>
                    </a:ext>
                  </a:extLst>
                </a:gridCol>
                <a:gridCol w="724754">
                  <a:extLst>
                    <a:ext uri="{9D8B030D-6E8A-4147-A177-3AD203B41FA5}">
                      <a16:colId xmlns:a16="http://schemas.microsoft.com/office/drawing/2014/main" val="20005"/>
                    </a:ext>
                  </a:extLst>
                </a:gridCol>
                <a:gridCol w="650029">
                  <a:extLst>
                    <a:ext uri="{9D8B030D-6E8A-4147-A177-3AD203B41FA5}">
                      <a16:colId xmlns:a16="http://schemas.microsoft.com/office/drawing/2014/main" val="20006"/>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6043">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9" name="Table 8">
            <a:extLst>
              <a:ext uri="{FF2B5EF4-FFF2-40B4-BE49-F238E27FC236}">
                <a16:creationId xmlns:a16="http://schemas.microsoft.com/office/drawing/2014/main" id="{4AF9B63A-E661-40C0-9065-275A8D7DFC84}"/>
              </a:ext>
            </a:extLst>
          </p:cNvPr>
          <p:cNvGraphicFramePr>
            <a:graphicFrameLocks noGrp="1"/>
          </p:cNvGraphicFramePr>
          <p:nvPr>
            <p:extLst>
              <p:ext uri="{D42A27DB-BD31-4B8C-83A1-F6EECF244321}">
                <p14:modId xmlns:p14="http://schemas.microsoft.com/office/powerpoint/2010/main" val="540000000"/>
              </p:ext>
            </p:extLst>
          </p:nvPr>
        </p:nvGraphicFramePr>
        <p:xfrm>
          <a:off x="5333086" y="3128561"/>
          <a:ext cx="6098902" cy="1984287"/>
        </p:xfrm>
        <a:graphic>
          <a:graphicData uri="http://schemas.openxmlformats.org/drawingml/2006/table">
            <a:tbl>
              <a:tblPr firstRow="1" bandRow="1">
                <a:tableStyleId>{5940675A-B579-460E-94D1-54222C63F5DA}</a:tableStyleId>
              </a:tblPr>
              <a:tblGrid>
                <a:gridCol w="1243646">
                  <a:extLst>
                    <a:ext uri="{9D8B030D-6E8A-4147-A177-3AD203B41FA5}">
                      <a16:colId xmlns:a16="http://schemas.microsoft.com/office/drawing/2014/main" val="20000"/>
                    </a:ext>
                  </a:extLst>
                </a:gridCol>
                <a:gridCol w="525108">
                  <a:extLst>
                    <a:ext uri="{9D8B030D-6E8A-4147-A177-3AD203B41FA5}">
                      <a16:colId xmlns:a16="http://schemas.microsoft.com/office/drawing/2014/main" val="20001"/>
                    </a:ext>
                  </a:extLst>
                </a:gridCol>
                <a:gridCol w="782320">
                  <a:extLst>
                    <a:ext uri="{9D8B030D-6E8A-4147-A177-3AD203B41FA5}">
                      <a16:colId xmlns:a16="http://schemas.microsoft.com/office/drawing/2014/main" val="20002"/>
                    </a:ext>
                  </a:extLst>
                </a:gridCol>
                <a:gridCol w="690880">
                  <a:extLst>
                    <a:ext uri="{9D8B030D-6E8A-4147-A177-3AD203B41FA5}">
                      <a16:colId xmlns:a16="http://schemas.microsoft.com/office/drawing/2014/main" val="20003"/>
                    </a:ext>
                  </a:extLst>
                </a:gridCol>
                <a:gridCol w="78232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619020">
                  <a:extLst>
                    <a:ext uri="{9D8B030D-6E8A-4147-A177-3AD203B41FA5}">
                      <a16:colId xmlns:a16="http://schemas.microsoft.com/office/drawing/2014/main" val="20006"/>
                    </a:ext>
                  </a:extLst>
                </a:gridCol>
                <a:gridCol w="693608">
                  <a:extLst>
                    <a:ext uri="{9D8B030D-6E8A-4147-A177-3AD203B41FA5}">
                      <a16:colId xmlns:a16="http://schemas.microsoft.com/office/drawing/2014/main" val="2796049604"/>
                    </a:ext>
                  </a:extLst>
                </a:gridCol>
              </a:tblGrid>
              <a:tr h="31167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8222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780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6604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66043">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1" name="Chart 10">
            <a:extLst>
              <a:ext uri="{FF2B5EF4-FFF2-40B4-BE49-F238E27FC236}">
                <a16:creationId xmlns:a16="http://schemas.microsoft.com/office/drawing/2014/main" id="{F006FBD9-1F79-4E23-9FB5-7D4C9F82DD7F}"/>
              </a:ext>
            </a:extLst>
          </p:cNvPr>
          <p:cNvGraphicFramePr/>
          <p:nvPr>
            <p:extLst>
              <p:ext uri="{D42A27DB-BD31-4B8C-83A1-F6EECF244321}">
                <p14:modId xmlns:p14="http://schemas.microsoft.com/office/powerpoint/2010/main" val="928203186"/>
              </p:ext>
            </p:extLst>
          </p:nvPr>
        </p:nvGraphicFramePr>
        <p:xfrm>
          <a:off x="180000" y="835200"/>
          <a:ext cx="5505843" cy="475474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2292443594"/>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dirty="0"/>
              <a:t>26% of pupils say they have been bullied elsewhere (other than near school) in the past 12 months. The proportion is higher for young carers (46%), LGBTQ pupils (42%) and SEN pupils (40%). Again, Boys, Year 10s and pupils from a white ethnic background are the groups least likely to have been bullied.</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Have you been bullied anywhere else in the last 12 months?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2021 n=429, 2022 n=834, 2023 n=1,057</a:t>
            </a:r>
            <a:endParaRPr lang="en-GB" sz="1000" dirty="0">
              <a:solidFill>
                <a:srgbClr val="002060"/>
              </a:solidFill>
              <a:latin typeface="Calibri" panose="020F0502020204030204" pitchFamily="34" charset="0"/>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4288413424"/>
              </p:ext>
            </p:extLst>
          </p:nvPr>
        </p:nvGraphicFramePr>
        <p:xfrm>
          <a:off x="5042335" y="1080000"/>
          <a:ext cx="6098901" cy="2207520"/>
        </p:xfrm>
        <a:graphic>
          <a:graphicData uri="http://schemas.openxmlformats.org/drawingml/2006/table">
            <a:tbl>
              <a:tblPr firstRow="1" bandRow="1">
                <a:tableStyleId>{5940675A-B579-460E-94D1-54222C63F5DA}</a:tableStyleId>
              </a:tblPr>
              <a:tblGrid>
                <a:gridCol w="1403231">
                  <a:extLst>
                    <a:ext uri="{9D8B030D-6E8A-4147-A177-3AD203B41FA5}">
                      <a16:colId xmlns:a16="http://schemas.microsoft.com/office/drawing/2014/main" val="20000"/>
                    </a:ext>
                  </a:extLst>
                </a:gridCol>
                <a:gridCol w="1124992">
                  <a:extLst>
                    <a:ext uri="{9D8B030D-6E8A-4147-A177-3AD203B41FA5}">
                      <a16:colId xmlns:a16="http://schemas.microsoft.com/office/drawing/2014/main" val="20001"/>
                    </a:ext>
                  </a:extLst>
                </a:gridCol>
                <a:gridCol w="724754">
                  <a:extLst>
                    <a:ext uri="{9D8B030D-6E8A-4147-A177-3AD203B41FA5}">
                      <a16:colId xmlns:a16="http://schemas.microsoft.com/office/drawing/2014/main" val="20002"/>
                    </a:ext>
                  </a:extLst>
                </a:gridCol>
                <a:gridCol w="800473">
                  <a:extLst>
                    <a:ext uri="{9D8B030D-6E8A-4147-A177-3AD203B41FA5}">
                      <a16:colId xmlns:a16="http://schemas.microsoft.com/office/drawing/2014/main" val="20003"/>
                    </a:ext>
                  </a:extLst>
                </a:gridCol>
                <a:gridCol w="670668">
                  <a:extLst>
                    <a:ext uri="{9D8B030D-6E8A-4147-A177-3AD203B41FA5}">
                      <a16:colId xmlns:a16="http://schemas.microsoft.com/office/drawing/2014/main" val="20004"/>
                    </a:ext>
                  </a:extLst>
                </a:gridCol>
                <a:gridCol w="724754">
                  <a:extLst>
                    <a:ext uri="{9D8B030D-6E8A-4147-A177-3AD203B41FA5}">
                      <a16:colId xmlns:a16="http://schemas.microsoft.com/office/drawing/2014/main" val="20005"/>
                    </a:ext>
                  </a:extLst>
                </a:gridCol>
                <a:gridCol w="650029">
                  <a:extLst>
                    <a:ext uri="{9D8B030D-6E8A-4147-A177-3AD203B41FA5}">
                      <a16:colId xmlns:a16="http://schemas.microsoft.com/office/drawing/2014/main" val="20006"/>
                    </a:ext>
                  </a:extLst>
                </a:gridCol>
              </a:tblGrid>
              <a:tr h="2475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7550">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49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62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Near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In town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91519986"/>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graphicFrame>
        <p:nvGraphicFramePr>
          <p:cNvPr id="11" name="Chart 10">
            <a:extLst>
              <a:ext uri="{FF2B5EF4-FFF2-40B4-BE49-F238E27FC236}">
                <a16:creationId xmlns:a16="http://schemas.microsoft.com/office/drawing/2014/main" id="{A312D8E2-CE46-4810-BE84-77C762742FA1}"/>
              </a:ext>
            </a:extLst>
          </p:cNvPr>
          <p:cNvGraphicFramePr/>
          <p:nvPr>
            <p:extLst>
              <p:ext uri="{D42A27DB-BD31-4B8C-83A1-F6EECF244321}">
                <p14:modId xmlns:p14="http://schemas.microsoft.com/office/powerpoint/2010/main" val="2388439723"/>
              </p:ext>
            </p:extLst>
          </p:nvPr>
        </p:nvGraphicFramePr>
        <p:xfrm>
          <a:off x="-399169" y="961978"/>
          <a:ext cx="4703032" cy="4284725"/>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Table 12">
            <a:extLst>
              <a:ext uri="{FF2B5EF4-FFF2-40B4-BE49-F238E27FC236}">
                <a16:creationId xmlns:a16="http://schemas.microsoft.com/office/drawing/2014/main" id="{394870FE-5A5A-45D4-BAFE-18C712ED19C8}"/>
              </a:ext>
            </a:extLst>
          </p:cNvPr>
          <p:cNvGraphicFramePr>
            <a:graphicFrameLocks noGrp="1"/>
          </p:cNvGraphicFramePr>
          <p:nvPr>
            <p:extLst>
              <p:ext uri="{D42A27DB-BD31-4B8C-83A1-F6EECF244321}">
                <p14:modId xmlns:p14="http://schemas.microsoft.com/office/powerpoint/2010/main" val="2312287719"/>
              </p:ext>
            </p:extLst>
          </p:nvPr>
        </p:nvGraphicFramePr>
        <p:xfrm>
          <a:off x="5042334" y="3534205"/>
          <a:ext cx="6098902" cy="2584845"/>
        </p:xfrm>
        <a:graphic>
          <a:graphicData uri="http://schemas.openxmlformats.org/drawingml/2006/table">
            <a:tbl>
              <a:tblPr firstRow="1" bandRow="1">
                <a:tableStyleId>{5940675A-B579-460E-94D1-54222C63F5DA}</a:tableStyleId>
              </a:tblPr>
              <a:tblGrid>
                <a:gridCol w="1243646">
                  <a:extLst>
                    <a:ext uri="{9D8B030D-6E8A-4147-A177-3AD203B41FA5}">
                      <a16:colId xmlns:a16="http://schemas.microsoft.com/office/drawing/2014/main" val="20000"/>
                    </a:ext>
                  </a:extLst>
                </a:gridCol>
                <a:gridCol w="601203">
                  <a:extLst>
                    <a:ext uri="{9D8B030D-6E8A-4147-A177-3AD203B41FA5}">
                      <a16:colId xmlns:a16="http://schemas.microsoft.com/office/drawing/2014/main" val="20001"/>
                    </a:ext>
                  </a:extLst>
                </a:gridCol>
                <a:gridCol w="786013">
                  <a:extLst>
                    <a:ext uri="{9D8B030D-6E8A-4147-A177-3AD203B41FA5}">
                      <a16:colId xmlns:a16="http://schemas.microsoft.com/office/drawing/2014/main" val="20002"/>
                    </a:ext>
                  </a:extLst>
                </a:gridCol>
                <a:gridCol w="693608">
                  <a:extLst>
                    <a:ext uri="{9D8B030D-6E8A-4147-A177-3AD203B41FA5}">
                      <a16:colId xmlns:a16="http://schemas.microsoft.com/office/drawing/2014/main" val="20003"/>
                    </a:ext>
                  </a:extLst>
                </a:gridCol>
                <a:gridCol w="786924">
                  <a:extLst>
                    <a:ext uri="{9D8B030D-6E8A-4147-A177-3AD203B41FA5}">
                      <a16:colId xmlns:a16="http://schemas.microsoft.com/office/drawing/2014/main" val="20004"/>
                    </a:ext>
                  </a:extLst>
                </a:gridCol>
                <a:gridCol w="762432">
                  <a:extLst>
                    <a:ext uri="{9D8B030D-6E8A-4147-A177-3AD203B41FA5}">
                      <a16:colId xmlns:a16="http://schemas.microsoft.com/office/drawing/2014/main" val="20005"/>
                    </a:ext>
                  </a:extLst>
                </a:gridCol>
                <a:gridCol w="531468">
                  <a:extLst>
                    <a:ext uri="{9D8B030D-6E8A-4147-A177-3AD203B41FA5}">
                      <a16:colId xmlns:a16="http://schemas.microsoft.com/office/drawing/2014/main" val="20006"/>
                    </a:ext>
                  </a:extLst>
                </a:gridCol>
                <a:gridCol w="693608">
                  <a:extLst>
                    <a:ext uri="{9D8B030D-6E8A-4147-A177-3AD203B41FA5}">
                      <a16:colId xmlns:a16="http://schemas.microsoft.com/office/drawing/2014/main" val="1929783192"/>
                    </a:ext>
                  </a:extLst>
                </a:gridCol>
              </a:tblGrid>
              <a:tr h="24755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5885">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49499">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Online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24962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Near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In town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At home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391519986"/>
                  </a:ext>
                </a:extLst>
              </a:tr>
              <a:tr h="24962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spTree>
    <p:extLst>
      <p:ext uri="{BB962C8B-B14F-4D97-AF65-F5344CB8AC3E}">
        <p14:creationId xmlns:p14="http://schemas.microsoft.com/office/powerpoint/2010/main" val="583282204"/>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83156" cy="900000"/>
          </a:xfrm>
        </p:spPr>
        <p:txBody>
          <a:bodyPr anchor="t" anchorCtr="0">
            <a:noAutofit/>
          </a:bodyPr>
          <a:lstStyle/>
          <a:p>
            <a:r>
              <a:rPr lang="en-GB" sz="1600" dirty="0"/>
              <a:t>Similar to last year, pupils are more likely to be bullied by a child than by an adult. LGBTQ pupils are most likely to be bullied by a child they know (68%), ethnic minority groups are most likely to be bullied by a child they don’t know (33%). </a:t>
            </a:r>
          </a:p>
        </p:txBody>
      </p:sp>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Who were you bullied by?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2021 n=129, 2022 n=272, 2023 n=379</a:t>
            </a:r>
            <a:endParaRPr lang="en-GB" sz="1000" dirty="0">
              <a:solidFill>
                <a:srgbClr val="002060"/>
              </a:solidFill>
              <a:latin typeface="Calibri" panose="020F0502020204030204" pitchFamily="34" charset="0"/>
              <a:cs typeface="DINPro" panose="020B0504020101020102" pitchFamily="34" charset="0"/>
            </a:endParaRP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2" name="Table 11"/>
          <p:cNvGraphicFramePr>
            <a:graphicFrameLocks noGrp="1"/>
          </p:cNvGraphicFramePr>
          <p:nvPr>
            <p:extLst>
              <p:ext uri="{D42A27DB-BD31-4B8C-83A1-F6EECF244321}">
                <p14:modId xmlns:p14="http://schemas.microsoft.com/office/powerpoint/2010/main" val="3801124490"/>
              </p:ext>
            </p:extLst>
          </p:nvPr>
        </p:nvGraphicFramePr>
        <p:xfrm>
          <a:off x="5042334" y="1014216"/>
          <a:ext cx="6590866" cy="2414091"/>
        </p:xfrm>
        <a:graphic>
          <a:graphicData uri="http://schemas.openxmlformats.org/drawingml/2006/table">
            <a:tbl>
              <a:tblPr firstRow="1" bandRow="1">
                <a:tableStyleId>{5940675A-B579-460E-94D1-54222C63F5DA}</a:tableStyleId>
              </a:tblPr>
              <a:tblGrid>
                <a:gridCol w="1516422">
                  <a:extLst>
                    <a:ext uri="{9D8B030D-6E8A-4147-A177-3AD203B41FA5}">
                      <a16:colId xmlns:a16="http://schemas.microsoft.com/office/drawing/2014/main" val="20000"/>
                    </a:ext>
                  </a:extLst>
                </a:gridCol>
                <a:gridCol w="1215739">
                  <a:extLst>
                    <a:ext uri="{9D8B030D-6E8A-4147-A177-3AD203B41FA5}">
                      <a16:colId xmlns:a16="http://schemas.microsoft.com/office/drawing/2014/main" val="20001"/>
                    </a:ext>
                  </a:extLst>
                </a:gridCol>
                <a:gridCol w="783216">
                  <a:extLst>
                    <a:ext uri="{9D8B030D-6E8A-4147-A177-3AD203B41FA5}">
                      <a16:colId xmlns:a16="http://schemas.microsoft.com/office/drawing/2014/main" val="20002"/>
                    </a:ext>
                  </a:extLst>
                </a:gridCol>
                <a:gridCol w="865043">
                  <a:extLst>
                    <a:ext uri="{9D8B030D-6E8A-4147-A177-3AD203B41FA5}">
                      <a16:colId xmlns:a16="http://schemas.microsoft.com/office/drawing/2014/main" val="20003"/>
                    </a:ext>
                  </a:extLst>
                </a:gridCol>
                <a:gridCol w="724767">
                  <a:extLst>
                    <a:ext uri="{9D8B030D-6E8A-4147-A177-3AD203B41FA5}">
                      <a16:colId xmlns:a16="http://schemas.microsoft.com/office/drawing/2014/main" val="20004"/>
                    </a:ext>
                  </a:extLst>
                </a:gridCol>
                <a:gridCol w="783216">
                  <a:extLst>
                    <a:ext uri="{9D8B030D-6E8A-4147-A177-3AD203B41FA5}">
                      <a16:colId xmlns:a16="http://schemas.microsoft.com/office/drawing/2014/main" val="20005"/>
                    </a:ext>
                  </a:extLst>
                </a:gridCol>
                <a:gridCol w="702463">
                  <a:extLst>
                    <a:ext uri="{9D8B030D-6E8A-4147-A177-3AD203B41FA5}">
                      <a16:colId xmlns:a16="http://schemas.microsoft.com/office/drawing/2014/main" val="20006"/>
                    </a:ext>
                  </a:extLst>
                </a:gridCol>
              </a:tblGrid>
              <a:tr h="25760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7604">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379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169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9632">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 child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136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 child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3771">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An adult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136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An adult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596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graphicFrame>
        <p:nvGraphicFramePr>
          <p:cNvPr id="11" name="Chart 10">
            <a:extLst>
              <a:ext uri="{FF2B5EF4-FFF2-40B4-BE49-F238E27FC236}">
                <a16:creationId xmlns:a16="http://schemas.microsoft.com/office/drawing/2014/main" id="{A312D8E2-CE46-4810-BE84-77C762742FA1}"/>
              </a:ext>
            </a:extLst>
          </p:cNvPr>
          <p:cNvGraphicFramePr/>
          <p:nvPr>
            <p:extLst>
              <p:ext uri="{D42A27DB-BD31-4B8C-83A1-F6EECF244321}">
                <p14:modId xmlns:p14="http://schemas.microsoft.com/office/powerpoint/2010/main" val="3577065721"/>
              </p:ext>
            </p:extLst>
          </p:nvPr>
        </p:nvGraphicFramePr>
        <p:xfrm>
          <a:off x="47871" y="961978"/>
          <a:ext cx="4703032" cy="435574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8" name="Table 7">
            <a:extLst>
              <a:ext uri="{FF2B5EF4-FFF2-40B4-BE49-F238E27FC236}">
                <a16:creationId xmlns:a16="http://schemas.microsoft.com/office/drawing/2014/main" id="{88F17872-0556-4936-A81C-8F257CB17FFB}"/>
              </a:ext>
            </a:extLst>
          </p:cNvPr>
          <p:cNvGraphicFramePr>
            <a:graphicFrameLocks noGrp="1"/>
          </p:cNvGraphicFramePr>
          <p:nvPr>
            <p:extLst>
              <p:ext uri="{D42A27DB-BD31-4B8C-83A1-F6EECF244321}">
                <p14:modId xmlns:p14="http://schemas.microsoft.com/office/powerpoint/2010/main" val="822972643"/>
              </p:ext>
            </p:extLst>
          </p:nvPr>
        </p:nvGraphicFramePr>
        <p:xfrm>
          <a:off x="5042334" y="3508942"/>
          <a:ext cx="6590870" cy="2778596"/>
        </p:xfrm>
        <a:graphic>
          <a:graphicData uri="http://schemas.openxmlformats.org/drawingml/2006/table">
            <a:tbl>
              <a:tblPr firstRow="1" bandRow="1">
                <a:tableStyleId>{5940675A-B579-460E-94D1-54222C63F5DA}</a:tableStyleId>
              </a:tblPr>
              <a:tblGrid>
                <a:gridCol w="1343964">
                  <a:extLst>
                    <a:ext uri="{9D8B030D-6E8A-4147-A177-3AD203B41FA5}">
                      <a16:colId xmlns:a16="http://schemas.microsoft.com/office/drawing/2014/main" val="20000"/>
                    </a:ext>
                  </a:extLst>
                </a:gridCol>
                <a:gridCol w="656528">
                  <a:extLst>
                    <a:ext uri="{9D8B030D-6E8A-4147-A177-3AD203B41FA5}">
                      <a16:colId xmlns:a16="http://schemas.microsoft.com/office/drawing/2014/main" val="20001"/>
                    </a:ext>
                  </a:extLst>
                </a:gridCol>
                <a:gridCol w="842588">
                  <a:extLst>
                    <a:ext uri="{9D8B030D-6E8A-4147-A177-3AD203B41FA5}">
                      <a16:colId xmlns:a16="http://schemas.microsoft.com/office/drawing/2014/main" val="20002"/>
                    </a:ext>
                  </a:extLst>
                </a:gridCol>
                <a:gridCol w="749558">
                  <a:extLst>
                    <a:ext uri="{9D8B030D-6E8A-4147-A177-3AD203B41FA5}">
                      <a16:colId xmlns:a16="http://schemas.microsoft.com/office/drawing/2014/main" val="20003"/>
                    </a:ext>
                  </a:extLst>
                </a:gridCol>
                <a:gridCol w="791130">
                  <a:extLst>
                    <a:ext uri="{9D8B030D-6E8A-4147-A177-3AD203B41FA5}">
                      <a16:colId xmlns:a16="http://schemas.microsoft.com/office/drawing/2014/main" val="20004"/>
                    </a:ext>
                  </a:extLst>
                </a:gridCol>
                <a:gridCol w="805018">
                  <a:extLst>
                    <a:ext uri="{9D8B030D-6E8A-4147-A177-3AD203B41FA5}">
                      <a16:colId xmlns:a16="http://schemas.microsoft.com/office/drawing/2014/main" val="20005"/>
                    </a:ext>
                  </a:extLst>
                </a:gridCol>
                <a:gridCol w="652526">
                  <a:extLst>
                    <a:ext uri="{9D8B030D-6E8A-4147-A177-3AD203B41FA5}">
                      <a16:colId xmlns:a16="http://schemas.microsoft.com/office/drawing/2014/main" val="20006"/>
                    </a:ext>
                  </a:extLst>
                </a:gridCol>
                <a:gridCol w="749558">
                  <a:extLst>
                    <a:ext uri="{9D8B030D-6E8A-4147-A177-3AD203B41FA5}">
                      <a16:colId xmlns:a16="http://schemas.microsoft.com/office/drawing/2014/main" val="1979234082"/>
                    </a:ext>
                  </a:extLst>
                </a:gridCol>
              </a:tblGrid>
              <a:tr h="59916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6783">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5880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 child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29993">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A child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2516">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An adult you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29993">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An adult you  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560838637"/>
                  </a:ext>
                </a:extLst>
              </a:tr>
              <a:tr h="25880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544127324"/>
                  </a:ext>
                </a:extLst>
              </a:tr>
            </a:tbl>
          </a:graphicData>
        </a:graphic>
      </p:graphicFrame>
    </p:spTree>
    <p:extLst>
      <p:ext uri="{BB962C8B-B14F-4D97-AF65-F5344CB8AC3E}">
        <p14:creationId xmlns:p14="http://schemas.microsoft.com/office/powerpoint/2010/main" val="108963412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824511" cy="900000"/>
          </a:xfrm>
        </p:spPr>
        <p:txBody>
          <a:bodyPr anchor="t" anchorCtr="0">
            <a:noAutofit/>
          </a:bodyPr>
          <a:lstStyle/>
          <a:p>
            <a:r>
              <a:rPr lang="en-GB" sz="1600" dirty="0"/>
              <a:t>51% of all pupils who say they have been picked on or bullied say it was because of the way they look and a further 36% say it was because of their size or weight. This suggests that physical appearance is still the main target for bullying however your size and weight has decreased a lot over the last few years, as has being LGBTQ+.</a:t>
            </a:r>
          </a:p>
        </p:txBody>
      </p:sp>
      <p:graphicFrame>
        <p:nvGraphicFramePr>
          <p:cNvPr id="5" name="Content Placeholder 6"/>
          <p:cNvGraphicFramePr>
            <a:graphicFrameLocks noGrp="1"/>
          </p:cNvGraphicFramePr>
          <p:nvPr>
            <p:ph idx="1"/>
            <p:extLst>
              <p:ext uri="{D42A27DB-BD31-4B8C-83A1-F6EECF244321}">
                <p14:modId xmlns:p14="http://schemas.microsoft.com/office/powerpoint/2010/main" val="626583033"/>
              </p:ext>
            </p:extLst>
          </p:nvPr>
        </p:nvGraphicFramePr>
        <p:xfrm>
          <a:off x="180000" y="934536"/>
          <a:ext cx="11431037" cy="543386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have been picked on or bullied about any of the following? </a:t>
            </a:r>
          </a:p>
          <a:p>
            <a:r>
              <a:rPr lang="en-GB" sz="1000" i="1" dirty="0">
                <a:solidFill>
                  <a:srgbClr val="002060"/>
                </a:solidFill>
                <a:latin typeface="Calibri" panose="020F0502020204030204" pitchFamily="34" charset="0"/>
              </a:rPr>
              <a:t>Base: All those saying they have been bullied, 2021 n=132, 2022 n=281, 2023 n=392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a:t>
            </a:r>
            <a:r>
              <a:rPr lang="en-GB" sz="1000" b="1" dirty="0"/>
              <a:t>CYPP</a:t>
            </a:r>
            <a:endParaRPr lang="en-GB" sz="1000" dirty="0"/>
          </a:p>
        </p:txBody>
      </p:sp>
    </p:spTree>
    <p:extLst>
      <p:ext uri="{BB962C8B-B14F-4D97-AF65-F5344CB8AC3E}">
        <p14:creationId xmlns:p14="http://schemas.microsoft.com/office/powerpoint/2010/main" val="3765991887"/>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(3) - CYPP key indicators</a:t>
            </a:r>
          </a:p>
        </p:txBody>
      </p:sp>
      <p:sp>
        <p:nvSpPr>
          <p:cNvPr id="3" name="Content Placeholder 2"/>
          <p:cNvSpPr>
            <a:spLocks noGrp="1"/>
          </p:cNvSpPr>
          <p:nvPr>
            <p:ph idx="1"/>
          </p:nvPr>
        </p:nvSpPr>
        <p:spPr>
          <a:xfrm>
            <a:off x="6036905" y="835200"/>
            <a:ext cx="5375510" cy="2430762"/>
          </a:xfrm>
        </p:spPr>
        <p:txBody>
          <a:bodyPr>
            <a:noAutofit/>
          </a:bodyPr>
          <a:lstStyle/>
          <a:p>
            <a:pPr marL="0" indent="0">
              <a:lnSpc>
                <a:spcPct val="100000"/>
              </a:lnSpc>
              <a:spcBef>
                <a:spcPts val="600"/>
              </a:spcBef>
              <a:spcAft>
                <a:spcPts val="600"/>
              </a:spcAft>
              <a:buNone/>
            </a:pPr>
            <a:r>
              <a:rPr lang="en-GB" sz="1600" i="1" dirty="0"/>
              <a:t>CYPP-3: </a:t>
            </a:r>
            <a:r>
              <a:rPr lang="en-GB" sz="1600" b="1" dirty="0"/>
              <a:t>Do you think you have been picked on or bullied about any of the following?</a:t>
            </a:r>
          </a:p>
          <a:p>
            <a:pPr marL="0" indent="0">
              <a:lnSpc>
                <a:spcPct val="100000"/>
              </a:lnSpc>
              <a:spcBef>
                <a:spcPts val="600"/>
              </a:spcBef>
              <a:spcAft>
                <a:spcPts val="600"/>
              </a:spcAft>
              <a:buNone/>
            </a:pPr>
            <a:r>
              <a:rPr lang="en-GB" sz="1400" dirty="0">
                <a:solidFill>
                  <a:srgbClr val="404040"/>
                </a:solidFill>
              </a:rPr>
              <a:t>51% of those who said they were bullied in the last 12 months felt it was because of the way they looked, 36% thought it was because of their size and weight and 23% thought it was because of what they wear and the people they’re friends with.</a:t>
            </a:r>
          </a:p>
          <a:p>
            <a:pPr marL="0" indent="0">
              <a:lnSpc>
                <a:spcPct val="100000"/>
              </a:lnSpc>
              <a:spcBef>
                <a:spcPts val="600"/>
              </a:spcBef>
              <a:spcAft>
                <a:spcPts val="600"/>
              </a:spcAft>
              <a:buNone/>
            </a:pPr>
            <a:r>
              <a:rPr lang="en-GB" sz="1400" dirty="0">
                <a:solidFill>
                  <a:srgbClr val="404040"/>
                </a:solidFill>
              </a:rPr>
              <a:t>This suggests physical appearance is by far the biggest ‘target’ for bullying, although this has seen a decrease in the percentage of pupils that feel so, since last year (see slides 67 to 69 for more details).</a:t>
            </a:r>
          </a:p>
        </p:txBody>
      </p:sp>
      <p:sp>
        <p:nvSpPr>
          <p:cNvPr id="5" name="Content Placeholder 2"/>
          <p:cNvSpPr txBox="1">
            <a:spLocks/>
          </p:cNvSpPr>
          <p:nvPr/>
        </p:nvSpPr>
        <p:spPr>
          <a:xfrm>
            <a:off x="183019" y="3566595"/>
            <a:ext cx="6231754" cy="2647847"/>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None/>
            </a:pPr>
            <a:r>
              <a:rPr lang="en-GB" sz="1600" i="1" dirty="0"/>
              <a:t>CYPP-4: </a:t>
            </a:r>
            <a:r>
              <a:rPr lang="en-GB" sz="1600" b="1" dirty="0"/>
              <a:t>In the last month, have you experienced any of the following?</a:t>
            </a:r>
            <a:endParaRPr lang="en-GB" sz="1600" b="1" i="1" dirty="0"/>
          </a:p>
          <a:p>
            <a:pPr marL="0" indent="0">
              <a:lnSpc>
                <a:spcPct val="100000"/>
              </a:lnSpc>
              <a:spcBef>
                <a:spcPts val="600"/>
              </a:spcBef>
              <a:spcAft>
                <a:spcPts val="600"/>
              </a:spcAft>
              <a:buNone/>
            </a:pPr>
            <a:r>
              <a:rPr lang="en-GB" sz="1400" dirty="0">
                <a:solidFill>
                  <a:srgbClr val="404040"/>
                </a:solidFill>
              </a:rPr>
              <a:t>16% of pupils have experienced shouting and arguing that frightened them and 5% of all secondary pupils have experienced violence. – amongst those with a disability (15%) and young carers (13%) the proportion having experienced violence increases. A further 12% overall did not want to say.</a:t>
            </a:r>
          </a:p>
          <a:p>
            <a:pPr marL="0" indent="0">
              <a:lnSpc>
                <a:spcPct val="100000"/>
              </a:lnSpc>
              <a:spcBef>
                <a:spcPts val="600"/>
              </a:spcBef>
              <a:spcAft>
                <a:spcPts val="600"/>
              </a:spcAft>
              <a:buNone/>
            </a:pPr>
            <a:r>
              <a:rPr lang="en-GB" sz="1400" dirty="0">
                <a:solidFill>
                  <a:srgbClr val="404040"/>
                </a:solidFill>
              </a:rPr>
              <a:t>Groups reporting much higher than average incidence of shouting and arguing are LGBTQ and young carers (both 29%), and SEN pupils (28%) (see slide 102 for more details).</a:t>
            </a:r>
          </a:p>
        </p:txBody>
      </p:sp>
      <p:sp>
        <p:nvSpPr>
          <p:cNvPr id="8" name="TextBox 7"/>
          <p:cNvSpPr txBox="1"/>
          <p:nvPr/>
        </p:nvSpPr>
        <p:spPr>
          <a:xfrm>
            <a:off x="183600" y="6368400"/>
            <a:ext cx="11228815" cy="400110"/>
          </a:xfrm>
          <a:prstGeom prst="rect">
            <a:avLst/>
          </a:prstGeom>
          <a:noFill/>
        </p:spPr>
        <p:txBody>
          <a:bodyPr wrap="square" rtlCol="0" anchor="b" anchorCtr="0">
            <a:spAutoFit/>
          </a:bodyPr>
          <a:lstStyle/>
          <a:p>
            <a:r>
              <a:rPr lang="en-GB" sz="1000" dirty="0">
                <a:solidFill>
                  <a:srgbClr val="002060"/>
                </a:solidFill>
              </a:rPr>
              <a:t>Q: Do you think you have been picked on or bullied about any of the following? </a:t>
            </a:r>
            <a:r>
              <a:rPr lang="en-GB" sz="1000" i="1" dirty="0">
                <a:solidFill>
                  <a:srgbClr val="002060"/>
                </a:solidFill>
              </a:rPr>
              <a:t>Base: All those saying they have been bullied, 2021 n=132, 2022 n=281, 2023 n=392</a:t>
            </a:r>
            <a:endParaRPr lang="en-GB" sz="1000" i="1" dirty="0">
              <a:solidFill>
                <a:srgbClr val="002060"/>
              </a:solidFill>
              <a:highlight>
                <a:srgbClr val="FFFF00"/>
              </a:highlight>
            </a:endParaRPr>
          </a:p>
          <a:p>
            <a:r>
              <a:rPr lang="en-GB" sz="1000" dirty="0">
                <a:solidFill>
                  <a:srgbClr val="002060"/>
                </a:solidFill>
              </a:rPr>
              <a:t>Q: In the last month, have you experienced any of the following?</a:t>
            </a:r>
            <a:r>
              <a:rPr lang="en-GB" sz="1000" i="1" dirty="0">
                <a:solidFill>
                  <a:srgbClr val="002060"/>
                </a:solidFill>
              </a:rPr>
              <a:t> Base: All valid respondents, 2021 n=429, 2022 n=834, 2023 n=1,057</a:t>
            </a:r>
          </a:p>
        </p:txBody>
      </p:sp>
      <p:graphicFrame>
        <p:nvGraphicFramePr>
          <p:cNvPr id="9" name="Chart 8">
            <a:extLst>
              <a:ext uri="{FF2B5EF4-FFF2-40B4-BE49-F238E27FC236}">
                <a16:creationId xmlns:a16="http://schemas.microsoft.com/office/drawing/2014/main" id="{975AC613-2385-452E-B579-F1F701FD9491}"/>
              </a:ext>
            </a:extLst>
          </p:cNvPr>
          <p:cNvGraphicFramePr/>
          <p:nvPr>
            <p:extLst>
              <p:ext uri="{D42A27DB-BD31-4B8C-83A1-F6EECF244321}">
                <p14:modId xmlns:p14="http://schemas.microsoft.com/office/powerpoint/2010/main" val="1406002830"/>
              </p:ext>
            </p:extLst>
          </p:nvPr>
        </p:nvGraphicFramePr>
        <p:xfrm>
          <a:off x="7144286" y="3265962"/>
          <a:ext cx="3900435" cy="294848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1" name="Content Placeholder 6">
            <a:extLst>
              <a:ext uri="{FF2B5EF4-FFF2-40B4-BE49-F238E27FC236}">
                <a16:creationId xmlns:a16="http://schemas.microsoft.com/office/drawing/2014/main" id="{7C87D717-200F-4328-AE64-A5127097A048}"/>
              </a:ext>
            </a:extLst>
          </p:cNvPr>
          <p:cNvGraphicFramePr>
            <a:graphicFrameLocks/>
          </p:cNvGraphicFramePr>
          <p:nvPr>
            <p:extLst>
              <p:ext uri="{D42A27DB-BD31-4B8C-83A1-F6EECF244321}">
                <p14:modId xmlns:p14="http://schemas.microsoft.com/office/powerpoint/2010/main" val="1261717716"/>
              </p:ext>
            </p:extLst>
          </p:nvPr>
        </p:nvGraphicFramePr>
        <p:xfrm>
          <a:off x="183600" y="835200"/>
          <a:ext cx="5532582" cy="257743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53377434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842156" cy="664062"/>
          </a:xfrm>
        </p:spPr>
        <p:txBody>
          <a:bodyPr anchor="t" anchorCtr="0">
            <a:noAutofit/>
          </a:bodyPr>
          <a:lstStyle/>
          <a:p>
            <a:r>
              <a:rPr lang="en-GB" sz="1600" dirty="0"/>
              <a:t>Being bullied for physical appearance is a stronger factor for girls than boys. Boys are more likely to be bullied for ability than girls. Being bullied for size/weight and being LGBTQ is cited as more of a reason for Year 10s than Year 8s. </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CYPP</a:t>
            </a:r>
          </a:p>
        </p:txBody>
      </p:sp>
      <p:graphicFrame>
        <p:nvGraphicFramePr>
          <p:cNvPr id="8" name="Table 7"/>
          <p:cNvGraphicFramePr>
            <a:graphicFrameLocks noGrp="1"/>
          </p:cNvGraphicFramePr>
          <p:nvPr>
            <p:extLst>
              <p:ext uri="{D42A27DB-BD31-4B8C-83A1-F6EECF244321}">
                <p14:modId xmlns:p14="http://schemas.microsoft.com/office/powerpoint/2010/main" val="893596981"/>
              </p:ext>
            </p:extLst>
          </p:nvPr>
        </p:nvGraphicFramePr>
        <p:xfrm>
          <a:off x="360000" y="847792"/>
          <a:ext cx="11203200" cy="5212570"/>
        </p:xfrm>
        <a:graphic>
          <a:graphicData uri="http://schemas.openxmlformats.org/drawingml/2006/table">
            <a:tbl>
              <a:tblPr firstRow="1" bandRow="1">
                <a:tableStyleId>{5940675A-B579-460E-94D1-54222C63F5DA}</a:tableStyleId>
              </a:tblPr>
              <a:tblGrid>
                <a:gridCol w="3509636">
                  <a:extLst>
                    <a:ext uri="{9D8B030D-6E8A-4147-A177-3AD203B41FA5}">
                      <a16:colId xmlns:a16="http://schemas.microsoft.com/office/drawing/2014/main" val="20000"/>
                    </a:ext>
                  </a:extLst>
                </a:gridCol>
                <a:gridCol w="1216286">
                  <a:extLst>
                    <a:ext uri="{9D8B030D-6E8A-4147-A177-3AD203B41FA5}">
                      <a16:colId xmlns:a16="http://schemas.microsoft.com/office/drawing/2014/main" val="20001"/>
                    </a:ext>
                  </a:extLst>
                </a:gridCol>
                <a:gridCol w="1360981">
                  <a:extLst>
                    <a:ext uri="{9D8B030D-6E8A-4147-A177-3AD203B41FA5}">
                      <a16:colId xmlns:a16="http://schemas.microsoft.com/office/drawing/2014/main" val="20002"/>
                    </a:ext>
                  </a:extLst>
                </a:gridCol>
                <a:gridCol w="1411392">
                  <a:extLst>
                    <a:ext uri="{9D8B030D-6E8A-4147-A177-3AD203B41FA5}">
                      <a16:colId xmlns:a16="http://schemas.microsoft.com/office/drawing/2014/main" val="20003"/>
                    </a:ext>
                  </a:extLst>
                </a:gridCol>
                <a:gridCol w="1260173">
                  <a:extLst>
                    <a:ext uri="{9D8B030D-6E8A-4147-A177-3AD203B41FA5}">
                      <a16:colId xmlns:a16="http://schemas.microsoft.com/office/drawing/2014/main" val="20004"/>
                    </a:ext>
                  </a:extLst>
                </a:gridCol>
                <a:gridCol w="1234967">
                  <a:extLst>
                    <a:ext uri="{9D8B030D-6E8A-4147-A177-3AD203B41FA5}">
                      <a16:colId xmlns:a16="http://schemas.microsoft.com/office/drawing/2014/main" val="20005"/>
                    </a:ext>
                  </a:extLst>
                </a:gridCol>
                <a:gridCol w="1209765">
                  <a:extLst>
                    <a:ext uri="{9D8B030D-6E8A-4147-A177-3AD203B41FA5}">
                      <a16:colId xmlns:a16="http://schemas.microsoft.com/office/drawing/2014/main" val="20006"/>
                    </a:ext>
                  </a:extLst>
                </a:gridCol>
              </a:tblGrid>
              <a:tr h="442824">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838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392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218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165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96283">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078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Your size or weight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078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The people you’re friends with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078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What you wear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9578258"/>
                  </a:ext>
                </a:extLst>
              </a:tr>
              <a:tr h="31078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ability (being better or worse at lessons/sport/activities than other people)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955848537"/>
                  </a:ext>
                </a:extLst>
              </a:tr>
              <a:tr h="331247">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Being LGBTQ</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95489115"/>
                  </a:ext>
                </a:extLst>
              </a:tr>
              <a:tr h="337446">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Your family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3744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Being a boy or a girl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3744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Gender identity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3744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ethnic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37446">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religion or faith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95158805"/>
                  </a:ext>
                </a:extLst>
              </a:tr>
              <a:tr h="337446">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Other reasons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337446">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I don't know why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9" name="TextBox 8"/>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have been picked on or bullied about any of the following? </a:t>
            </a:r>
          </a:p>
        </p:txBody>
      </p:sp>
    </p:spTree>
    <p:extLst>
      <p:ext uri="{BB962C8B-B14F-4D97-AF65-F5344CB8AC3E}">
        <p14:creationId xmlns:p14="http://schemas.microsoft.com/office/powerpoint/2010/main" val="1796972700"/>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842156" cy="664062"/>
          </a:xfrm>
        </p:spPr>
        <p:txBody>
          <a:bodyPr anchor="t" anchorCtr="0">
            <a:noAutofit/>
          </a:bodyPr>
          <a:lstStyle/>
          <a:p>
            <a:r>
              <a:rPr lang="en-GB" sz="1600" dirty="0"/>
              <a:t>Some bullying can be observed to be clearly targeted at certain cohorts. 53% of those being bullied within the LGBTQ cohort think they are being bullied because of being LGBTQ and 46% of the Ethnic minority cohort say bullying is based on their ethnicity. </a:t>
            </a:r>
            <a:br>
              <a:rPr lang="en-GB" sz="1600" dirty="0"/>
            </a:br>
            <a:r>
              <a:rPr lang="en-GB" sz="1200" i="1" dirty="0"/>
              <a:t>(Please note the base for most of these cohorts is low.)</a:t>
            </a:r>
            <a:endParaRPr lang="en-GB" sz="1600" dirty="0"/>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 / CYPP</a:t>
            </a:r>
          </a:p>
        </p:txBody>
      </p:sp>
      <p:sp>
        <p:nvSpPr>
          <p:cNvPr id="9" name="TextBox 8"/>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Do you think you have been picked on or bullied about any of the following?</a:t>
            </a:r>
          </a:p>
        </p:txBody>
      </p:sp>
      <p:graphicFrame>
        <p:nvGraphicFramePr>
          <p:cNvPr id="10" name="Table 9">
            <a:extLst>
              <a:ext uri="{FF2B5EF4-FFF2-40B4-BE49-F238E27FC236}">
                <a16:creationId xmlns:a16="http://schemas.microsoft.com/office/drawing/2014/main" id="{C3FEAA8A-B89D-4A72-B3CB-1203277E596D}"/>
              </a:ext>
            </a:extLst>
          </p:cNvPr>
          <p:cNvGraphicFramePr>
            <a:graphicFrameLocks noGrp="1"/>
          </p:cNvGraphicFramePr>
          <p:nvPr>
            <p:extLst>
              <p:ext uri="{D42A27DB-BD31-4B8C-83A1-F6EECF244321}">
                <p14:modId xmlns:p14="http://schemas.microsoft.com/office/powerpoint/2010/main" val="2917809929"/>
              </p:ext>
            </p:extLst>
          </p:nvPr>
        </p:nvGraphicFramePr>
        <p:xfrm>
          <a:off x="360000" y="849600"/>
          <a:ext cx="11204447" cy="5472768"/>
        </p:xfrm>
        <a:graphic>
          <a:graphicData uri="http://schemas.openxmlformats.org/drawingml/2006/table">
            <a:tbl>
              <a:tblPr firstRow="1" bandRow="1">
                <a:tableStyleId>{5940675A-B579-460E-94D1-54222C63F5DA}</a:tableStyleId>
              </a:tblPr>
              <a:tblGrid>
                <a:gridCol w="3167943">
                  <a:extLst>
                    <a:ext uri="{9D8B030D-6E8A-4147-A177-3AD203B41FA5}">
                      <a16:colId xmlns:a16="http://schemas.microsoft.com/office/drawing/2014/main" val="20000"/>
                    </a:ext>
                  </a:extLst>
                </a:gridCol>
                <a:gridCol w="1097868">
                  <a:extLst>
                    <a:ext uri="{9D8B030D-6E8A-4147-A177-3AD203B41FA5}">
                      <a16:colId xmlns:a16="http://schemas.microsoft.com/office/drawing/2014/main" val="20001"/>
                    </a:ext>
                  </a:extLst>
                </a:gridCol>
                <a:gridCol w="1228477">
                  <a:extLst>
                    <a:ext uri="{9D8B030D-6E8A-4147-A177-3AD203B41FA5}">
                      <a16:colId xmlns:a16="http://schemas.microsoft.com/office/drawing/2014/main" val="20002"/>
                    </a:ext>
                  </a:extLst>
                </a:gridCol>
                <a:gridCol w="1273979">
                  <a:extLst>
                    <a:ext uri="{9D8B030D-6E8A-4147-A177-3AD203B41FA5}">
                      <a16:colId xmlns:a16="http://schemas.microsoft.com/office/drawing/2014/main" val="20003"/>
                    </a:ext>
                  </a:extLst>
                </a:gridCol>
                <a:gridCol w="1137482">
                  <a:extLst>
                    <a:ext uri="{9D8B030D-6E8A-4147-A177-3AD203B41FA5}">
                      <a16:colId xmlns:a16="http://schemas.microsoft.com/office/drawing/2014/main" val="20004"/>
                    </a:ext>
                  </a:extLst>
                </a:gridCol>
                <a:gridCol w="1114732">
                  <a:extLst>
                    <a:ext uri="{9D8B030D-6E8A-4147-A177-3AD203B41FA5}">
                      <a16:colId xmlns:a16="http://schemas.microsoft.com/office/drawing/2014/main" val="20005"/>
                    </a:ext>
                  </a:extLst>
                </a:gridCol>
                <a:gridCol w="1091983">
                  <a:extLst>
                    <a:ext uri="{9D8B030D-6E8A-4147-A177-3AD203B41FA5}">
                      <a16:colId xmlns:a16="http://schemas.microsoft.com/office/drawing/2014/main" val="20006"/>
                    </a:ext>
                  </a:extLst>
                </a:gridCol>
                <a:gridCol w="1091983">
                  <a:extLst>
                    <a:ext uri="{9D8B030D-6E8A-4147-A177-3AD203B41FA5}">
                      <a16:colId xmlns:a16="http://schemas.microsoft.com/office/drawing/2014/main" val="2841523524"/>
                    </a:ext>
                  </a:extLst>
                </a:gridCol>
              </a:tblGrid>
              <a:tr h="4511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 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60767">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05937">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The way you look</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835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Your size or weight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835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The people you’re friends with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18354">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What you wear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2358139"/>
                  </a:ext>
                </a:extLst>
              </a:tr>
              <a:tr h="3183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ability (being better or worse at lessons/sport/activities than other people)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12718907"/>
                  </a:ext>
                </a:extLst>
              </a:tr>
              <a:tr h="31835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Being LGBT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695489115"/>
                  </a:ext>
                </a:extLst>
              </a:tr>
              <a:tr h="345665">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Your family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456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Being a boy or a girl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456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Gender identity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456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ethnic background </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345665">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kern="1200" dirty="0">
                          <a:solidFill>
                            <a:schemeClr val="tx1">
                              <a:lumMod val="75000"/>
                              <a:lumOff val="25000"/>
                            </a:schemeClr>
                          </a:solidFill>
                          <a:latin typeface="+mn-lt"/>
                          <a:ea typeface="+mn-ea"/>
                          <a:cs typeface="+mn-cs"/>
                        </a:rPr>
                        <a:t>Your religion or faith</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495158805"/>
                  </a:ext>
                </a:extLst>
              </a:tr>
              <a:tr h="345665">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Other reasons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1"/>
                  </a:ext>
                </a:extLst>
              </a:tr>
              <a:tr h="345665">
                <a:tc>
                  <a:txBody>
                    <a:bodyPr/>
                    <a:lstStyle/>
                    <a:p>
                      <a:pPr marL="0" algn="l" defTabSz="914400" rtl="0" eaLnBrk="1" fontAlgn="b" latinLnBrk="0" hangingPunct="1"/>
                      <a:r>
                        <a:rPr lang="en-GB" sz="1200" kern="1200" dirty="0">
                          <a:solidFill>
                            <a:schemeClr val="tx1">
                              <a:lumMod val="75000"/>
                              <a:lumOff val="25000"/>
                            </a:schemeClr>
                          </a:solidFill>
                          <a:latin typeface="+mn-lt"/>
                          <a:ea typeface="+mn-ea"/>
                          <a:cs typeface="+mn-cs"/>
                        </a:rPr>
                        <a:t>I don't know why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676910420"/>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62192" cy="900000"/>
          </a:xfrm>
        </p:spPr>
        <p:txBody>
          <a:bodyPr anchor="t" anchorCtr="0">
            <a:noAutofit/>
          </a:bodyPr>
          <a:lstStyle/>
          <a:p>
            <a:pPr>
              <a:lnSpc>
                <a:spcPct val="100000"/>
              </a:lnSpc>
              <a:spcBef>
                <a:spcPts val="600"/>
              </a:spcBef>
              <a:spcAft>
                <a:spcPts val="600"/>
              </a:spcAft>
            </a:pPr>
            <a:r>
              <a:rPr lang="en-GB" sz="1600" dirty="0"/>
              <a:t>Of those who have been bullied, 44% will confide in their parents/carers. 28% of pupils who have been bullied won’t tell anyone.</a:t>
            </a:r>
          </a:p>
        </p:txBody>
      </p:sp>
      <p:graphicFrame>
        <p:nvGraphicFramePr>
          <p:cNvPr id="8" name="Content Placeholder 6"/>
          <p:cNvGraphicFramePr>
            <a:graphicFrameLocks/>
          </p:cNvGraphicFramePr>
          <p:nvPr>
            <p:extLst>
              <p:ext uri="{D42A27DB-BD31-4B8C-83A1-F6EECF244321}">
                <p14:modId xmlns:p14="http://schemas.microsoft.com/office/powerpoint/2010/main" val="1733552069"/>
              </p:ext>
            </p:extLst>
          </p:nvPr>
        </p:nvGraphicFramePr>
        <p:xfrm>
          <a:off x="183600" y="835199"/>
          <a:ext cx="4977957" cy="4642323"/>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Who did you tell about it? </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those experiencing being bullied, 2021 n=119, 2022 n=237, 2023 n=351</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1160062532"/>
              </p:ext>
            </p:extLst>
          </p:nvPr>
        </p:nvGraphicFramePr>
        <p:xfrm>
          <a:off x="5272391" y="762953"/>
          <a:ext cx="6569801" cy="2504252"/>
        </p:xfrm>
        <a:graphic>
          <a:graphicData uri="http://schemas.openxmlformats.org/drawingml/2006/table">
            <a:tbl>
              <a:tblPr firstRow="1" bandRow="1">
                <a:tableStyleId>{5940675A-B579-460E-94D1-54222C63F5DA}</a:tableStyleId>
              </a:tblPr>
              <a:tblGrid>
                <a:gridCol w="1436215">
                  <a:extLst>
                    <a:ext uri="{9D8B030D-6E8A-4147-A177-3AD203B41FA5}">
                      <a16:colId xmlns:a16="http://schemas.microsoft.com/office/drawing/2014/main" val="20000"/>
                    </a:ext>
                  </a:extLst>
                </a:gridCol>
                <a:gridCol w="1335170">
                  <a:extLst>
                    <a:ext uri="{9D8B030D-6E8A-4147-A177-3AD203B41FA5}">
                      <a16:colId xmlns:a16="http://schemas.microsoft.com/office/drawing/2014/main" val="20001"/>
                    </a:ext>
                  </a:extLst>
                </a:gridCol>
                <a:gridCol w="798110">
                  <a:extLst>
                    <a:ext uri="{9D8B030D-6E8A-4147-A177-3AD203B41FA5}">
                      <a16:colId xmlns:a16="http://schemas.microsoft.com/office/drawing/2014/main" val="20002"/>
                    </a:ext>
                  </a:extLst>
                </a:gridCol>
                <a:gridCol w="827670">
                  <a:extLst>
                    <a:ext uri="{9D8B030D-6E8A-4147-A177-3AD203B41FA5}">
                      <a16:colId xmlns:a16="http://schemas.microsoft.com/office/drawing/2014/main" val="20003"/>
                    </a:ext>
                  </a:extLst>
                </a:gridCol>
                <a:gridCol w="738992">
                  <a:extLst>
                    <a:ext uri="{9D8B030D-6E8A-4147-A177-3AD203B41FA5}">
                      <a16:colId xmlns:a16="http://schemas.microsoft.com/office/drawing/2014/main" val="20004"/>
                    </a:ext>
                  </a:extLst>
                </a:gridCol>
                <a:gridCol w="724211">
                  <a:extLst>
                    <a:ext uri="{9D8B030D-6E8A-4147-A177-3AD203B41FA5}">
                      <a16:colId xmlns:a16="http://schemas.microsoft.com/office/drawing/2014/main" val="20005"/>
                    </a:ext>
                  </a:extLst>
                </a:gridCol>
                <a:gridCol w="709433">
                  <a:extLst>
                    <a:ext uri="{9D8B030D-6E8A-4147-A177-3AD203B41FA5}">
                      <a16:colId xmlns:a16="http://schemas.microsoft.com/office/drawing/2014/main" val="20006"/>
                    </a:ext>
                  </a:extLst>
                </a:gridCol>
              </a:tblGrid>
              <a:tr h="500801">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719">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170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5066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Mum, dad or carer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85816">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Teacher/adult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54334">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Other person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309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didn’t tell anyone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graphicFrame>
        <p:nvGraphicFramePr>
          <p:cNvPr id="11" name="Table 10">
            <a:extLst>
              <a:ext uri="{FF2B5EF4-FFF2-40B4-BE49-F238E27FC236}">
                <a16:creationId xmlns:a16="http://schemas.microsoft.com/office/drawing/2014/main" id="{CC17C4E5-437C-4E52-8423-D14A81B3D265}"/>
              </a:ext>
            </a:extLst>
          </p:cNvPr>
          <p:cNvGraphicFramePr>
            <a:graphicFrameLocks noGrp="1"/>
          </p:cNvGraphicFramePr>
          <p:nvPr>
            <p:extLst>
              <p:ext uri="{D42A27DB-BD31-4B8C-83A1-F6EECF244321}">
                <p14:modId xmlns:p14="http://schemas.microsoft.com/office/powerpoint/2010/main" val="4009391754"/>
              </p:ext>
            </p:extLst>
          </p:nvPr>
        </p:nvGraphicFramePr>
        <p:xfrm>
          <a:off x="5272391" y="3401019"/>
          <a:ext cx="6569803" cy="2694028"/>
        </p:xfrm>
        <a:graphic>
          <a:graphicData uri="http://schemas.openxmlformats.org/drawingml/2006/table">
            <a:tbl>
              <a:tblPr firstRow="1" bandRow="1">
                <a:tableStyleId>{5940675A-B579-460E-94D1-54222C63F5DA}</a:tableStyleId>
              </a:tblPr>
              <a:tblGrid>
                <a:gridCol w="1270726">
                  <a:extLst>
                    <a:ext uri="{9D8B030D-6E8A-4147-A177-3AD203B41FA5}">
                      <a16:colId xmlns:a16="http://schemas.microsoft.com/office/drawing/2014/main" val="20000"/>
                    </a:ext>
                  </a:extLst>
                </a:gridCol>
                <a:gridCol w="684534">
                  <a:extLst>
                    <a:ext uri="{9D8B030D-6E8A-4147-A177-3AD203B41FA5}">
                      <a16:colId xmlns:a16="http://schemas.microsoft.com/office/drawing/2014/main" val="20001"/>
                    </a:ext>
                  </a:extLst>
                </a:gridCol>
                <a:gridCol w="829488">
                  <a:extLst>
                    <a:ext uri="{9D8B030D-6E8A-4147-A177-3AD203B41FA5}">
                      <a16:colId xmlns:a16="http://schemas.microsoft.com/office/drawing/2014/main" val="20002"/>
                    </a:ext>
                  </a:extLst>
                </a:gridCol>
                <a:gridCol w="757011">
                  <a:extLst>
                    <a:ext uri="{9D8B030D-6E8A-4147-A177-3AD203B41FA5}">
                      <a16:colId xmlns:a16="http://schemas.microsoft.com/office/drawing/2014/main" val="20003"/>
                    </a:ext>
                  </a:extLst>
                </a:gridCol>
                <a:gridCol w="787050">
                  <a:extLst>
                    <a:ext uri="{9D8B030D-6E8A-4147-A177-3AD203B41FA5}">
                      <a16:colId xmlns:a16="http://schemas.microsoft.com/office/drawing/2014/main" val="20004"/>
                    </a:ext>
                  </a:extLst>
                </a:gridCol>
                <a:gridCol w="762000">
                  <a:extLst>
                    <a:ext uri="{9D8B030D-6E8A-4147-A177-3AD203B41FA5}">
                      <a16:colId xmlns:a16="http://schemas.microsoft.com/office/drawing/2014/main" val="20005"/>
                    </a:ext>
                  </a:extLst>
                </a:gridCol>
                <a:gridCol w="787153">
                  <a:extLst>
                    <a:ext uri="{9D8B030D-6E8A-4147-A177-3AD203B41FA5}">
                      <a16:colId xmlns:a16="http://schemas.microsoft.com/office/drawing/2014/main" val="20006"/>
                    </a:ext>
                  </a:extLst>
                </a:gridCol>
                <a:gridCol w="691841">
                  <a:extLst>
                    <a:ext uri="{9D8B030D-6E8A-4147-A177-3AD203B41FA5}">
                      <a16:colId xmlns:a16="http://schemas.microsoft.com/office/drawing/2014/main" val="3452526387"/>
                    </a:ext>
                  </a:extLst>
                </a:gridCol>
              </a:tblGrid>
              <a:tr h="59820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8394">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296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6819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Mum, dad or carer</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00824">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Teacher/adult at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7200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Other person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08389">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 didn’t tell anyone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1836875739"/>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0000" y="6368627"/>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Did the problem stop after you told someone?</a:t>
            </a:r>
            <a:r>
              <a:rPr lang="en-US" sz="1000" dirty="0">
                <a:solidFill>
                  <a:srgbClr val="002060"/>
                </a:solidFill>
                <a:latin typeface="Calibri" panose="020F0502020204030204" pitchFamily="34" charset="0"/>
                <a:cs typeface="DINPro" panose="020B0504020101020102" pitchFamily="34" charset="0"/>
              </a:rPr>
              <a:t> </a:t>
            </a:r>
          </a:p>
          <a:p>
            <a:r>
              <a:rPr lang="en-GB" sz="1000" i="1" dirty="0">
                <a:solidFill>
                  <a:srgbClr val="002060"/>
                </a:solidFill>
                <a:latin typeface="Calibri" panose="020F0502020204030204" pitchFamily="34" charset="0"/>
                <a:cs typeface="DINPro" panose="020B0504020101020102" pitchFamily="34" charset="0"/>
              </a:rPr>
              <a:t>Base: All those having told someone about being bullied, 2021 n=91, 2022 n=158, 2023 n=251</a:t>
            </a:r>
            <a:endParaRPr lang="en-US" sz="1000" i="1" dirty="0">
              <a:solidFill>
                <a:srgbClr val="002060"/>
              </a:solidFill>
              <a:latin typeface="Calibri" panose="020F0502020204030204" pitchFamily="34" charset="0"/>
              <a:cs typeface="DINPro" panose="020B0504020101020102" pitchFamily="34" charset="0"/>
            </a:endParaRPr>
          </a:p>
        </p:txBody>
      </p:sp>
      <p:sp>
        <p:nvSpPr>
          <p:cNvPr id="7" name="Title 1"/>
          <p:cNvSpPr>
            <a:spLocks noGrp="1"/>
          </p:cNvSpPr>
          <p:nvPr>
            <p:ph type="title"/>
          </p:nvPr>
        </p:nvSpPr>
        <p:spPr>
          <a:xfrm>
            <a:off x="180000" y="180000"/>
            <a:ext cx="11653936" cy="900000"/>
          </a:xfrm>
        </p:spPr>
        <p:txBody>
          <a:bodyPr anchor="t" anchorCtr="0">
            <a:normAutofit/>
          </a:bodyPr>
          <a:lstStyle/>
          <a:p>
            <a:r>
              <a:rPr lang="en-GB" sz="1600" dirty="0"/>
              <a:t>32% of the pupils that told someone about being bullied say the problem stopped after telling someone. While this is 2% lower than 2022, it is still a 12% increase from 2021. </a:t>
            </a:r>
            <a:r>
              <a:rPr lang="en-US" sz="1600" dirty="0"/>
              <a:t>Ethnic minority groups are more likely to say that the problem stopped after telling someone than any other group (38%).</a:t>
            </a:r>
            <a:endParaRPr lang="en-GB" sz="1600" dirty="0"/>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3458087052"/>
              </p:ext>
            </p:extLst>
          </p:nvPr>
        </p:nvGraphicFramePr>
        <p:xfrm>
          <a:off x="5348537" y="1149539"/>
          <a:ext cx="6375247" cy="2052375"/>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3C7414C4-F417-40BB-9392-13EA75E36F46}"/>
              </a:ext>
            </a:extLst>
          </p:cNvPr>
          <p:cNvGraphicFramePr>
            <a:graphicFrameLocks noGrp="1"/>
          </p:cNvGraphicFramePr>
          <p:nvPr>
            <p:extLst>
              <p:ext uri="{D42A27DB-BD31-4B8C-83A1-F6EECF244321}">
                <p14:modId xmlns:p14="http://schemas.microsoft.com/office/powerpoint/2010/main" val="716340224"/>
              </p:ext>
            </p:extLst>
          </p:nvPr>
        </p:nvGraphicFramePr>
        <p:xfrm>
          <a:off x="5348536" y="3315004"/>
          <a:ext cx="6375247" cy="2224665"/>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75202">
                  <a:extLst>
                    <a:ext uri="{9D8B030D-6E8A-4147-A177-3AD203B41FA5}">
                      <a16:colId xmlns:a16="http://schemas.microsoft.com/office/drawing/2014/main" val="20001"/>
                    </a:ext>
                  </a:extLst>
                </a:gridCol>
                <a:gridCol w="793984">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96334">
                  <a:extLst>
                    <a:ext uri="{9D8B030D-6E8A-4147-A177-3AD203B41FA5}">
                      <a16:colId xmlns:a16="http://schemas.microsoft.com/office/drawing/2014/main" val="20004"/>
                    </a:ext>
                  </a:extLst>
                </a:gridCol>
                <a:gridCol w="750975">
                  <a:extLst>
                    <a:ext uri="{9D8B030D-6E8A-4147-A177-3AD203B41FA5}">
                      <a16:colId xmlns:a16="http://schemas.microsoft.com/office/drawing/2014/main" val="20005"/>
                    </a:ext>
                  </a:extLst>
                </a:gridCol>
                <a:gridCol w="656470">
                  <a:extLst>
                    <a:ext uri="{9D8B030D-6E8A-4147-A177-3AD203B41FA5}">
                      <a16:colId xmlns:a16="http://schemas.microsoft.com/office/drawing/2014/main" val="20006"/>
                    </a:ext>
                  </a:extLst>
                </a:gridCol>
                <a:gridCol w="734593">
                  <a:extLst>
                    <a:ext uri="{9D8B030D-6E8A-4147-A177-3AD203B41FA5}">
                      <a16:colId xmlns:a16="http://schemas.microsoft.com/office/drawing/2014/main" val="832936164"/>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210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mn-lt"/>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mn-lt"/>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mn-lt"/>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A34432AD-E2CE-4F13-B5D6-52AE6F4D8DF9}"/>
              </a:ext>
            </a:extLst>
          </p:cNvPr>
          <p:cNvGraphicFramePr/>
          <p:nvPr>
            <p:extLst>
              <p:ext uri="{D42A27DB-BD31-4B8C-83A1-F6EECF244321}">
                <p14:modId xmlns:p14="http://schemas.microsoft.com/office/powerpoint/2010/main" val="962829981"/>
              </p:ext>
            </p:extLst>
          </p:nvPr>
        </p:nvGraphicFramePr>
        <p:xfrm>
          <a:off x="140" y="835200"/>
          <a:ext cx="5505843" cy="475474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337718401"/>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017"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cs typeface="DINPro" panose="020B0504020101020102" pitchFamily="34" charset="0"/>
              </a:rPr>
              <a:t>Q: Do you think your school takes bullying seriously? </a:t>
            </a:r>
            <a:endParaRPr lang="en-GB" sz="1000" i="1" dirty="0">
              <a:solidFill>
                <a:srgbClr val="002060"/>
              </a:solidFill>
              <a:latin typeface="Calibri" panose="020F0502020204030204" pitchFamily="34" charset="0"/>
              <a:cs typeface="DINPro" panose="020B0504020101020102" pitchFamily="34" charset="0"/>
            </a:endParaRPr>
          </a:p>
          <a:p>
            <a:r>
              <a:rPr lang="en-GB" sz="1000" i="1" dirty="0">
                <a:solidFill>
                  <a:srgbClr val="002060"/>
                </a:solidFill>
                <a:latin typeface="Calibri" panose="020F0502020204030204" pitchFamily="34" charset="0"/>
                <a:cs typeface="DINPro" panose="020B0504020101020102" pitchFamily="34" charset="0"/>
              </a:rPr>
              <a:t>Base: All valid respondents, 2021 n=429, 2022 n=834, 2023 n=1,057 </a:t>
            </a:r>
          </a:p>
        </p:txBody>
      </p:sp>
      <p:graphicFrame>
        <p:nvGraphicFramePr>
          <p:cNvPr id="9" name="Chart 8"/>
          <p:cNvGraphicFramePr/>
          <p:nvPr>
            <p:extLst>
              <p:ext uri="{D42A27DB-BD31-4B8C-83A1-F6EECF244321}">
                <p14:modId xmlns:p14="http://schemas.microsoft.com/office/powerpoint/2010/main" val="178464862"/>
              </p:ext>
            </p:extLst>
          </p:nvPr>
        </p:nvGraphicFramePr>
        <p:xfrm>
          <a:off x="183600" y="835199"/>
          <a:ext cx="5001209" cy="4349749"/>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245410099"/>
              </p:ext>
            </p:extLst>
          </p:nvPr>
        </p:nvGraphicFramePr>
        <p:xfrm>
          <a:off x="5257953" y="904863"/>
          <a:ext cx="6375247" cy="2382508"/>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59179">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It's not a problem in my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itle 1"/>
          <p:cNvSpPr txBox="1">
            <a:spLocks/>
          </p:cNvSpPr>
          <p:nvPr/>
        </p:nvSpPr>
        <p:spPr>
          <a:xfrm>
            <a:off x="180000" y="180000"/>
            <a:ext cx="11483156" cy="900000"/>
          </a:xfrm>
          <a:prstGeom prst="rect">
            <a:avLst/>
          </a:prstGeom>
        </p:spPr>
        <p:txBody>
          <a:bodyPr vert="horz" lIns="91440" tIns="45720" rIns="91440" bIns="45720" rtlCol="0" anchor="t" anchorCtr="0">
            <a:no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dirty="0"/>
              <a:t>41% of pupils feel their school does not take bullying seriously, consistent with 2022 and 9% higher than 2021. This figure increases the most amongst LGBTQ pupils (50%).</a:t>
            </a:r>
          </a:p>
        </p:txBody>
      </p:sp>
      <p:graphicFrame>
        <p:nvGraphicFramePr>
          <p:cNvPr id="7" name="Table 6">
            <a:extLst>
              <a:ext uri="{FF2B5EF4-FFF2-40B4-BE49-F238E27FC236}">
                <a16:creationId xmlns:a16="http://schemas.microsoft.com/office/drawing/2014/main" id="{4A5BEBCF-2EA0-4939-BA19-E47F1CC88705}"/>
              </a:ext>
            </a:extLst>
          </p:cNvPr>
          <p:cNvGraphicFramePr>
            <a:graphicFrameLocks noGrp="1"/>
          </p:cNvGraphicFramePr>
          <p:nvPr>
            <p:extLst>
              <p:ext uri="{D42A27DB-BD31-4B8C-83A1-F6EECF244321}">
                <p14:modId xmlns:p14="http://schemas.microsoft.com/office/powerpoint/2010/main" val="1308277065"/>
              </p:ext>
            </p:extLst>
          </p:nvPr>
        </p:nvGraphicFramePr>
        <p:xfrm>
          <a:off x="5257953" y="3429000"/>
          <a:ext cx="6375247" cy="2637859"/>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67735">
                  <a:extLst>
                    <a:ext uri="{9D8B030D-6E8A-4147-A177-3AD203B41FA5}">
                      <a16:colId xmlns:a16="http://schemas.microsoft.com/office/drawing/2014/main" val="20001"/>
                    </a:ext>
                  </a:extLst>
                </a:gridCol>
                <a:gridCol w="801451">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88867">
                  <a:extLst>
                    <a:ext uri="{9D8B030D-6E8A-4147-A177-3AD203B41FA5}">
                      <a16:colId xmlns:a16="http://schemas.microsoft.com/office/drawing/2014/main" val="20004"/>
                    </a:ext>
                  </a:extLst>
                </a:gridCol>
                <a:gridCol w="767745">
                  <a:extLst>
                    <a:ext uri="{9D8B030D-6E8A-4147-A177-3AD203B41FA5}">
                      <a16:colId xmlns:a16="http://schemas.microsoft.com/office/drawing/2014/main" val="20005"/>
                    </a:ext>
                  </a:extLst>
                </a:gridCol>
                <a:gridCol w="647167">
                  <a:extLst>
                    <a:ext uri="{9D8B030D-6E8A-4147-A177-3AD203B41FA5}">
                      <a16:colId xmlns:a16="http://schemas.microsoft.com/office/drawing/2014/main" val="20006"/>
                    </a:ext>
                  </a:extLst>
                </a:gridCol>
                <a:gridCol w="734593">
                  <a:extLst>
                    <a:ext uri="{9D8B030D-6E8A-4147-A177-3AD203B41FA5}">
                      <a16:colId xmlns:a16="http://schemas.microsoft.com/office/drawing/2014/main" val="2579528894"/>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566304">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It's not a problem in my school</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242526223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deliberately hurt someone else at school in the last 12 months? </a:t>
            </a:r>
          </a:p>
          <a:p>
            <a:r>
              <a:rPr lang="en-GB" sz="1000" i="1" dirty="0">
                <a:solidFill>
                  <a:srgbClr val="002060"/>
                </a:solidFill>
                <a:latin typeface="Calibri" panose="020F0502020204030204" pitchFamily="34" charset="0"/>
              </a:rPr>
              <a:t>Base: All valid respondents, 2021 n=429, 2022 n=834, 2023 n=1,057</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19% of pupils have deliberately hurt somebody in the last year, which has increased compared to previous years. The proportion of SEN pupils that say that they have hurt someone in the last 12 months (28%) is higher than any other cohort.</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2386167712"/>
              </p:ext>
            </p:extLst>
          </p:nvPr>
        </p:nvGraphicFramePr>
        <p:xfrm>
          <a:off x="5394002" y="1148400"/>
          <a:ext cx="6375247" cy="2052375"/>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4121500218"/>
              </p:ext>
            </p:extLst>
          </p:nvPr>
        </p:nvGraphicFramePr>
        <p:xfrm>
          <a:off x="5394002" y="3362241"/>
          <a:ext cx="6375247" cy="2224665"/>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88102">
                  <a:extLst>
                    <a:ext uri="{9D8B030D-6E8A-4147-A177-3AD203B41FA5}">
                      <a16:colId xmlns:a16="http://schemas.microsoft.com/office/drawing/2014/main" val="20001"/>
                    </a:ext>
                  </a:extLst>
                </a:gridCol>
                <a:gridCol w="781084">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809234">
                  <a:extLst>
                    <a:ext uri="{9D8B030D-6E8A-4147-A177-3AD203B41FA5}">
                      <a16:colId xmlns:a16="http://schemas.microsoft.com/office/drawing/2014/main" val="20004"/>
                    </a:ext>
                  </a:extLst>
                </a:gridCol>
                <a:gridCol w="763729">
                  <a:extLst>
                    <a:ext uri="{9D8B030D-6E8A-4147-A177-3AD203B41FA5}">
                      <a16:colId xmlns:a16="http://schemas.microsoft.com/office/drawing/2014/main" val="20005"/>
                    </a:ext>
                  </a:extLst>
                </a:gridCol>
                <a:gridCol w="630816">
                  <a:extLst>
                    <a:ext uri="{9D8B030D-6E8A-4147-A177-3AD203B41FA5}">
                      <a16:colId xmlns:a16="http://schemas.microsoft.com/office/drawing/2014/main" val="20006"/>
                    </a:ext>
                  </a:extLst>
                </a:gridCol>
                <a:gridCol w="734593">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792619956"/>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9881371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In the last year, have you experienced any inappropriate comments, behaviours or unwanted attention of a sexual nature at school?</a:t>
            </a:r>
          </a:p>
          <a:p>
            <a:r>
              <a:rPr lang="en-US" sz="1000" i="1" dirty="0">
                <a:solidFill>
                  <a:srgbClr val="002060"/>
                </a:solidFill>
                <a:latin typeface="Calibri" panose="020F0502020204030204" pitchFamily="34" charset="0"/>
              </a:rPr>
              <a:t>Introduced in 2022, n=834, 2023 n=1,057</a:t>
            </a: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Consistent with last year, 22% of pupils say they have experienced inappropriate comments, behaviours or unwanted attention of a sexual nature at school. This increases to 36% for SEN pupils.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3442182983"/>
              </p:ext>
            </p:extLst>
          </p:nvPr>
        </p:nvGraphicFramePr>
        <p:xfrm>
          <a:off x="5394002" y="1148400"/>
          <a:ext cx="6375247" cy="2052375"/>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3890634470"/>
              </p:ext>
            </p:extLst>
          </p:nvPr>
        </p:nvGraphicFramePr>
        <p:xfrm>
          <a:off x="5394002" y="3362241"/>
          <a:ext cx="6375247" cy="2247270"/>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88102">
                  <a:extLst>
                    <a:ext uri="{9D8B030D-6E8A-4147-A177-3AD203B41FA5}">
                      <a16:colId xmlns:a16="http://schemas.microsoft.com/office/drawing/2014/main" val="20001"/>
                    </a:ext>
                  </a:extLst>
                </a:gridCol>
                <a:gridCol w="781084">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809234">
                  <a:extLst>
                    <a:ext uri="{9D8B030D-6E8A-4147-A177-3AD203B41FA5}">
                      <a16:colId xmlns:a16="http://schemas.microsoft.com/office/drawing/2014/main" val="20004"/>
                    </a:ext>
                  </a:extLst>
                </a:gridCol>
                <a:gridCol w="763729">
                  <a:extLst>
                    <a:ext uri="{9D8B030D-6E8A-4147-A177-3AD203B41FA5}">
                      <a16:colId xmlns:a16="http://schemas.microsoft.com/office/drawing/2014/main" val="20005"/>
                    </a:ext>
                  </a:extLst>
                </a:gridCol>
                <a:gridCol w="630816">
                  <a:extLst>
                    <a:ext uri="{9D8B030D-6E8A-4147-A177-3AD203B41FA5}">
                      <a16:colId xmlns:a16="http://schemas.microsoft.com/office/drawing/2014/main" val="20006"/>
                    </a:ext>
                  </a:extLst>
                </a:gridCol>
                <a:gridCol w="734593">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19986007"/>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2433366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If you ever received inappropriate comments, behaviours or unwanted attention of a sexual nature at school would you report it?</a:t>
            </a:r>
          </a:p>
          <a:p>
            <a:r>
              <a:rPr lang="en-GB" sz="1000" i="1" dirty="0">
                <a:solidFill>
                  <a:srgbClr val="002060"/>
                </a:solidFill>
                <a:latin typeface="Calibri" panose="020F0502020204030204" pitchFamily="34" charset="0"/>
              </a:rPr>
              <a:t>Introduced in 2022, n=834, 2023 n=1,057.</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33% of pupils say they would not report it, if they ever received inappropriate comments, behaviours or unwanted attention of a sexual nature at school, a further 14% didn’t want to say. Year 8 and girls are the most confident groups in reporting this negative behaviour.</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9" name="Table 8"/>
          <p:cNvGraphicFramePr>
            <a:graphicFrameLocks noGrp="1"/>
          </p:cNvGraphicFramePr>
          <p:nvPr>
            <p:extLst>
              <p:ext uri="{D42A27DB-BD31-4B8C-83A1-F6EECF244321}">
                <p14:modId xmlns:p14="http://schemas.microsoft.com/office/powerpoint/2010/main" val="1315279361"/>
              </p:ext>
            </p:extLst>
          </p:nvPr>
        </p:nvGraphicFramePr>
        <p:xfrm>
          <a:off x="5394002" y="1148400"/>
          <a:ext cx="6375247" cy="2052375"/>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0" name="Table 9">
            <a:extLst>
              <a:ext uri="{FF2B5EF4-FFF2-40B4-BE49-F238E27FC236}">
                <a16:creationId xmlns:a16="http://schemas.microsoft.com/office/drawing/2014/main" id="{2B7FD916-109A-4D4A-8B97-B30915C7F3BA}"/>
              </a:ext>
            </a:extLst>
          </p:cNvPr>
          <p:cNvGraphicFramePr>
            <a:graphicFrameLocks noGrp="1"/>
          </p:cNvGraphicFramePr>
          <p:nvPr>
            <p:extLst>
              <p:ext uri="{D42A27DB-BD31-4B8C-83A1-F6EECF244321}">
                <p14:modId xmlns:p14="http://schemas.microsoft.com/office/powerpoint/2010/main" val="3301171987"/>
              </p:ext>
            </p:extLst>
          </p:nvPr>
        </p:nvGraphicFramePr>
        <p:xfrm>
          <a:off x="5394002" y="3362241"/>
          <a:ext cx="6375247" cy="2247270"/>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88102">
                  <a:extLst>
                    <a:ext uri="{9D8B030D-6E8A-4147-A177-3AD203B41FA5}">
                      <a16:colId xmlns:a16="http://schemas.microsoft.com/office/drawing/2014/main" val="20001"/>
                    </a:ext>
                  </a:extLst>
                </a:gridCol>
                <a:gridCol w="781084">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809234">
                  <a:extLst>
                    <a:ext uri="{9D8B030D-6E8A-4147-A177-3AD203B41FA5}">
                      <a16:colId xmlns:a16="http://schemas.microsoft.com/office/drawing/2014/main" val="20004"/>
                    </a:ext>
                  </a:extLst>
                </a:gridCol>
                <a:gridCol w="763729">
                  <a:extLst>
                    <a:ext uri="{9D8B030D-6E8A-4147-A177-3AD203B41FA5}">
                      <a16:colId xmlns:a16="http://schemas.microsoft.com/office/drawing/2014/main" val="20005"/>
                    </a:ext>
                  </a:extLst>
                </a:gridCol>
                <a:gridCol w="630816">
                  <a:extLst>
                    <a:ext uri="{9D8B030D-6E8A-4147-A177-3AD203B41FA5}">
                      <a16:colId xmlns:a16="http://schemas.microsoft.com/office/drawing/2014/main" val="20006"/>
                    </a:ext>
                  </a:extLst>
                </a:gridCol>
                <a:gridCol w="734593">
                  <a:extLst>
                    <a:ext uri="{9D8B030D-6E8A-4147-A177-3AD203B41FA5}">
                      <a16:colId xmlns:a16="http://schemas.microsoft.com/office/drawing/2014/main" val="182753713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2nd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7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want to say</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graphicFrame>
        <p:nvGraphicFramePr>
          <p:cNvPr id="12" name="Chart 11">
            <a:extLst>
              <a:ext uri="{FF2B5EF4-FFF2-40B4-BE49-F238E27FC236}">
                <a16:creationId xmlns:a16="http://schemas.microsoft.com/office/drawing/2014/main" id="{DADB8745-19D9-4F67-BDCD-E8F6F88E38A7}"/>
              </a:ext>
            </a:extLst>
          </p:cNvPr>
          <p:cNvGraphicFramePr/>
          <p:nvPr>
            <p:extLst>
              <p:ext uri="{D42A27DB-BD31-4B8C-83A1-F6EECF244321}">
                <p14:modId xmlns:p14="http://schemas.microsoft.com/office/powerpoint/2010/main" val="1927996057"/>
              </p:ext>
            </p:extLst>
          </p:nvPr>
        </p:nvGraphicFramePr>
        <p:xfrm>
          <a:off x="183020" y="835200"/>
          <a:ext cx="5505843" cy="475474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33634686"/>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17740" cy="900000"/>
          </a:xfrm>
        </p:spPr>
        <p:txBody>
          <a:bodyPr anchor="t" anchorCtr="0">
            <a:noAutofit/>
          </a:bodyPr>
          <a:lstStyle/>
          <a:p>
            <a:r>
              <a:rPr lang="en-GB" sz="1600" dirty="0"/>
              <a:t>78% of pupils have not experienced abuse in previous or current relationships. Displays of anger and jealousy are the most common abuse experienced by pupils (14%) followed by ‘kept checking my phone’ (11%), although both have decreased from last year.</a:t>
            </a:r>
          </a:p>
        </p:txBody>
      </p:sp>
      <p:graphicFrame>
        <p:nvGraphicFramePr>
          <p:cNvPr id="8" name="Content Placeholder 6"/>
          <p:cNvGraphicFramePr>
            <a:graphicFrameLocks/>
          </p:cNvGraphicFramePr>
          <p:nvPr>
            <p:extLst>
              <p:ext uri="{D42A27DB-BD31-4B8C-83A1-F6EECF244321}">
                <p14:modId xmlns:p14="http://schemas.microsoft.com/office/powerpoint/2010/main" val="602003072"/>
              </p:ext>
            </p:extLst>
          </p:nvPr>
        </p:nvGraphicFramePr>
        <p:xfrm>
          <a:off x="183600" y="835200"/>
          <a:ext cx="11051847" cy="5106791"/>
        </p:xfrm>
        <a:graphic>
          <a:graphicData uri="http://schemas.openxmlformats.org/drawingml/2006/chart">
            <c:chart xmlns:c="http://schemas.openxmlformats.org/drawingml/2006/chart" xmlns:r="http://schemas.openxmlformats.org/officeDocument/2006/relationships" r:id="rId2"/>
          </a:graphicData>
        </a:graphic>
      </p:graphicFrame>
      <p:sp>
        <p:nvSpPr>
          <p:cNvPr id="10" name="TextBox 9"/>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Have any of the following ever happened to you either in a current or previous relationships?</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valid respondents, 2021 n=429, 2022 n=834, 2023 n=1,057</a:t>
            </a:r>
          </a:p>
        </p:txBody>
      </p:sp>
      <p:sp>
        <p:nvSpPr>
          <p:cNvPr id="11" name="Rectangle 10"/>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976063441"/>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Of those who have experienced abuse in current or previous relationships, Year 10s are more likely to have experienced abuse compared to Year 8s (25% v. 20%).</a:t>
            </a:r>
          </a:p>
        </p:txBody>
      </p:sp>
      <p:sp>
        <p:nvSpPr>
          <p:cNvPr id="7" name="TextBox 6"/>
          <p:cNvSpPr txBox="1"/>
          <p:nvPr/>
        </p:nvSpPr>
        <p:spPr>
          <a:xfrm>
            <a:off x="183018" y="6522289"/>
            <a:ext cx="5441033"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mn-lt"/>
              </a:rPr>
              <a:t>Q: Have any of the following ever happened to you either in a current or previous relationships?</a:t>
            </a:r>
          </a:p>
        </p:txBody>
      </p:sp>
      <p:graphicFrame>
        <p:nvGraphicFramePr>
          <p:cNvPr id="6" name="Table 5"/>
          <p:cNvGraphicFramePr>
            <a:graphicFrameLocks noGrp="1"/>
          </p:cNvGraphicFramePr>
          <p:nvPr>
            <p:extLst>
              <p:ext uri="{D42A27DB-BD31-4B8C-83A1-F6EECF244321}">
                <p14:modId xmlns:p14="http://schemas.microsoft.com/office/powerpoint/2010/main" val="2545228304"/>
              </p:ext>
            </p:extLst>
          </p:nvPr>
        </p:nvGraphicFramePr>
        <p:xfrm>
          <a:off x="360002" y="962016"/>
          <a:ext cx="11040813" cy="4624143"/>
        </p:xfrm>
        <a:graphic>
          <a:graphicData uri="http://schemas.openxmlformats.org/drawingml/2006/table">
            <a:tbl>
              <a:tblPr firstRow="1" bandRow="1">
                <a:tableStyleId>{5940675A-B579-460E-94D1-54222C63F5DA}</a:tableStyleId>
              </a:tblPr>
              <a:tblGrid>
                <a:gridCol w="4042811">
                  <a:extLst>
                    <a:ext uri="{9D8B030D-6E8A-4147-A177-3AD203B41FA5}">
                      <a16:colId xmlns:a16="http://schemas.microsoft.com/office/drawing/2014/main" val="20000"/>
                    </a:ext>
                  </a:extLst>
                </a:gridCol>
                <a:gridCol w="1318692">
                  <a:extLst>
                    <a:ext uri="{9D8B030D-6E8A-4147-A177-3AD203B41FA5}">
                      <a16:colId xmlns:a16="http://schemas.microsoft.com/office/drawing/2014/main" val="20001"/>
                    </a:ext>
                  </a:extLst>
                </a:gridCol>
                <a:gridCol w="1135862">
                  <a:extLst>
                    <a:ext uri="{9D8B030D-6E8A-4147-A177-3AD203B41FA5}">
                      <a16:colId xmlns:a16="http://schemas.microsoft.com/office/drawing/2014/main" val="20002"/>
                    </a:ext>
                  </a:extLst>
                </a:gridCol>
                <a:gridCol w="1135862">
                  <a:extLst>
                    <a:ext uri="{9D8B030D-6E8A-4147-A177-3AD203B41FA5}">
                      <a16:colId xmlns:a16="http://schemas.microsoft.com/office/drawing/2014/main" val="20003"/>
                    </a:ext>
                  </a:extLst>
                </a:gridCol>
                <a:gridCol w="1135862">
                  <a:extLst>
                    <a:ext uri="{9D8B030D-6E8A-4147-A177-3AD203B41FA5}">
                      <a16:colId xmlns:a16="http://schemas.microsoft.com/office/drawing/2014/main" val="20004"/>
                    </a:ext>
                  </a:extLst>
                </a:gridCol>
                <a:gridCol w="1135862">
                  <a:extLst>
                    <a:ext uri="{9D8B030D-6E8A-4147-A177-3AD203B41FA5}">
                      <a16:colId xmlns:a16="http://schemas.microsoft.com/office/drawing/2014/main" val="20005"/>
                    </a:ext>
                  </a:extLst>
                </a:gridCol>
                <a:gridCol w="1135862">
                  <a:extLst>
                    <a:ext uri="{9D8B030D-6E8A-4147-A177-3AD203B41FA5}">
                      <a16:colId xmlns:a16="http://schemas.microsoft.com/office/drawing/2014/main" val="20006"/>
                    </a:ext>
                  </a:extLst>
                </a:gridCol>
              </a:tblGrid>
              <a:tr h="61462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9635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17530">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Was angry or jealous when I wanted to spend time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Kept checking my phone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Threatened to tell people things about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Used hurtful or threatening language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617530">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Put pressure on me to have sex or do sexual things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Threatened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118774987"/>
                  </a:ext>
                </a:extLst>
              </a:tr>
              <a:tr h="39635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Experienced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396351">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a:r>
                        <a:rPr lang="en-GB" sz="1200" dirty="0">
                          <a:solidFill>
                            <a:schemeClr val="tx1">
                              <a:lumMod val="75000"/>
                              <a:lumOff val="25000"/>
                            </a:schemeClr>
                          </a:solidFill>
                          <a:latin typeface="+mn-lt"/>
                        </a:rPr>
                        <a:t>78%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mn-lt"/>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231073490"/>
                  </a:ext>
                </a:extLst>
              </a:tr>
            </a:tbl>
          </a:graphicData>
        </a:graphic>
      </p:graphicFrame>
      <p:sp>
        <p:nvSpPr>
          <p:cNvPr id="9" name="Rectangle 8"/>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112673468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(4) - CYPP key indicators</a:t>
            </a:r>
          </a:p>
        </p:txBody>
      </p:sp>
      <p:sp>
        <p:nvSpPr>
          <p:cNvPr id="5" name="Content Placeholder 2"/>
          <p:cNvSpPr txBox="1">
            <a:spLocks/>
          </p:cNvSpPr>
          <p:nvPr/>
        </p:nvSpPr>
        <p:spPr>
          <a:xfrm>
            <a:off x="183599" y="835201"/>
            <a:ext cx="5193943" cy="2441400"/>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CYPP-5: </a:t>
            </a:r>
            <a:r>
              <a:rPr lang="en-GB" sz="1600" b="1" dirty="0"/>
              <a:t>If something goes wrong…</a:t>
            </a:r>
          </a:p>
          <a:p>
            <a:pPr marL="0" indent="0">
              <a:lnSpc>
                <a:spcPct val="100000"/>
              </a:lnSpc>
              <a:spcBef>
                <a:spcPts val="600"/>
              </a:spcBef>
              <a:spcAft>
                <a:spcPts val="600"/>
              </a:spcAft>
              <a:buNone/>
            </a:pPr>
            <a:r>
              <a:rPr lang="en-GB" sz="1400" dirty="0">
                <a:solidFill>
                  <a:srgbClr val="404040"/>
                </a:solidFill>
              </a:rPr>
              <a:t>Pupils generally feel they can learn from their experiences and keep calm when things go wrong. However, nearly a third (31%) say they get upset and feel bad for ages. </a:t>
            </a:r>
            <a:endParaRPr lang="en-GB" sz="1400" dirty="0">
              <a:solidFill>
                <a:srgbClr val="FF0000"/>
              </a:solidFill>
            </a:endParaRPr>
          </a:p>
          <a:p>
            <a:pPr marL="0" indent="0">
              <a:lnSpc>
                <a:spcPct val="100000"/>
              </a:lnSpc>
              <a:spcBef>
                <a:spcPts val="600"/>
              </a:spcBef>
              <a:spcAft>
                <a:spcPts val="600"/>
              </a:spcAft>
              <a:buNone/>
            </a:pPr>
            <a:r>
              <a:rPr lang="en-GB" sz="1400" dirty="0">
                <a:solidFill>
                  <a:srgbClr val="404040"/>
                </a:solidFill>
              </a:rPr>
              <a:t>Pupils in the LGBTQ and girls cohort are most likely to get upset and feel bad for ages, 54% and 44% respectively (see slides 103 and 104 for more details).</a:t>
            </a:r>
          </a:p>
          <a:p>
            <a:pPr marL="0" indent="0">
              <a:lnSpc>
                <a:spcPct val="100000"/>
              </a:lnSpc>
              <a:spcBef>
                <a:spcPts val="600"/>
              </a:spcBef>
              <a:spcAft>
                <a:spcPts val="600"/>
              </a:spcAft>
              <a:buFont typeface="Arial" panose="020B0604020202020204" pitchFamily="34" charset="0"/>
              <a:buNone/>
            </a:pPr>
            <a:r>
              <a:rPr lang="en-GB" sz="1400" dirty="0"/>
              <a:t> </a:t>
            </a:r>
          </a:p>
        </p:txBody>
      </p:sp>
      <p:graphicFrame>
        <p:nvGraphicFramePr>
          <p:cNvPr id="6" name="Chart 5"/>
          <p:cNvGraphicFramePr/>
          <p:nvPr>
            <p:extLst>
              <p:ext uri="{D42A27DB-BD31-4B8C-83A1-F6EECF244321}">
                <p14:modId xmlns:p14="http://schemas.microsoft.com/office/powerpoint/2010/main" val="995753096"/>
              </p:ext>
            </p:extLst>
          </p:nvPr>
        </p:nvGraphicFramePr>
        <p:xfrm>
          <a:off x="5529444" y="835200"/>
          <a:ext cx="5620638" cy="2441400"/>
        </p:xfrm>
        <a:graphic>
          <a:graphicData uri="http://schemas.openxmlformats.org/drawingml/2006/chart">
            <c:chart xmlns:c="http://schemas.openxmlformats.org/drawingml/2006/chart" xmlns:r="http://schemas.openxmlformats.org/officeDocument/2006/relationships" r:id="rId3"/>
          </a:graphicData>
        </a:graphic>
      </p:graphicFrame>
      <p:sp>
        <p:nvSpPr>
          <p:cNvPr id="8" name="Content Placeholder 2"/>
          <p:cNvSpPr>
            <a:spLocks noGrp="1"/>
          </p:cNvSpPr>
          <p:nvPr>
            <p:ph idx="1"/>
          </p:nvPr>
        </p:nvSpPr>
        <p:spPr>
          <a:xfrm>
            <a:off x="5242561" y="3764732"/>
            <a:ext cx="5700976" cy="2221999"/>
          </a:xfrm>
        </p:spPr>
        <p:txBody>
          <a:bodyPr>
            <a:noAutofit/>
          </a:bodyPr>
          <a:lstStyle/>
          <a:p>
            <a:pPr marL="0" indent="0">
              <a:lnSpc>
                <a:spcPct val="100000"/>
              </a:lnSpc>
              <a:spcBef>
                <a:spcPts val="600"/>
              </a:spcBef>
              <a:spcAft>
                <a:spcPts val="600"/>
              </a:spcAft>
              <a:buNone/>
            </a:pPr>
            <a:r>
              <a:rPr lang="en-GB" sz="1600" i="1" dirty="0"/>
              <a:t>CYPP-6: </a:t>
            </a:r>
            <a:r>
              <a:rPr lang="en-GB" sz="1600" b="1" dirty="0"/>
              <a:t>If I don’t succeed at something…</a:t>
            </a:r>
          </a:p>
          <a:p>
            <a:pPr marL="0" indent="0">
              <a:lnSpc>
                <a:spcPct val="100000"/>
              </a:lnSpc>
              <a:spcBef>
                <a:spcPts val="600"/>
              </a:spcBef>
              <a:spcAft>
                <a:spcPts val="600"/>
              </a:spcAft>
              <a:buNone/>
            </a:pPr>
            <a:r>
              <a:rPr lang="en-GB" sz="1400" dirty="0">
                <a:solidFill>
                  <a:srgbClr val="404040"/>
                </a:solidFill>
              </a:rPr>
              <a:t>Pupils mostly choose to persevere when they don’t succeed, however for SEN pupils, LGBTQ and pupils with a disability, their perseverance with tasks is lower than the secondary average.</a:t>
            </a:r>
          </a:p>
          <a:p>
            <a:pPr marL="0" indent="0">
              <a:lnSpc>
                <a:spcPct val="100000"/>
              </a:lnSpc>
              <a:spcBef>
                <a:spcPts val="600"/>
              </a:spcBef>
              <a:spcAft>
                <a:spcPts val="600"/>
              </a:spcAft>
              <a:buNone/>
            </a:pPr>
            <a:r>
              <a:rPr lang="en-GB" sz="1400" dirty="0">
                <a:solidFill>
                  <a:srgbClr val="404040"/>
                </a:solidFill>
              </a:rPr>
              <a:t>Boys are more likely to have another go or keep trying than girls, and less likely to give up or do other tasks if at first they don’t succeed (see slides 106 to 109 for more details).</a:t>
            </a:r>
          </a:p>
        </p:txBody>
      </p:sp>
      <p:sp>
        <p:nvSpPr>
          <p:cNvPr id="11" name="TextBox 10"/>
          <p:cNvSpPr txBox="1"/>
          <p:nvPr/>
        </p:nvSpPr>
        <p:spPr>
          <a:xfrm>
            <a:off x="183600" y="6531081"/>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2021 n=429, 2022 n=834, 2023 n=1,057</a:t>
            </a:r>
          </a:p>
        </p:txBody>
      </p:sp>
      <p:graphicFrame>
        <p:nvGraphicFramePr>
          <p:cNvPr id="10" name="Chart 9">
            <a:extLst>
              <a:ext uri="{FF2B5EF4-FFF2-40B4-BE49-F238E27FC236}">
                <a16:creationId xmlns:a16="http://schemas.microsoft.com/office/drawing/2014/main" id="{DC59F8C6-5FE8-4079-8A26-E9F84FE4E733}"/>
              </a:ext>
            </a:extLst>
          </p:cNvPr>
          <p:cNvGraphicFramePr/>
          <p:nvPr>
            <p:extLst>
              <p:ext uri="{D42A27DB-BD31-4B8C-83A1-F6EECF244321}">
                <p14:modId xmlns:p14="http://schemas.microsoft.com/office/powerpoint/2010/main" val="1729213178"/>
              </p:ext>
            </p:extLst>
          </p:nvPr>
        </p:nvGraphicFramePr>
        <p:xfrm>
          <a:off x="183019" y="3211503"/>
          <a:ext cx="5109271" cy="3152017"/>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317312836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3019" y="180000"/>
            <a:ext cx="11633842" cy="900000"/>
          </a:xfrm>
        </p:spPr>
        <p:txBody>
          <a:bodyPr vert="horz" lIns="91440" tIns="45720" rIns="91440" bIns="45720" rtlCol="0" anchor="t">
            <a:noAutofit/>
          </a:bodyPr>
          <a:lstStyle/>
          <a:p>
            <a:r>
              <a:rPr lang="en-GB" sz="1600" dirty="0"/>
              <a:t>Young carers are more likely to have experienced an abusive relationship that any other group.</a:t>
            </a:r>
            <a:br>
              <a:rPr lang="en-GB" sz="1600" dirty="0"/>
            </a:br>
            <a:endParaRPr lang="en-GB" sz="1600" dirty="0"/>
          </a:p>
        </p:txBody>
      </p:sp>
      <p:sp>
        <p:nvSpPr>
          <p:cNvPr id="7" name="TextBox 6"/>
          <p:cNvSpPr txBox="1"/>
          <p:nvPr/>
        </p:nvSpPr>
        <p:spPr>
          <a:xfrm>
            <a:off x="183018" y="6522289"/>
            <a:ext cx="5362375" cy="246221"/>
          </a:xfrm>
          <a:prstGeom prst="rect">
            <a:avLst/>
          </a:prstGeom>
          <a:noFill/>
        </p:spPr>
        <p:txBody>
          <a:bodyPr wrap="square" rtlCol="0" anchor="b" anchorCtr="0">
            <a:spAutoFit/>
          </a:bodyPr>
          <a:lstStyle>
            <a:defPPr>
              <a:defRPr lang="en-US"/>
            </a:defPPr>
            <a:lvl1pPr>
              <a:defRPr sz="1000">
                <a:solidFill>
                  <a:srgbClr val="002060"/>
                </a:solidFill>
                <a:latin typeface="DINPro" panose="020B0504020101020102" pitchFamily="34" charset="0"/>
              </a:defRPr>
            </a:lvl1pPr>
          </a:lstStyle>
          <a:p>
            <a:r>
              <a:rPr lang="en-GB" dirty="0">
                <a:latin typeface="+mn-lt"/>
              </a:rPr>
              <a:t>Q: Have any of the following ever happened to you either in a current or previous relationships?</a:t>
            </a:r>
          </a:p>
        </p:txBody>
      </p:sp>
      <p:graphicFrame>
        <p:nvGraphicFramePr>
          <p:cNvPr id="6" name="Table 5"/>
          <p:cNvGraphicFramePr>
            <a:graphicFrameLocks noGrp="1"/>
          </p:cNvGraphicFramePr>
          <p:nvPr>
            <p:extLst>
              <p:ext uri="{D42A27DB-BD31-4B8C-83A1-F6EECF244321}">
                <p14:modId xmlns:p14="http://schemas.microsoft.com/office/powerpoint/2010/main" val="3452834477"/>
              </p:ext>
            </p:extLst>
          </p:nvPr>
        </p:nvGraphicFramePr>
        <p:xfrm>
          <a:off x="360000" y="961200"/>
          <a:ext cx="11030281" cy="5154754"/>
        </p:xfrm>
        <a:graphic>
          <a:graphicData uri="http://schemas.openxmlformats.org/drawingml/2006/table">
            <a:tbl>
              <a:tblPr firstRow="1" bandRow="1">
                <a:tableStyleId>{5940675A-B579-460E-94D1-54222C63F5DA}</a:tableStyleId>
              </a:tblPr>
              <a:tblGrid>
                <a:gridCol w="3754179">
                  <a:extLst>
                    <a:ext uri="{9D8B030D-6E8A-4147-A177-3AD203B41FA5}">
                      <a16:colId xmlns:a16="http://schemas.microsoft.com/office/drawing/2014/main" val="20000"/>
                    </a:ext>
                  </a:extLst>
                </a:gridCol>
                <a:gridCol w="1054768">
                  <a:extLst>
                    <a:ext uri="{9D8B030D-6E8A-4147-A177-3AD203B41FA5}">
                      <a16:colId xmlns:a16="http://schemas.microsoft.com/office/drawing/2014/main" val="20007"/>
                    </a:ext>
                  </a:extLst>
                </a:gridCol>
                <a:gridCol w="1054768">
                  <a:extLst>
                    <a:ext uri="{9D8B030D-6E8A-4147-A177-3AD203B41FA5}">
                      <a16:colId xmlns:a16="http://schemas.microsoft.com/office/drawing/2014/main" val="20008"/>
                    </a:ext>
                  </a:extLst>
                </a:gridCol>
                <a:gridCol w="1054768">
                  <a:extLst>
                    <a:ext uri="{9D8B030D-6E8A-4147-A177-3AD203B41FA5}">
                      <a16:colId xmlns:a16="http://schemas.microsoft.com/office/drawing/2014/main" val="20009"/>
                    </a:ext>
                  </a:extLst>
                </a:gridCol>
                <a:gridCol w="1054768">
                  <a:extLst>
                    <a:ext uri="{9D8B030D-6E8A-4147-A177-3AD203B41FA5}">
                      <a16:colId xmlns:a16="http://schemas.microsoft.com/office/drawing/2014/main" val="20010"/>
                    </a:ext>
                  </a:extLst>
                </a:gridCol>
                <a:gridCol w="1054768">
                  <a:extLst>
                    <a:ext uri="{9D8B030D-6E8A-4147-A177-3AD203B41FA5}">
                      <a16:colId xmlns:a16="http://schemas.microsoft.com/office/drawing/2014/main" val="20011"/>
                    </a:ext>
                  </a:extLst>
                </a:gridCol>
                <a:gridCol w="1001131">
                  <a:extLst>
                    <a:ext uri="{9D8B030D-6E8A-4147-A177-3AD203B41FA5}">
                      <a16:colId xmlns:a16="http://schemas.microsoft.com/office/drawing/2014/main" val="3452460895"/>
                    </a:ext>
                  </a:extLst>
                </a:gridCol>
                <a:gridCol w="1001131">
                  <a:extLst>
                    <a:ext uri="{9D8B030D-6E8A-4147-A177-3AD203B41FA5}">
                      <a16:colId xmlns:a16="http://schemas.microsoft.com/office/drawing/2014/main" val="2784848759"/>
                    </a:ext>
                  </a:extLst>
                </a:gridCol>
              </a:tblGrid>
              <a:tr h="61187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42843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667511">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Was angry or jealous when I wanted to spend time with friends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2843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Kept checking my phone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Threatened to tell people things about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Used hurtful or threatening language to 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66751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Put pressure on me to have sex or do sexual things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Threatened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790043533"/>
                  </a:ext>
                </a:extLst>
              </a:tr>
              <a:tr h="464558">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200" b="0" i="0" u="none" strike="noStrike" dirty="0">
                          <a:solidFill>
                            <a:schemeClr val="tx1">
                              <a:lumMod val="75000"/>
                              <a:lumOff val="25000"/>
                            </a:schemeClr>
                          </a:solidFill>
                          <a:effectLst/>
                          <a:latin typeface="Calibri" panose="020F0502020204030204" pitchFamily="34" charset="0"/>
                        </a:rPr>
                        <a:t>Experienced physical violence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464558">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None of these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54%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bg2">
                              <a:lumMod val="25000"/>
                            </a:schemeClr>
                          </a:solidFill>
                          <a:effectLst/>
                          <a:latin typeface="Calibri" panose="020F0502020204030204" pitchFamily="34" charset="0"/>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750771840"/>
                  </a:ext>
                </a:extLst>
              </a:tr>
            </a:tbl>
          </a:graphicData>
        </a:graphic>
      </p:graphicFrame>
      <p:sp>
        <p:nvSpPr>
          <p:cNvPr id="9" name="Rectangle 8"/>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53409323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p:cNvGraphicFramePr/>
          <p:nvPr>
            <p:extLst>
              <p:ext uri="{D42A27DB-BD31-4B8C-83A1-F6EECF244321}">
                <p14:modId xmlns:p14="http://schemas.microsoft.com/office/powerpoint/2010/main" val="2142189151"/>
              </p:ext>
            </p:extLst>
          </p:nvPr>
        </p:nvGraphicFramePr>
        <p:xfrm>
          <a:off x="180000" y="835200"/>
          <a:ext cx="5001209" cy="4436442"/>
        </p:xfrm>
        <a:graphic>
          <a:graphicData uri="http://schemas.openxmlformats.org/drawingml/2006/chart">
            <c:chart xmlns:c="http://schemas.openxmlformats.org/drawingml/2006/chart" xmlns:r="http://schemas.openxmlformats.org/officeDocument/2006/relationships" r:id="rId3"/>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4093241674"/>
              </p:ext>
            </p:extLst>
          </p:nvPr>
        </p:nvGraphicFramePr>
        <p:xfrm>
          <a:off x="5367931" y="1200123"/>
          <a:ext cx="6375247" cy="1660830"/>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127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know where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Thinking about the things that have happened to you….?</a:t>
            </a:r>
            <a:r>
              <a:rPr lang="en-GB" sz="1000" dirty="0">
                <a:solidFill>
                  <a:srgbClr val="002060"/>
                </a:solidFill>
                <a:latin typeface="Calibri" panose="020F0502020204030204" pitchFamily="34" charset="0"/>
              </a:rPr>
              <a:t> </a:t>
            </a:r>
            <a:endParaRPr lang="en-GB" sz="1000" i="1" dirty="0">
              <a:solidFill>
                <a:srgbClr val="002060"/>
              </a:solidFill>
              <a:latin typeface="Calibri" panose="020F0502020204030204" pitchFamily="34" charset="0"/>
            </a:endParaRPr>
          </a:p>
          <a:p>
            <a:r>
              <a:rPr lang="en-GB" sz="1000" i="1" dirty="0">
                <a:solidFill>
                  <a:srgbClr val="002060"/>
                </a:solidFill>
                <a:latin typeface="Calibri" panose="020F0502020204030204" pitchFamily="34" charset="0"/>
              </a:rPr>
              <a:t>Base: All who have had an abusive relationship 2021 n=98, 2022 n=218, 2023 n=235</a:t>
            </a:r>
          </a:p>
        </p:txBody>
      </p:sp>
      <p:sp>
        <p:nvSpPr>
          <p:cNvPr id="13" name="Title 1"/>
          <p:cNvSpPr txBox="1">
            <a:spLocks/>
          </p:cNvSpPr>
          <p:nvPr/>
        </p:nvSpPr>
        <p:spPr>
          <a:xfrm>
            <a:off x="180000" y="180000"/>
            <a:ext cx="11746300" cy="900000"/>
          </a:xfrm>
          <a:prstGeom prst="rect">
            <a:avLst/>
          </a:prstGeom>
        </p:spPr>
        <p:txBody>
          <a:bodyPr vert="horz" lIns="91440" tIns="45720" rIns="91440" bIns="45720" rtlCol="0" anchor="t" anchorCtr="0">
            <a:noAutofit/>
          </a:bodyPr>
          <a:lstStyle>
            <a:lvl1pPr algn="l" defTabSz="914400" rtl="0" eaLnBrk="1" latinLnBrk="0" hangingPunct="1">
              <a:lnSpc>
                <a:spcPct val="90000"/>
              </a:lnSpc>
              <a:spcBef>
                <a:spcPct val="0"/>
              </a:spcBef>
              <a:buNone/>
              <a:defRPr sz="4400" kern="1200">
                <a:solidFill>
                  <a:srgbClr val="008E91"/>
                </a:solidFill>
                <a:latin typeface="Calibri" panose="020F0502020204030204" pitchFamily="34" charset="0"/>
                <a:ea typeface="+mj-ea"/>
                <a:cs typeface="DINPro" panose="020B0504020101020102" pitchFamily="34" charset="0"/>
              </a:defRPr>
            </a:lvl1pPr>
          </a:lstStyle>
          <a:p>
            <a:r>
              <a:rPr lang="en-GB" sz="1600" dirty="0"/>
              <a:t>Of those that have experienced abuse in a relationship, 84% know where to get help but ‘only’ 67% feel able to get help. </a:t>
            </a:r>
          </a:p>
        </p:txBody>
      </p:sp>
      <p:graphicFrame>
        <p:nvGraphicFramePr>
          <p:cNvPr id="7" name="Table 6">
            <a:extLst>
              <a:ext uri="{FF2B5EF4-FFF2-40B4-BE49-F238E27FC236}">
                <a16:creationId xmlns:a16="http://schemas.microsoft.com/office/drawing/2014/main" id="{EBAFEE55-EC43-4DD4-B636-3CBC7DA8754A}"/>
              </a:ext>
            </a:extLst>
          </p:cNvPr>
          <p:cNvGraphicFramePr>
            <a:graphicFrameLocks noGrp="1"/>
          </p:cNvGraphicFramePr>
          <p:nvPr>
            <p:extLst>
              <p:ext uri="{D42A27DB-BD31-4B8C-83A1-F6EECF244321}">
                <p14:modId xmlns:p14="http://schemas.microsoft.com/office/powerpoint/2010/main" val="1209762018"/>
              </p:ext>
            </p:extLst>
          </p:nvPr>
        </p:nvGraphicFramePr>
        <p:xfrm>
          <a:off x="5367931" y="3166633"/>
          <a:ext cx="6375247" cy="1833120"/>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46079">
                  <a:extLst>
                    <a:ext uri="{9D8B030D-6E8A-4147-A177-3AD203B41FA5}">
                      <a16:colId xmlns:a16="http://schemas.microsoft.com/office/drawing/2014/main" val="20001"/>
                    </a:ext>
                  </a:extLst>
                </a:gridCol>
                <a:gridCol w="823107">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86666">
                  <a:extLst>
                    <a:ext uri="{9D8B030D-6E8A-4147-A177-3AD203B41FA5}">
                      <a16:colId xmlns:a16="http://schemas.microsoft.com/office/drawing/2014/main" val="20004"/>
                    </a:ext>
                  </a:extLst>
                </a:gridCol>
                <a:gridCol w="792048">
                  <a:extLst>
                    <a:ext uri="{9D8B030D-6E8A-4147-A177-3AD203B41FA5}">
                      <a16:colId xmlns:a16="http://schemas.microsoft.com/office/drawing/2014/main" val="20005"/>
                    </a:ext>
                  </a:extLst>
                </a:gridCol>
                <a:gridCol w="625065">
                  <a:extLst>
                    <a:ext uri="{9D8B030D-6E8A-4147-A177-3AD203B41FA5}">
                      <a16:colId xmlns:a16="http://schemas.microsoft.com/office/drawing/2014/main" val="20006"/>
                    </a:ext>
                  </a:extLst>
                </a:gridCol>
                <a:gridCol w="734593">
                  <a:extLst>
                    <a:ext uri="{9D8B030D-6E8A-4147-A177-3AD203B41FA5}">
                      <a16:colId xmlns:a16="http://schemas.microsoft.com/office/drawing/2014/main" val="87757118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204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know where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1" name="TextBox 10">
            <a:extLst>
              <a:ext uri="{FF2B5EF4-FFF2-40B4-BE49-F238E27FC236}">
                <a16:creationId xmlns:a16="http://schemas.microsoft.com/office/drawing/2014/main" id="{3B7CA23C-BBE9-4BD6-876E-A3ED3880B6AA}"/>
              </a:ext>
            </a:extLst>
          </p:cNvPr>
          <p:cNvSpPr txBox="1"/>
          <p:nvPr/>
        </p:nvSpPr>
        <p:spPr>
          <a:xfrm>
            <a:off x="5367931" y="5098159"/>
            <a:ext cx="6310619" cy="276999"/>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responding ‘Yes’</a:t>
            </a:r>
          </a:p>
        </p:txBody>
      </p:sp>
    </p:spTree>
    <p:extLst>
      <p:ext uri="{BB962C8B-B14F-4D97-AF65-F5344CB8AC3E}">
        <p14:creationId xmlns:p14="http://schemas.microsoft.com/office/powerpoint/2010/main" val="3036812113"/>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97152" cy="900000"/>
          </a:xfrm>
        </p:spPr>
        <p:txBody>
          <a:bodyPr anchor="t" anchorCtr="0">
            <a:normAutofit/>
          </a:bodyPr>
          <a:lstStyle/>
          <a:p>
            <a:r>
              <a:rPr lang="en-GB" sz="1600" dirty="0"/>
              <a:t>To those that have </a:t>
            </a:r>
            <a:r>
              <a:rPr lang="en-GB" sz="1600" u="sng" dirty="0"/>
              <a:t>not</a:t>
            </a:r>
            <a:r>
              <a:rPr lang="en-GB" sz="1600" dirty="0"/>
              <a:t> suffered abuse to date, when asked to think hypothetically about potential abuse in relationships, the vast majority are confident that they would know where to go for help (92%) and would do so (86%), consistent with previous years. </a:t>
            </a:r>
          </a:p>
        </p:txBody>
      </p:sp>
      <p:graphicFrame>
        <p:nvGraphicFramePr>
          <p:cNvPr id="9" name="Chart 8"/>
          <p:cNvGraphicFramePr/>
          <p:nvPr>
            <p:extLst>
              <p:ext uri="{D42A27DB-BD31-4B8C-83A1-F6EECF244321}">
                <p14:modId xmlns:p14="http://schemas.microsoft.com/office/powerpoint/2010/main" val="3390574075"/>
              </p:ext>
            </p:extLst>
          </p:nvPr>
        </p:nvGraphicFramePr>
        <p:xfrm>
          <a:off x="183600" y="835200"/>
          <a:ext cx="4849411" cy="4472524"/>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3175455348"/>
              </p:ext>
            </p:extLst>
          </p:nvPr>
        </p:nvGraphicFramePr>
        <p:xfrm>
          <a:off x="5367600" y="1200184"/>
          <a:ext cx="6375250" cy="1660830"/>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919676">
                  <a:extLst>
                    <a:ext uri="{9D8B030D-6E8A-4147-A177-3AD203B41FA5}">
                      <a16:colId xmlns:a16="http://schemas.microsoft.com/office/drawing/2014/main" val="20001"/>
                    </a:ext>
                  </a:extLst>
                </a:gridCol>
                <a:gridCol w="740846">
                  <a:extLst>
                    <a:ext uri="{9D8B030D-6E8A-4147-A177-3AD203B41FA5}">
                      <a16:colId xmlns:a16="http://schemas.microsoft.com/office/drawing/2014/main" val="20002"/>
                    </a:ext>
                  </a:extLst>
                </a:gridCol>
                <a:gridCol w="830261">
                  <a:extLst>
                    <a:ext uri="{9D8B030D-6E8A-4147-A177-3AD203B41FA5}">
                      <a16:colId xmlns:a16="http://schemas.microsoft.com/office/drawing/2014/main" val="20003"/>
                    </a:ext>
                  </a:extLst>
                </a:gridCol>
                <a:gridCol w="830261">
                  <a:extLst>
                    <a:ext uri="{9D8B030D-6E8A-4147-A177-3AD203B41FA5}">
                      <a16:colId xmlns:a16="http://schemas.microsoft.com/office/drawing/2014/main" val="20004"/>
                    </a:ext>
                  </a:extLst>
                </a:gridCol>
                <a:gridCol w="830261">
                  <a:extLst>
                    <a:ext uri="{9D8B030D-6E8A-4147-A177-3AD203B41FA5}">
                      <a16:colId xmlns:a16="http://schemas.microsoft.com/office/drawing/2014/main" val="20005"/>
                    </a:ext>
                  </a:extLst>
                </a:gridCol>
                <a:gridCol w="830261">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822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438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394</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know where I could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would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2" name="TextBox 11"/>
          <p:cNvSpPr txBox="1"/>
          <p:nvPr/>
        </p:nvSpPr>
        <p:spPr>
          <a:xfrm>
            <a:off x="180000" y="6368627"/>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If any of those things were to happen to you….?</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who have not had an abusive relationship 2021 n=331, 2022 n=616, 2023 n=822.</a:t>
            </a:r>
          </a:p>
        </p:txBody>
      </p:sp>
      <p:graphicFrame>
        <p:nvGraphicFramePr>
          <p:cNvPr id="11" name="Table 10">
            <a:extLst>
              <a:ext uri="{FF2B5EF4-FFF2-40B4-BE49-F238E27FC236}">
                <a16:creationId xmlns:a16="http://schemas.microsoft.com/office/drawing/2014/main" id="{303460C2-D7FE-48B1-A30D-C78158345074}"/>
              </a:ext>
            </a:extLst>
          </p:cNvPr>
          <p:cNvGraphicFramePr>
            <a:graphicFrameLocks noGrp="1"/>
          </p:cNvGraphicFramePr>
          <p:nvPr>
            <p:extLst>
              <p:ext uri="{D42A27DB-BD31-4B8C-83A1-F6EECF244321}">
                <p14:modId xmlns:p14="http://schemas.microsoft.com/office/powerpoint/2010/main" val="1801649515"/>
              </p:ext>
            </p:extLst>
          </p:nvPr>
        </p:nvGraphicFramePr>
        <p:xfrm>
          <a:off x="5367931" y="3166633"/>
          <a:ext cx="6375247" cy="1833120"/>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734593">
                  <a:extLst>
                    <a:ext uri="{9D8B030D-6E8A-4147-A177-3AD203B41FA5}">
                      <a16:colId xmlns:a16="http://schemas.microsoft.com/office/drawing/2014/main" val="20001"/>
                    </a:ext>
                  </a:extLst>
                </a:gridCol>
                <a:gridCol w="796703">
                  <a:extLst>
                    <a:ext uri="{9D8B030D-6E8A-4147-A177-3AD203B41FA5}">
                      <a16:colId xmlns:a16="http://schemas.microsoft.com/office/drawing/2014/main" val="20002"/>
                    </a:ext>
                  </a:extLst>
                </a:gridCol>
                <a:gridCol w="672483">
                  <a:extLst>
                    <a:ext uri="{9D8B030D-6E8A-4147-A177-3AD203B41FA5}">
                      <a16:colId xmlns:a16="http://schemas.microsoft.com/office/drawing/2014/main" val="20003"/>
                    </a:ext>
                  </a:extLst>
                </a:gridCol>
                <a:gridCol w="835305">
                  <a:extLst>
                    <a:ext uri="{9D8B030D-6E8A-4147-A177-3AD203B41FA5}">
                      <a16:colId xmlns:a16="http://schemas.microsoft.com/office/drawing/2014/main" val="20004"/>
                    </a:ext>
                  </a:extLst>
                </a:gridCol>
                <a:gridCol w="763729">
                  <a:extLst>
                    <a:ext uri="{9D8B030D-6E8A-4147-A177-3AD203B41FA5}">
                      <a16:colId xmlns:a16="http://schemas.microsoft.com/office/drawing/2014/main" val="20005"/>
                    </a:ext>
                  </a:extLst>
                </a:gridCol>
                <a:gridCol w="604745">
                  <a:extLst>
                    <a:ext uri="{9D8B030D-6E8A-4147-A177-3AD203B41FA5}">
                      <a16:colId xmlns:a16="http://schemas.microsoft.com/office/drawing/2014/main" val="20006"/>
                    </a:ext>
                  </a:extLst>
                </a:gridCol>
                <a:gridCol w="734593">
                  <a:extLst>
                    <a:ext uri="{9D8B030D-6E8A-4147-A177-3AD203B41FA5}">
                      <a16:colId xmlns:a16="http://schemas.microsoft.com/office/drawing/2014/main" val="1390917084"/>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15390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89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729</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141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know where I could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 would feel able to get help</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Tree>
    <p:extLst>
      <p:ext uri="{BB962C8B-B14F-4D97-AF65-F5344CB8AC3E}">
        <p14:creationId xmlns:p14="http://schemas.microsoft.com/office/powerpoint/2010/main" val="3983839653"/>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87697" cy="900000"/>
          </a:xfrm>
        </p:spPr>
        <p:txBody>
          <a:bodyPr anchor="t" anchorCtr="0">
            <a:noAutofit/>
          </a:bodyPr>
          <a:lstStyle/>
          <a:p>
            <a:r>
              <a:rPr lang="en-GB" sz="1600" dirty="0"/>
              <a:t>Pupils were informed that services and online sources are available to provide help and advice about relationships and sexual health. A very small proportion of pupils have direct experience and current awareness of TFI clear is low. </a:t>
            </a:r>
          </a:p>
        </p:txBody>
      </p:sp>
      <p:graphicFrame>
        <p:nvGraphicFramePr>
          <p:cNvPr id="9" name="Chart 8"/>
          <p:cNvGraphicFramePr/>
          <p:nvPr>
            <p:extLst>
              <p:ext uri="{D42A27DB-BD31-4B8C-83A1-F6EECF244321}">
                <p14:modId xmlns:p14="http://schemas.microsoft.com/office/powerpoint/2010/main" val="2214989851"/>
              </p:ext>
            </p:extLst>
          </p:nvPr>
        </p:nvGraphicFramePr>
        <p:xfrm>
          <a:off x="267618" y="773509"/>
          <a:ext cx="9679022" cy="5310982"/>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12" name="TextBox 11"/>
          <p:cNvSpPr txBox="1"/>
          <p:nvPr/>
        </p:nvSpPr>
        <p:spPr>
          <a:xfrm>
            <a:off x="183600" y="6060624"/>
            <a:ext cx="9491446" cy="707886"/>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The following services and online sources can provide help and advice about relationships and sexual health. For each, please indicate whether you know about the service and have used it.  </a:t>
            </a:r>
            <a:r>
              <a:rPr lang="en-GB" sz="1000" i="1" dirty="0">
                <a:solidFill>
                  <a:srgbClr val="002060"/>
                </a:solidFill>
                <a:latin typeface="Calibri" panose="020F0502020204030204" pitchFamily="34" charset="0"/>
              </a:rPr>
              <a:t>Base: All valid respondents, n=1,057</a:t>
            </a:r>
          </a:p>
          <a:p>
            <a:r>
              <a:rPr lang="en-GB" sz="1000" i="1" dirty="0">
                <a:solidFill>
                  <a:srgbClr val="002060"/>
                </a:solidFill>
                <a:latin typeface="Calibri" panose="020F0502020204030204" pitchFamily="34" charset="0"/>
              </a:rPr>
              <a:t>Please note: Added for 2023 ‘Zone 5-19 (School Nurses) in school/or a community venue’, ‘Zone 5-19 Clinic (Based at The Flying Scotsman Centre, was called Project 3)’, ‘Zone 5-19 website/social media’, and ‘Zone 5-19 E-Clinic’. </a:t>
            </a:r>
          </a:p>
        </p:txBody>
      </p:sp>
    </p:spTree>
    <p:extLst>
      <p:ext uri="{BB962C8B-B14F-4D97-AF65-F5344CB8AC3E}">
        <p14:creationId xmlns:p14="http://schemas.microsoft.com/office/powerpoint/2010/main" val="1024403758"/>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449599" cy="900000"/>
          </a:xfrm>
        </p:spPr>
        <p:txBody>
          <a:bodyPr anchor="t" anchorCtr="0">
            <a:noAutofit/>
          </a:bodyPr>
          <a:lstStyle/>
          <a:p>
            <a:r>
              <a:rPr lang="en-GB" sz="1600" dirty="0"/>
              <a:t>Year 10s have a greater awareness of services relating to relationships and sexual health than Year 8s. TFI clear is the service pupils have engaged or heard about the least. </a:t>
            </a:r>
          </a:p>
        </p:txBody>
      </p:sp>
      <p:graphicFrame>
        <p:nvGraphicFramePr>
          <p:cNvPr id="8" name="Table 7"/>
          <p:cNvGraphicFramePr>
            <a:graphicFrameLocks noGrp="1"/>
          </p:cNvGraphicFramePr>
          <p:nvPr>
            <p:extLst>
              <p:ext uri="{D42A27DB-BD31-4B8C-83A1-F6EECF244321}">
                <p14:modId xmlns:p14="http://schemas.microsoft.com/office/powerpoint/2010/main" val="3455260394"/>
              </p:ext>
            </p:extLst>
          </p:nvPr>
        </p:nvGraphicFramePr>
        <p:xfrm>
          <a:off x="179996" y="982684"/>
          <a:ext cx="11449602" cy="5125896"/>
        </p:xfrm>
        <a:graphic>
          <a:graphicData uri="http://schemas.openxmlformats.org/drawingml/2006/table">
            <a:tbl>
              <a:tblPr firstRow="1" bandRow="1">
                <a:tableStyleId>{5940675A-B579-460E-94D1-54222C63F5DA}</a:tableStyleId>
              </a:tblPr>
              <a:tblGrid>
                <a:gridCol w="1360319">
                  <a:extLst>
                    <a:ext uri="{9D8B030D-6E8A-4147-A177-3AD203B41FA5}">
                      <a16:colId xmlns:a16="http://schemas.microsoft.com/office/drawing/2014/main" val="20000"/>
                    </a:ext>
                  </a:extLst>
                </a:gridCol>
                <a:gridCol w="3568855">
                  <a:extLst>
                    <a:ext uri="{9D8B030D-6E8A-4147-A177-3AD203B41FA5}">
                      <a16:colId xmlns:a16="http://schemas.microsoft.com/office/drawing/2014/main" val="20001"/>
                    </a:ext>
                  </a:extLst>
                </a:gridCol>
                <a:gridCol w="1086738">
                  <a:extLst>
                    <a:ext uri="{9D8B030D-6E8A-4147-A177-3AD203B41FA5}">
                      <a16:colId xmlns:a16="http://schemas.microsoft.com/office/drawing/2014/main" val="20002"/>
                    </a:ext>
                  </a:extLst>
                </a:gridCol>
                <a:gridCol w="1086738">
                  <a:extLst>
                    <a:ext uri="{9D8B030D-6E8A-4147-A177-3AD203B41FA5}">
                      <a16:colId xmlns:a16="http://schemas.microsoft.com/office/drawing/2014/main" val="20003"/>
                    </a:ext>
                  </a:extLst>
                </a:gridCol>
                <a:gridCol w="1086738">
                  <a:extLst>
                    <a:ext uri="{9D8B030D-6E8A-4147-A177-3AD203B41FA5}">
                      <a16:colId xmlns:a16="http://schemas.microsoft.com/office/drawing/2014/main" val="20004"/>
                    </a:ext>
                  </a:extLst>
                </a:gridCol>
                <a:gridCol w="1086738">
                  <a:extLst>
                    <a:ext uri="{9D8B030D-6E8A-4147-A177-3AD203B41FA5}">
                      <a16:colId xmlns:a16="http://schemas.microsoft.com/office/drawing/2014/main" val="20005"/>
                    </a:ext>
                  </a:extLst>
                </a:gridCol>
                <a:gridCol w="1086738">
                  <a:extLst>
                    <a:ext uri="{9D8B030D-6E8A-4147-A177-3AD203B41FA5}">
                      <a16:colId xmlns:a16="http://schemas.microsoft.com/office/drawing/2014/main" val="20006"/>
                    </a:ext>
                  </a:extLst>
                </a:gridCol>
                <a:gridCol w="1086738">
                  <a:extLst>
                    <a:ext uri="{9D8B030D-6E8A-4147-A177-3AD203B41FA5}">
                      <a16:colId xmlns:a16="http://schemas.microsoft.com/office/drawing/2014/main" val="20007"/>
                    </a:ext>
                  </a:extLst>
                </a:gridCol>
              </a:tblGrid>
              <a:tr h="36349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7636">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0430">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(School Nurses) in school/or a community venue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285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196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6981">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Clinic (Based at The Flying Scotsman, was called Project 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28815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35915">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website/social media</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E-Clinic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4020719"/>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196860997"/>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639919043"/>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TFI Clear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402775057"/>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738715375"/>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434580696"/>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The following services and online sources can provide help and advice about relationships and sexual health. For each, please indicate whether you know about the service and have used it. </a:t>
            </a:r>
          </a:p>
        </p:txBody>
      </p:sp>
    </p:spTree>
    <p:extLst>
      <p:ext uri="{BB962C8B-B14F-4D97-AF65-F5344CB8AC3E}">
        <p14:creationId xmlns:p14="http://schemas.microsoft.com/office/powerpoint/2010/main" val="1171589736"/>
      </p:ext>
    </p:extLst>
  </p:cSld>
  <p:clrMapOvr>
    <a:masterClrMapping/>
  </p:clrMapOvr>
  <p:extLst>
    <p:ext uri="{6950BFC3-D8DA-4A85-94F7-54DA5524770B}">
      <p188:commentRel xmlns:p188="http://schemas.microsoft.com/office/powerpoint/2018/8/main" r:id="rId2"/>
    </p:ext>
  </p:extLs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449598" cy="900000"/>
          </a:xfrm>
        </p:spPr>
        <p:txBody>
          <a:bodyPr anchor="t" anchorCtr="0">
            <a:noAutofit/>
          </a:bodyPr>
          <a:lstStyle/>
          <a:p>
            <a:r>
              <a:rPr lang="en-US" sz="1600" dirty="0"/>
              <a:t>LGBTQ and pupils from a white ethnic background seem to have the greatest awareness of all services apart from TFI clear, which see SEN pupils with the greatest awareness.</a:t>
            </a:r>
            <a:endParaRPr lang="en-GB" sz="1600" dirty="0">
              <a:highlight>
                <a:srgbClr val="FFFF00"/>
              </a:highlight>
            </a:endParaRPr>
          </a:p>
        </p:txBody>
      </p:sp>
      <p:graphicFrame>
        <p:nvGraphicFramePr>
          <p:cNvPr id="8" name="Table 7"/>
          <p:cNvGraphicFramePr>
            <a:graphicFrameLocks noGrp="1"/>
          </p:cNvGraphicFramePr>
          <p:nvPr>
            <p:extLst>
              <p:ext uri="{D42A27DB-BD31-4B8C-83A1-F6EECF244321}">
                <p14:modId xmlns:p14="http://schemas.microsoft.com/office/powerpoint/2010/main" val="1039265416"/>
              </p:ext>
            </p:extLst>
          </p:nvPr>
        </p:nvGraphicFramePr>
        <p:xfrm>
          <a:off x="180000" y="982800"/>
          <a:ext cx="11300800" cy="5241079"/>
        </p:xfrm>
        <a:graphic>
          <a:graphicData uri="http://schemas.openxmlformats.org/drawingml/2006/table">
            <a:tbl>
              <a:tblPr firstRow="1" bandRow="1">
                <a:tableStyleId>{5940675A-B579-460E-94D1-54222C63F5DA}</a:tableStyleId>
              </a:tblPr>
              <a:tblGrid>
                <a:gridCol w="1245310">
                  <a:extLst>
                    <a:ext uri="{9D8B030D-6E8A-4147-A177-3AD203B41FA5}">
                      <a16:colId xmlns:a16="http://schemas.microsoft.com/office/drawing/2014/main" val="20000"/>
                    </a:ext>
                  </a:extLst>
                </a:gridCol>
                <a:gridCol w="2628530">
                  <a:extLst>
                    <a:ext uri="{9D8B030D-6E8A-4147-A177-3AD203B41FA5}">
                      <a16:colId xmlns:a16="http://schemas.microsoft.com/office/drawing/2014/main" val="20001"/>
                    </a:ext>
                  </a:extLst>
                </a:gridCol>
                <a:gridCol w="863600">
                  <a:extLst>
                    <a:ext uri="{9D8B030D-6E8A-4147-A177-3AD203B41FA5}">
                      <a16:colId xmlns:a16="http://schemas.microsoft.com/office/drawing/2014/main" val="20002"/>
                    </a:ext>
                  </a:extLst>
                </a:gridCol>
                <a:gridCol w="1177707">
                  <a:extLst>
                    <a:ext uri="{9D8B030D-6E8A-4147-A177-3AD203B41FA5}">
                      <a16:colId xmlns:a16="http://schemas.microsoft.com/office/drawing/2014/main" val="20003"/>
                    </a:ext>
                  </a:extLst>
                </a:gridCol>
                <a:gridCol w="968016">
                  <a:extLst>
                    <a:ext uri="{9D8B030D-6E8A-4147-A177-3AD203B41FA5}">
                      <a16:colId xmlns:a16="http://schemas.microsoft.com/office/drawing/2014/main" val="20004"/>
                    </a:ext>
                  </a:extLst>
                </a:gridCol>
                <a:gridCol w="968016">
                  <a:extLst>
                    <a:ext uri="{9D8B030D-6E8A-4147-A177-3AD203B41FA5}">
                      <a16:colId xmlns:a16="http://schemas.microsoft.com/office/drawing/2014/main" val="20005"/>
                    </a:ext>
                  </a:extLst>
                </a:gridCol>
                <a:gridCol w="1194101">
                  <a:extLst>
                    <a:ext uri="{9D8B030D-6E8A-4147-A177-3AD203B41FA5}">
                      <a16:colId xmlns:a16="http://schemas.microsoft.com/office/drawing/2014/main" val="20006"/>
                    </a:ext>
                  </a:extLst>
                </a:gridCol>
                <a:gridCol w="1178560">
                  <a:extLst>
                    <a:ext uri="{9D8B030D-6E8A-4147-A177-3AD203B41FA5}">
                      <a16:colId xmlns:a16="http://schemas.microsoft.com/office/drawing/2014/main" val="20007"/>
                    </a:ext>
                  </a:extLst>
                </a:gridCol>
                <a:gridCol w="1076960">
                  <a:extLst>
                    <a:ext uri="{9D8B030D-6E8A-4147-A177-3AD203B41FA5}">
                      <a16:colId xmlns:a16="http://schemas.microsoft.com/office/drawing/2014/main" val="2040269122"/>
                    </a:ext>
                  </a:extLst>
                </a:gridCol>
              </a:tblGrid>
              <a:tr h="36349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7636">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0430">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(School Nurses) in school/or a community venue</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1285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1196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66981">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Clinic (Based at The Flying Scotsman, was called Project 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r h="28815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35915">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website/social media</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8"/>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28988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Zone 5-19 E-Clinic</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2418838892"/>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4212490308"/>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3181386999"/>
                  </a:ext>
                </a:extLst>
              </a:tr>
              <a:tr h="289886">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TFI Clear</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not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3937580749"/>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751443865"/>
                  </a:ext>
                </a:extLst>
              </a:tr>
              <a:tr h="289886">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I've heard about it and used it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69097280"/>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The following services and online sources can provide help and advice about relationships and sexual health. For each, please indicate whether you know about the service and have used it. </a:t>
            </a:r>
          </a:p>
        </p:txBody>
      </p:sp>
    </p:spTree>
    <p:extLst>
      <p:ext uri="{BB962C8B-B14F-4D97-AF65-F5344CB8AC3E}">
        <p14:creationId xmlns:p14="http://schemas.microsoft.com/office/powerpoint/2010/main" val="226328667"/>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97152" cy="900000"/>
          </a:xfrm>
        </p:spPr>
        <p:txBody>
          <a:bodyPr anchor="t" anchorCtr="0">
            <a:noAutofit/>
          </a:bodyPr>
          <a:lstStyle/>
          <a:p>
            <a:r>
              <a:rPr lang="en-GB" sz="1600" dirty="0"/>
              <a:t>Pupils were asked to consider a series of statements about STI’s. Understanding of STIs is mixed, a third of pupils were unsure of symptoms. However, two thirds (69%) are aware that using condoms help prevent STIs.</a:t>
            </a:r>
          </a:p>
        </p:txBody>
      </p:sp>
      <p:graphicFrame>
        <p:nvGraphicFramePr>
          <p:cNvPr id="9" name="Chart 8"/>
          <p:cNvGraphicFramePr/>
          <p:nvPr>
            <p:extLst>
              <p:ext uri="{D42A27DB-BD31-4B8C-83A1-F6EECF244321}">
                <p14:modId xmlns:p14="http://schemas.microsoft.com/office/powerpoint/2010/main" val="4262149060"/>
              </p:ext>
            </p:extLst>
          </p:nvPr>
        </p:nvGraphicFramePr>
        <p:xfrm>
          <a:off x="772880" y="835200"/>
          <a:ext cx="9679022" cy="5496933"/>
        </p:xfrm>
        <a:graphic>
          <a:graphicData uri="http://schemas.openxmlformats.org/drawingml/2006/chart">
            <c:chart xmlns:c="http://schemas.openxmlformats.org/drawingml/2006/chart" xmlns:r="http://schemas.openxmlformats.org/officeDocument/2006/relationships" r:id="rId2"/>
          </a:graphicData>
        </a:graphic>
      </p:graphicFrame>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sexually transmitted infections (STI) are true or false. </a:t>
            </a:r>
          </a:p>
          <a:p>
            <a:r>
              <a:rPr lang="en-GB" sz="1000" i="1" dirty="0">
                <a:solidFill>
                  <a:srgbClr val="002060"/>
                </a:solidFill>
                <a:latin typeface="Calibri" panose="020F0502020204030204" pitchFamily="34" charset="0"/>
              </a:rPr>
              <a:t>Base: All valid respondents, n=1,057</a:t>
            </a:r>
          </a:p>
        </p:txBody>
      </p:sp>
    </p:spTree>
    <p:extLst>
      <p:ext uri="{BB962C8B-B14F-4D97-AF65-F5344CB8AC3E}">
        <p14:creationId xmlns:p14="http://schemas.microsoft.com/office/powerpoint/2010/main" val="327546997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dirty="0"/>
              <a:t>Compared to Year 8 pupils, Year 10s have a much better understanding around sexually transmitted infections and provided more decisive answers. </a:t>
            </a:r>
          </a:p>
        </p:txBody>
      </p:sp>
      <p:graphicFrame>
        <p:nvGraphicFramePr>
          <p:cNvPr id="8" name="Table 7"/>
          <p:cNvGraphicFramePr>
            <a:graphicFrameLocks noGrp="1"/>
          </p:cNvGraphicFramePr>
          <p:nvPr>
            <p:extLst>
              <p:ext uri="{D42A27DB-BD31-4B8C-83A1-F6EECF244321}">
                <p14:modId xmlns:p14="http://schemas.microsoft.com/office/powerpoint/2010/main" val="3794673920"/>
              </p:ext>
            </p:extLst>
          </p:nvPr>
        </p:nvGraphicFramePr>
        <p:xfrm>
          <a:off x="183600" y="835200"/>
          <a:ext cx="11449598" cy="3547448"/>
        </p:xfrm>
        <a:graphic>
          <a:graphicData uri="http://schemas.openxmlformats.org/drawingml/2006/table">
            <a:tbl>
              <a:tblPr firstRow="1" bandRow="1">
                <a:tableStyleId>{5940675A-B579-460E-94D1-54222C63F5DA}</a:tableStyleId>
              </a:tblPr>
              <a:tblGrid>
                <a:gridCol w="3494564">
                  <a:extLst>
                    <a:ext uri="{9D8B030D-6E8A-4147-A177-3AD203B41FA5}">
                      <a16:colId xmlns:a16="http://schemas.microsoft.com/office/drawing/2014/main" val="20000"/>
                    </a:ext>
                  </a:extLst>
                </a:gridCol>
                <a:gridCol w="1424778">
                  <a:extLst>
                    <a:ext uri="{9D8B030D-6E8A-4147-A177-3AD203B41FA5}">
                      <a16:colId xmlns:a16="http://schemas.microsoft.com/office/drawing/2014/main" val="20001"/>
                    </a:ext>
                  </a:extLst>
                </a:gridCol>
                <a:gridCol w="1088376">
                  <a:extLst>
                    <a:ext uri="{9D8B030D-6E8A-4147-A177-3AD203B41FA5}">
                      <a16:colId xmlns:a16="http://schemas.microsoft.com/office/drawing/2014/main" val="20002"/>
                    </a:ext>
                  </a:extLst>
                </a:gridCol>
                <a:gridCol w="1088376">
                  <a:extLst>
                    <a:ext uri="{9D8B030D-6E8A-4147-A177-3AD203B41FA5}">
                      <a16:colId xmlns:a16="http://schemas.microsoft.com/office/drawing/2014/main" val="20003"/>
                    </a:ext>
                  </a:extLst>
                </a:gridCol>
                <a:gridCol w="1088376">
                  <a:extLst>
                    <a:ext uri="{9D8B030D-6E8A-4147-A177-3AD203B41FA5}">
                      <a16:colId xmlns:a16="http://schemas.microsoft.com/office/drawing/2014/main" val="20004"/>
                    </a:ext>
                  </a:extLst>
                </a:gridCol>
                <a:gridCol w="1088376">
                  <a:extLst>
                    <a:ext uri="{9D8B030D-6E8A-4147-A177-3AD203B41FA5}">
                      <a16:colId xmlns:a16="http://schemas.microsoft.com/office/drawing/2014/main" val="20005"/>
                    </a:ext>
                  </a:extLst>
                </a:gridCol>
                <a:gridCol w="1088376">
                  <a:extLst>
                    <a:ext uri="{9D8B030D-6E8A-4147-A177-3AD203B41FA5}">
                      <a16:colId xmlns:a16="http://schemas.microsoft.com/office/drawing/2014/main" val="20006"/>
                    </a:ext>
                  </a:extLst>
                </a:gridCol>
                <a:gridCol w="1088376">
                  <a:extLst>
                    <a:ext uri="{9D8B030D-6E8A-4147-A177-3AD203B41FA5}">
                      <a16:colId xmlns:a16="http://schemas.microsoft.com/office/drawing/2014/main" val="20007"/>
                    </a:ext>
                  </a:extLst>
                </a:gridCol>
              </a:tblGrid>
              <a:tr h="38793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64">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6915">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All STIs can be cured with treatment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800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32706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9909">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 person might not know they have an STI because sometimes there are no symptoms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302104">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5218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03923">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You can protect yourself from getting an STI by using a condom during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sexually transmitted infections (STI) are true or false.</a:t>
            </a:r>
          </a:p>
        </p:txBody>
      </p:sp>
    </p:spTree>
    <p:extLst>
      <p:ext uri="{BB962C8B-B14F-4D97-AF65-F5344CB8AC3E}">
        <p14:creationId xmlns:p14="http://schemas.microsoft.com/office/powerpoint/2010/main" val="187957822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dirty="0"/>
              <a:t>LGBTQ pupils are the most knowledgeable about STIs.</a:t>
            </a:r>
            <a:br>
              <a:rPr lang="en-GB" sz="1600" dirty="0"/>
            </a:br>
            <a:r>
              <a:rPr lang="en-GB" sz="1600" dirty="0"/>
              <a:t> </a:t>
            </a:r>
          </a:p>
        </p:txBody>
      </p:sp>
      <p:graphicFrame>
        <p:nvGraphicFramePr>
          <p:cNvPr id="8" name="Table 7"/>
          <p:cNvGraphicFramePr>
            <a:graphicFrameLocks noGrp="1"/>
          </p:cNvGraphicFramePr>
          <p:nvPr>
            <p:extLst>
              <p:ext uri="{D42A27DB-BD31-4B8C-83A1-F6EECF244321}">
                <p14:modId xmlns:p14="http://schemas.microsoft.com/office/powerpoint/2010/main" val="955790649"/>
              </p:ext>
            </p:extLst>
          </p:nvPr>
        </p:nvGraphicFramePr>
        <p:xfrm>
          <a:off x="183600" y="922752"/>
          <a:ext cx="11449605" cy="3799597"/>
        </p:xfrm>
        <a:graphic>
          <a:graphicData uri="http://schemas.openxmlformats.org/drawingml/2006/table">
            <a:tbl>
              <a:tblPr firstRow="1" bandRow="1">
                <a:tableStyleId>{5940675A-B579-460E-94D1-54222C63F5DA}</a:tableStyleId>
              </a:tblPr>
              <a:tblGrid>
                <a:gridCol w="3199113">
                  <a:extLst>
                    <a:ext uri="{9D8B030D-6E8A-4147-A177-3AD203B41FA5}">
                      <a16:colId xmlns:a16="http://schemas.microsoft.com/office/drawing/2014/main" val="20000"/>
                    </a:ext>
                  </a:extLst>
                </a:gridCol>
                <a:gridCol w="1474373">
                  <a:extLst>
                    <a:ext uri="{9D8B030D-6E8A-4147-A177-3AD203B41FA5}">
                      <a16:colId xmlns:a16="http://schemas.microsoft.com/office/drawing/2014/main" val="20001"/>
                    </a:ext>
                  </a:extLst>
                </a:gridCol>
                <a:gridCol w="968017">
                  <a:extLst>
                    <a:ext uri="{9D8B030D-6E8A-4147-A177-3AD203B41FA5}">
                      <a16:colId xmlns:a16="http://schemas.microsoft.com/office/drawing/2014/main" val="20002"/>
                    </a:ext>
                  </a:extLst>
                </a:gridCol>
                <a:gridCol w="968017">
                  <a:extLst>
                    <a:ext uri="{9D8B030D-6E8A-4147-A177-3AD203B41FA5}">
                      <a16:colId xmlns:a16="http://schemas.microsoft.com/office/drawing/2014/main" val="20003"/>
                    </a:ext>
                  </a:extLst>
                </a:gridCol>
                <a:gridCol w="968017">
                  <a:extLst>
                    <a:ext uri="{9D8B030D-6E8A-4147-A177-3AD203B41FA5}">
                      <a16:colId xmlns:a16="http://schemas.microsoft.com/office/drawing/2014/main" val="20004"/>
                    </a:ext>
                  </a:extLst>
                </a:gridCol>
                <a:gridCol w="968017">
                  <a:extLst>
                    <a:ext uri="{9D8B030D-6E8A-4147-A177-3AD203B41FA5}">
                      <a16:colId xmlns:a16="http://schemas.microsoft.com/office/drawing/2014/main" val="20005"/>
                    </a:ext>
                  </a:extLst>
                </a:gridCol>
                <a:gridCol w="968017">
                  <a:extLst>
                    <a:ext uri="{9D8B030D-6E8A-4147-A177-3AD203B41FA5}">
                      <a16:colId xmlns:a16="http://schemas.microsoft.com/office/drawing/2014/main" val="20006"/>
                    </a:ext>
                  </a:extLst>
                </a:gridCol>
                <a:gridCol w="968017">
                  <a:extLst>
                    <a:ext uri="{9D8B030D-6E8A-4147-A177-3AD203B41FA5}">
                      <a16:colId xmlns:a16="http://schemas.microsoft.com/office/drawing/2014/main" val="20007"/>
                    </a:ext>
                  </a:extLst>
                </a:gridCol>
                <a:gridCol w="968017">
                  <a:extLst>
                    <a:ext uri="{9D8B030D-6E8A-4147-A177-3AD203B41FA5}">
                      <a16:colId xmlns:a16="http://schemas.microsoft.com/office/drawing/2014/main" val="3988715723"/>
                    </a:ext>
                  </a:extLst>
                </a:gridCol>
              </a:tblGrid>
              <a:tr h="387931">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01564">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56915">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All STIs can be cured with treatment</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2800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3"/>
                  </a:ext>
                </a:extLst>
              </a:tr>
              <a:tr h="32706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9909">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 person might not know they have an STI because sometimes there are no symptoms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302104">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52181">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303923">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You can protect yourself from getting an STI by using a condom during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9"/>
                  </a:ext>
                </a:extLst>
              </a:tr>
              <a:tr h="30392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sexually transmitted infections (STI) are true or false. </a:t>
            </a:r>
          </a:p>
        </p:txBody>
      </p:sp>
    </p:spTree>
    <p:extLst>
      <p:ext uri="{BB962C8B-B14F-4D97-AF65-F5344CB8AC3E}">
        <p14:creationId xmlns:p14="http://schemas.microsoft.com/office/powerpoint/2010/main" val="120810448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565484" cy="900000"/>
          </a:xfrm>
        </p:spPr>
        <p:txBody>
          <a:bodyPr anchor="t" anchorCtr="0">
            <a:normAutofit/>
          </a:bodyPr>
          <a:lstStyle/>
          <a:p>
            <a:r>
              <a:rPr lang="en-GB" sz="1600" dirty="0"/>
              <a:t>Although 66% of pupils agree that some types of contraception are better at preventing pregnancy than others, four out of the five questions saw over half of pupils either answer incorrectly or answer ‘don’t know’.</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12" name="TextBox 11"/>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contraception are true or false. </a:t>
            </a:r>
          </a:p>
          <a:p>
            <a:r>
              <a:rPr lang="en-GB" sz="1000" i="1" dirty="0">
                <a:solidFill>
                  <a:srgbClr val="002060"/>
                </a:solidFill>
                <a:latin typeface="Calibri" panose="020F0502020204030204" pitchFamily="34" charset="0"/>
              </a:rPr>
              <a:t>Base: All valid respondents, n=1,057</a:t>
            </a:r>
          </a:p>
        </p:txBody>
      </p:sp>
      <p:graphicFrame>
        <p:nvGraphicFramePr>
          <p:cNvPr id="14" name="Chart 13"/>
          <p:cNvGraphicFramePr/>
          <p:nvPr>
            <p:extLst>
              <p:ext uri="{D42A27DB-BD31-4B8C-83A1-F6EECF244321}">
                <p14:modId xmlns:p14="http://schemas.microsoft.com/office/powerpoint/2010/main" val="312921927"/>
              </p:ext>
            </p:extLst>
          </p:nvPr>
        </p:nvGraphicFramePr>
        <p:xfrm>
          <a:off x="1148800" y="835200"/>
          <a:ext cx="9679022" cy="5496933"/>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87272334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91440" tIns="45720" rIns="91440" bIns="45720" rtlCol="0" anchor="ctr">
            <a:normAutofit/>
          </a:bodyPr>
          <a:lstStyle/>
          <a:p>
            <a:r>
              <a:rPr lang="en-GB" sz="2400" dirty="0"/>
              <a:t>Executive Summary (5) - CYPP key indicators</a:t>
            </a:r>
          </a:p>
        </p:txBody>
      </p:sp>
      <p:sp>
        <p:nvSpPr>
          <p:cNvPr id="3" name="Content Placeholder 2"/>
          <p:cNvSpPr>
            <a:spLocks noGrp="1"/>
          </p:cNvSpPr>
          <p:nvPr>
            <p:ph idx="1"/>
          </p:nvPr>
        </p:nvSpPr>
        <p:spPr>
          <a:xfrm>
            <a:off x="183600" y="3802663"/>
            <a:ext cx="5561860" cy="2210797"/>
          </a:xfrm>
        </p:spPr>
        <p:txBody>
          <a:bodyPr>
            <a:noAutofit/>
          </a:bodyPr>
          <a:lstStyle/>
          <a:p>
            <a:pPr marL="0" indent="0">
              <a:lnSpc>
                <a:spcPct val="100000"/>
              </a:lnSpc>
              <a:spcBef>
                <a:spcPts val="600"/>
              </a:spcBef>
              <a:spcAft>
                <a:spcPts val="600"/>
              </a:spcAft>
              <a:buNone/>
            </a:pPr>
            <a:r>
              <a:rPr lang="en-GB" sz="1600" i="1" dirty="0"/>
              <a:t>CYPP-7: </a:t>
            </a:r>
            <a:r>
              <a:rPr lang="en-GB" sz="1600" b="1" dirty="0"/>
              <a:t>How do you rate the following in the area where you live? </a:t>
            </a:r>
          </a:p>
          <a:p>
            <a:pPr marL="0" indent="0">
              <a:lnSpc>
                <a:spcPct val="100000"/>
              </a:lnSpc>
              <a:spcBef>
                <a:spcPts val="600"/>
              </a:spcBef>
              <a:spcAft>
                <a:spcPts val="600"/>
              </a:spcAft>
              <a:buNone/>
            </a:pPr>
            <a:r>
              <a:rPr lang="en-GB" sz="1400" dirty="0">
                <a:solidFill>
                  <a:srgbClr val="404040"/>
                </a:solidFill>
              </a:rPr>
              <a:t>70% feel safe/very safe when they’re at school, 78% feel safe/very safe when they’re out during the day and 72% do so when going to and from school. </a:t>
            </a:r>
          </a:p>
          <a:p>
            <a:pPr marL="0" indent="0">
              <a:lnSpc>
                <a:spcPct val="100000"/>
              </a:lnSpc>
              <a:spcBef>
                <a:spcPts val="600"/>
              </a:spcBef>
              <a:spcAft>
                <a:spcPts val="600"/>
              </a:spcAft>
              <a:buNone/>
            </a:pPr>
            <a:r>
              <a:rPr lang="en-GB" sz="1400" dirty="0">
                <a:solidFill>
                  <a:srgbClr val="404040"/>
                </a:solidFill>
              </a:rPr>
              <a:t>31% of pupils feel safe/very safe when going out after dark in the area they live and 27% feel safe/very safe in Doncaster town centre (see slide 123 for more details).</a:t>
            </a:r>
          </a:p>
        </p:txBody>
      </p:sp>
      <p:graphicFrame>
        <p:nvGraphicFramePr>
          <p:cNvPr id="4" name="Content Placeholder 6"/>
          <p:cNvGraphicFramePr>
            <a:graphicFrameLocks/>
          </p:cNvGraphicFramePr>
          <p:nvPr>
            <p:extLst>
              <p:ext uri="{D42A27DB-BD31-4B8C-83A1-F6EECF244321}">
                <p14:modId xmlns:p14="http://schemas.microsoft.com/office/powerpoint/2010/main" val="800214771"/>
              </p:ext>
            </p:extLst>
          </p:nvPr>
        </p:nvGraphicFramePr>
        <p:xfrm>
          <a:off x="6338656" y="3788696"/>
          <a:ext cx="4580877" cy="258854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3600" y="6522289"/>
            <a:ext cx="6741419" cy="246221"/>
          </a:xfrm>
          <a:prstGeom prst="rect">
            <a:avLst/>
          </a:prstGeom>
          <a:noFill/>
        </p:spPr>
        <p:txBody>
          <a:bodyPr wrap="square" rtlCol="0" anchor="b" anchorCtr="0">
            <a:spAutoFit/>
          </a:bodyPr>
          <a:lstStyle/>
          <a:p>
            <a:r>
              <a:rPr lang="en-GB" sz="1000" i="1" dirty="0">
                <a:solidFill>
                  <a:srgbClr val="002060"/>
                </a:solidFill>
                <a:latin typeface="Calibri" panose="020F0502020204030204" pitchFamily="34" charset="0"/>
              </a:rPr>
              <a:t>Base: All valid respondents, 2021 n=429, 2022 n=834, 2023 n=1,057</a:t>
            </a:r>
          </a:p>
        </p:txBody>
      </p:sp>
      <p:sp>
        <p:nvSpPr>
          <p:cNvPr id="10" name="Content Placeholder 2"/>
          <p:cNvSpPr txBox="1">
            <a:spLocks/>
          </p:cNvSpPr>
          <p:nvPr/>
        </p:nvSpPr>
        <p:spPr>
          <a:xfrm>
            <a:off x="5133018" y="833152"/>
            <a:ext cx="6046816" cy="2389019"/>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rgbClr val="004376"/>
                </a:solidFill>
                <a:latin typeface="Calibri" panose="020F0502020204030204" pitchFamily="34" charset="0"/>
                <a:ea typeface="+mn-ea"/>
                <a:cs typeface="DINPro" panose="020B0504020101020102" pitchFamily="34" charset="0"/>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rgbClr val="004376"/>
                </a:solidFill>
                <a:latin typeface="Calibri" panose="020F0502020204030204" pitchFamily="34" charset="0"/>
                <a:ea typeface="+mn-ea"/>
                <a:cs typeface="DINPro" panose="020B0504020101020102" pitchFamily="34" charset="0"/>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rgbClr val="004376"/>
                </a:solidFill>
                <a:latin typeface="Calibri" panose="020F0502020204030204" pitchFamily="34" charset="0"/>
                <a:ea typeface="+mn-ea"/>
                <a:cs typeface="DINPro" panose="020B0504020101020102" pitchFamily="34" charset="0"/>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rgbClr val="004376"/>
                </a:solidFill>
                <a:latin typeface="Calibri" panose="020F0502020204030204" pitchFamily="34" charset="0"/>
                <a:ea typeface="+mn-ea"/>
                <a:cs typeface="DINPro" panose="020B0504020101020102"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600"/>
              </a:spcBef>
              <a:spcAft>
                <a:spcPts val="600"/>
              </a:spcAft>
              <a:buFont typeface="Arial" panose="020B0604020202020204" pitchFamily="34" charset="0"/>
              <a:buNone/>
            </a:pPr>
            <a:r>
              <a:rPr lang="en-GB" sz="1600" i="1" dirty="0"/>
              <a:t>CYPP- 5 &amp; 6: </a:t>
            </a:r>
            <a:r>
              <a:rPr lang="en-GB" sz="1600" b="1" dirty="0"/>
              <a:t>Resilience scores</a:t>
            </a:r>
          </a:p>
          <a:p>
            <a:pPr marL="0" indent="0">
              <a:lnSpc>
                <a:spcPct val="100000"/>
              </a:lnSpc>
              <a:spcBef>
                <a:spcPts val="600"/>
              </a:spcBef>
              <a:spcAft>
                <a:spcPts val="600"/>
              </a:spcAft>
              <a:buNone/>
            </a:pPr>
            <a:r>
              <a:rPr lang="en-GB" sz="1400" dirty="0">
                <a:solidFill>
                  <a:srgbClr val="404040"/>
                </a:solidFill>
              </a:rPr>
              <a:t>An overall measurement of resilience based on the answers to ‘If I don’t succeed at something’ and ‘If something goes wrong’. </a:t>
            </a:r>
          </a:p>
          <a:p>
            <a:pPr marL="0" indent="0">
              <a:lnSpc>
                <a:spcPct val="100000"/>
              </a:lnSpc>
              <a:spcBef>
                <a:spcPts val="600"/>
              </a:spcBef>
              <a:spcAft>
                <a:spcPts val="600"/>
              </a:spcAft>
              <a:buNone/>
            </a:pPr>
            <a:r>
              <a:rPr lang="en-GB" sz="1400" dirty="0">
                <a:solidFill>
                  <a:srgbClr val="404040"/>
                </a:solidFill>
              </a:rPr>
              <a:t>All items are scored 0-3 if phrased positively or 3-0 if they are phrased negatively.</a:t>
            </a:r>
          </a:p>
          <a:p>
            <a:pPr marL="0" indent="0">
              <a:lnSpc>
                <a:spcPct val="100000"/>
              </a:lnSpc>
              <a:spcBef>
                <a:spcPts val="600"/>
              </a:spcBef>
              <a:spcAft>
                <a:spcPts val="600"/>
              </a:spcAft>
              <a:buNone/>
            </a:pPr>
            <a:r>
              <a:rPr lang="en-GB" sz="1400" dirty="0">
                <a:solidFill>
                  <a:srgbClr val="404040"/>
                </a:solidFill>
              </a:rPr>
              <a:t>Resilience is relatively low amongst secondary school pupils with 44% scoring low (0-19). Year 8s are more slightly resilient than Year 10s, and boys have a higher resilience than girls (see slide 110 for more details).</a:t>
            </a:r>
          </a:p>
        </p:txBody>
      </p:sp>
      <p:graphicFrame>
        <p:nvGraphicFramePr>
          <p:cNvPr id="11" name="Content Placeholder 6">
            <a:extLst>
              <a:ext uri="{FF2B5EF4-FFF2-40B4-BE49-F238E27FC236}">
                <a16:creationId xmlns:a16="http://schemas.microsoft.com/office/drawing/2014/main" id="{944A29FD-D92B-455D-B12E-FF078A8C5C83}"/>
              </a:ext>
            </a:extLst>
          </p:cNvPr>
          <p:cNvGraphicFramePr>
            <a:graphicFrameLocks/>
          </p:cNvGraphicFramePr>
          <p:nvPr>
            <p:extLst>
              <p:ext uri="{D42A27DB-BD31-4B8C-83A1-F6EECF244321}">
                <p14:modId xmlns:p14="http://schemas.microsoft.com/office/powerpoint/2010/main" val="3819643425"/>
              </p:ext>
            </p:extLst>
          </p:nvPr>
        </p:nvGraphicFramePr>
        <p:xfrm>
          <a:off x="413554" y="1058730"/>
          <a:ext cx="4612784" cy="2570295"/>
        </p:xfrm>
        <a:graphic>
          <a:graphicData uri="http://schemas.openxmlformats.org/drawingml/2006/chart">
            <c:chart xmlns:c="http://schemas.openxmlformats.org/drawingml/2006/chart" xmlns:r="http://schemas.openxmlformats.org/officeDocument/2006/relationships" r:id="rId4"/>
          </a:graphicData>
        </a:graphic>
      </p:graphicFrame>
    </p:spTree>
    <p:extLst>
      <p:ext uri="{BB962C8B-B14F-4D97-AF65-F5344CB8AC3E}">
        <p14:creationId xmlns:p14="http://schemas.microsoft.com/office/powerpoint/2010/main" val="1094765439"/>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323849269"/>
              </p:ext>
            </p:extLst>
          </p:nvPr>
        </p:nvGraphicFramePr>
        <p:xfrm>
          <a:off x="180000" y="908309"/>
          <a:ext cx="11824803" cy="5041382"/>
        </p:xfrm>
        <a:graphic>
          <a:graphicData uri="http://schemas.openxmlformats.org/drawingml/2006/table">
            <a:tbl>
              <a:tblPr firstRow="1" bandRow="1">
                <a:tableStyleId>{5940675A-B579-460E-94D1-54222C63F5DA}</a:tableStyleId>
              </a:tblPr>
              <a:tblGrid>
                <a:gridCol w="3112164">
                  <a:extLst>
                    <a:ext uri="{9D8B030D-6E8A-4147-A177-3AD203B41FA5}">
                      <a16:colId xmlns:a16="http://schemas.microsoft.com/office/drawing/2014/main" val="20000"/>
                    </a:ext>
                  </a:extLst>
                </a:gridCol>
                <a:gridCol w="1932783">
                  <a:extLst>
                    <a:ext uri="{9D8B030D-6E8A-4147-A177-3AD203B41FA5}">
                      <a16:colId xmlns:a16="http://schemas.microsoft.com/office/drawing/2014/main" val="20001"/>
                    </a:ext>
                  </a:extLst>
                </a:gridCol>
                <a:gridCol w="1129976">
                  <a:extLst>
                    <a:ext uri="{9D8B030D-6E8A-4147-A177-3AD203B41FA5}">
                      <a16:colId xmlns:a16="http://schemas.microsoft.com/office/drawing/2014/main" val="20002"/>
                    </a:ext>
                  </a:extLst>
                </a:gridCol>
                <a:gridCol w="1129976">
                  <a:extLst>
                    <a:ext uri="{9D8B030D-6E8A-4147-A177-3AD203B41FA5}">
                      <a16:colId xmlns:a16="http://schemas.microsoft.com/office/drawing/2014/main" val="20003"/>
                    </a:ext>
                  </a:extLst>
                </a:gridCol>
                <a:gridCol w="1129976">
                  <a:extLst>
                    <a:ext uri="{9D8B030D-6E8A-4147-A177-3AD203B41FA5}">
                      <a16:colId xmlns:a16="http://schemas.microsoft.com/office/drawing/2014/main" val="20004"/>
                    </a:ext>
                  </a:extLst>
                </a:gridCol>
                <a:gridCol w="1129976">
                  <a:extLst>
                    <a:ext uri="{9D8B030D-6E8A-4147-A177-3AD203B41FA5}">
                      <a16:colId xmlns:a16="http://schemas.microsoft.com/office/drawing/2014/main" val="20005"/>
                    </a:ext>
                  </a:extLst>
                </a:gridCol>
                <a:gridCol w="1129976">
                  <a:extLst>
                    <a:ext uri="{9D8B030D-6E8A-4147-A177-3AD203B41FA5}">
                      <a16:colId xmlns:a16="http://schemas.microsoft.com/office/drawing/2014/main" val="20006"/>
                    </a:ext>
                  </a:extLst>
                </a:gridCol>
                <a:gridCol w="1129976">
                  <a:extLst>
                    <a:ext uri="{9D8B030D-6E8A-4147-A177-3AD203B41FA5}">
                      <a16:colId xmlns:a16="http://schemas.microsoft.com/office/drawing/2014/main" val="20007"/>
                    </a:ext>
                  </a:extLst>
                </a:gridCol>
              </a:tblGrid>
              <a:tr h="331998">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83889">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35995">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Some types of contraception are better at preventing pregnancy than others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308780">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0789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81907">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Condoms are the only type of contraception that protect from unwanted pregnancy and getting an STI</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28439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3153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86109">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 Some types of contraception can be put in a girl's body for up to 5 years before having to be changed and she will have very good protection</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28610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8610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86109">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Emergency contraception (or the morning after pill) can be taken up to 5 days after unprotected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1"/>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12"/>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3"/>
                  </a:ext>
                </a:extLst>
              </a:tr>
              <a:tr h="286109">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 girl can't get pregnant if she is on her period when she has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5"/>
                  </a:ext>
                </a:extLst>
              </a:tr>
              <a:tr h="286109">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5" name="Title 1"/>
          <p:cNvSpPr>
            <a:spLocks noGrp="1"/>
          </p:cNvSpPr>
          <p:nvPr>
            <p:ph type="title"/>
          </p:nvPr>
        </p:nvSpPr>
        <p:spPr>
          <a:xfrm>
            <a:off x="180000" y="180000"/>
            <a:ext cx="11599040" cy="900000"/>
          </a:xfrm>
        </p:spPr>
        <p:txBody>
          <a:bodyPr anchor="t" anchorCtr="0">
            <a:normAutofit/>
          </a:bodyPr>
          <a:lstStyle/>
          <a:p>
            <a:r>
              <a:rPr lang="en-GB" sz="1600" dirty="0"/>
              <a:t>Confidence in responding to questions around contraception and how to prevent STIs increases with age. Year 10s and girls are more likely to respond to each statement with the dichotomous true or false answer rather than ‘don’t know’. </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contraception are true or false. </a:t>
            </a:r>
          </a:p>
        </p:txBody>
      </p:sp>
    </p:spTree>
    <p:extLst>
      <p:ext uri="{BB962C8B-B14F-4D97-AF65-F5344CB8AC3E}">
        <p14:creationId xmlns:p14="http://schemas.microsoft.com/office/powerpoint/2010/main" val="2682893113"/>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Table 7"/>
          <p:cNvGraphicFramePr>
            <a:graphicFrameLocks noGrp="1"/>
          </p:cNvGraphicFramePr>
          <p:nvPr>
            <p:extLst>
              <p:ext uri="{D42A27DB-BD31-4B8C-83A1-F6EECF244321}">
                <p14:modId xmlns:p14="http://schemas.microsoft.com/office/powerpoint/2010/main" val="2167760139"/>
              </p:ext>
            </p:extLst>
          </p:nvPr>
        </p:nvGraphicFramePr>
        <p:xfrm>
          <a:off x="179999" y="954001"/>
          <a:ext cx="11753693" cy="5198973"/>
        </p:xfrm>
        <a:graphic>
          <a:graphicData uri="http://schemas.openxmlformats.org/drawingml/2006/table">
            <a:tbl>
              <a:tblPr firstRow="1" bandRow="1">
                <a:tableStyleId>{5940675A-B579-460E-94D1-54222C63F5DA}</a:tableStyleId>
              </a:tblPr>
              <a:tblGrid>
                <a:gridCol w="2710930">
                  <a:extLst>
                    <a:ext uri="{9D8B030D-6E8A-4147-A177-3AD203B41FA5}">
                      <a16:colId xmlns:a16="http://schemas.microsoft.com/office/drawing/2014/main" val="20000"/>
                    </a:ext>
                  </a:extLst>
                </a:gridCol>
                <a:gridCol w="1881721">
                  <a:extLst>
                    <a:ext uri="{9D8B030D-6E8A-4147-A177-3AD203B41FA5}">
                      <a16:colId xmlns:a16="http://schemas.microsoft.com/office/drawing/2014/main" val="20001"/>
                    </a:ext>
                  </a:extLst>
                </a:gridCol>
                <a:gridCol w="1023006">
                  <a:extLst>
                    <a:ext uri="{9D8B030D-6E8A-4147-A177-3AD203B41FA5}">
                      <a16:colId xmlns:a16="http://schemas.microsoft.com/office/drawing/2014/main" val="20002"/>
                    </a:ext>
                  </a:extLst>
                </a:gridCol>
                <a:gridCol w="1023006">
                  <a:extLst>
                    <a:ext uri="{9D8B030D-6E8A-4147-A177-3AD203B41FA5}">
                      <a16:colId xmlns:a16="http://schemas.microsoft.com/office/drawing/2014/main" val="20003"/>
                    </a:ext>
                  </a:extLst>
                </a:gridCol>
                <a:gridCol w="1023006">
                  <a:extLst>
                    <a:ext uri="{9D8B030D-6E8A-4147-A177-3AD203B41FA5}">
                      <a16:colId xmlns:a16="http://schemas.microsoft.com/office/drawing/2014/main" val="20004"/>
                    </a:ext>
                  </a:extLst>
                </a:gridCol>
                <a:gridCol w="1023006">
                  <a:extLst>
                    <a:ext uri="{9D8B030D-6E8A-4147-A177-3AD203B41FA5}">
                      <a16:colId xmlns:a16="http://schemas.microsoft.com/office/drawing/2014/main" val="20005"/>
                    </a:ext>
                  </a:extLst>
                </a:gridCol>
                <a:gridCol w="1023006">
                  <a:extLst>
                    <a:ext uri="{9D8B030D-6E8A-4147-A177-3AD203B41FA5}">
                      <a16:colId xmlns:a16="http://schemas.microsoft.com/office/drawing/2014/main" val="20006"/>
                    </a:ext>
                  </a:extLst>
                </a:gridCol>
                <a:gridCol w="1023006">
                  <a:extLst>
                    <a:ext uri="{9D8B030D-6E8A-4147-A177-3AD203B41FA5}">
                      <a16:colId xmlns:a16="http://schemas.microsoft.com/office/drawing/2014/main" val="20007"/>
                    </a:ext>
                  </a:extLst>
                </a:gridCol>
                <a:gridCol w="1023006">
                  <a:extLst>
                    <a:ext uri="{9D8B030D-6E8A-4147-A177-3AD203B41FA5}">
                      <a16:colId xmlns:a16="http://schemas.microsoft.com/office/drawing/2014/main" val="485959277"/>
                    </a:ext>
                  </a:extLst>
                </a:gridCol>
              </a:tblGrid>
              <a:tr h="597209">
                <a:tc gridSpan="2">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baseline="0" dirty="0">
                          <a:solidFill>
                            <a:schemeClr val="tx1">
                              <a:lumMod val="75000"/>
                              <a:lumOff val="25000"/>
                            </a:schemeClr>
                          </a:solidFill>
                        </a:rPr>
                        <a:t>Ethnic Minority Groups</a:t>
                      </a:r>
                      <a:endParaRPr lang="en-GB" sz="1200" b="1"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74491">
                <a:tc gridSpan="2">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hMerge="1">
                  <a:txBody>
                    <a:bodyPr/>
                    <a:lstStyle/>
                    <a:p>
                      <a:endParaRPr lang="en-GB" sz="1200" i="1" dirty="0">
                        <a:solidFill>
                          <a:schemeClr val="tx1">
                            <a:lumMod val="75000"/>
                            <a:lumOff val="25000"/>
                          </a:schemeClr>
                        </a:solidFill>
                      </a:endParaRP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24872">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Some types of contraception are better at preventing pregnancy than others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2"/>
                  </a:ext>
                </a:extLst>
              </a:tr>
              <a:tr h="298559">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97706">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57962">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Condoms are the only type of contraception that protect from unwanted pregnancy and getting an STI</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5"/>
                  </a:ext>
                </a:extLst>
              </a:tr>
              <a:tr h="274982">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6"/>
                  </a:ext>
                </a:extLst>
              </a:tr>
              <a:tr h="320563">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7"/>
                  </a:ext>
                </a:extLst>
              </a:tr>
              <a:tr h="276638">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 Some types of contraception can be put in a girl's body for up to 5 years before having to be changed and she will have very good protection</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08"/>
                  </a:ext>
                </a:extLst>
              </a:tr>
              <a:tr h="27663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noFill/>
                  </a:tcPr>
                </a:tc>
                <a:extLst>
                  <a:ext uri="{0D108BD9-81ED-4DB2-BD59-A6C34878D82A}">
                    <a16:rowId xmlns:a16="http://schemas.microsoft.com/office/drawing/2014/main" val="10009"/>
                  </a:ext>
                </a:extLst>
              </a:tr>
              <a:tr h="276638">
                <a:tc vMerge="1">
                  <a:txBody>
                    <a:bodyPr/>
                    <a:lstStyle/>
                    <a:p>
                      <a:pPr algn="l" fontAlgn="b"/>
                      <a:endParaRPr lang="en-GB" sz="1100" b="0" i="0" u="none" strike="noStrike" dirty="0">
                        <a:solidFill>
                          <a:srgbClr val="000000"/>
                        </a:solidFill>
                        <a:effectLst/>
                        <a:latin typeface="Calibri" panose="020F0502020204030204" pitchFamily="34" charset="0"/>
                      </a:endParaRPr>
                    </a:p>
                  </a:txBody>
                  <a:tcPr marL="7620" marR="7620" marT="7620" marB="0" anchor="b">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0"/>
                  </a:ext>
                </a:extLst>
              </a:tr>
              <a:tr h="276638">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Emergency contraception (or the morning after pill) can be taken up to 5 days after unprotected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1"/>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2"/>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13"/>
                  </a:ext>
                </a:extLst>
              </a:tr>
              <a:tr h="276638">
                <a:tc rowSpan="3">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A girl can't get pregnant if she is on her period when she has sex</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True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4"/>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False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6">
                        <a:lumMod val="20000"/>
                        <a:lumOff val="80000"/>
                      </a:schemeClr>
                    </a:solidFill>
                  </a:tcPr>
                </a:tc>
                <a:extLst>
                  <a:ext uri="{0D108BD9-81ED-4DB2-BD59-A6C34878D82A}">
                    <a16:rowId xmlns:a16="http://schemas.microsoft.com/office/drawing/2014/main" val="10015"/>
                  </a:ext>
                </a:extLst>
              </a:tr>
              <a:tr h="276638">
                <a:tc vMerge="1">
                  <a:txBody>
                    <a:bodyPr/>
                    <a:lstStyle/>
                    <a:p>
                      <a:pPr algn="ctr" fontAlgn="b"/>
                      <a:endParaRPr lang="en-GB" sz="1200" b="0" i="0" u="none" strike="noStrike" dirty="0">
                        <a:solidFill>
                          <a:schemeClr val="tx1">
                            <a:lumMod val="75000"/>
                            <a:lumOff val="25000"/>
                          </a:schemeClr>
                        </a:solidFill>
                        <a:effectLst/>
                        <a:latin typeface="Calibri" panose="020F0502020204030204" pitchFamily="34" charset="0"/>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l" fontAlgn="b"/>
                      <a:r>
                        <a:rPr lang="en-GB" sz="1200" b="0" i="0" u="none" strike="noStrike" dirty="0">
                          <a:solidFill>
                            <a:schemeClr val="tx1">
                              <a:lumMod val="75000"/>
                              <a:lumOff val="25000"/>
                            </a:schemeClr>
                          </a:solidFill>
                          <a:effectLst/>
                          <a:latin typeface="Calibri" panose="020F0502020204030204" pitchFamily="34" charset="0"/>
                        </a:rPr>
                        <a:t>Don’t Know</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16"/>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5" name="Title 1"/>
          <p:cNvSpPr>
            <a:spLocks noGrp="1"/>
          </p:cNvSpPr>
          <p:nvPr>
            <p:ph type="title"/>
          </p:nvPr>
        </p:nvSpPr>
        <p:spPr>
          <a:xfrm>
            <a:off x="180000" y="180000"/>
            <a:ext cx="11599040" cy="492926"/>
          </a:xfrm>
        </p:spPr>
        <p:txBody>
          <a:bodyPr anchor="t" anchorCtr="0">
            <a:noAutofit/>
          </a:bodyPr>
          <a:lstStyle/>
          <a:p>
            <a:r>
              <a:rPr lang="en-GB" sz="1600" dirty="0"/>
              <a:t>Across all groups there is a lack of consistency in knowledge of contraception and preventing STI’s. Once again, LGBTQ pupils are the most knowledgeable group overall. </a:t>
            </a:r>
          </a:p>
        </p:txBody>
      </p:sp>
      <p:sp>
        <p:nvSpPr>
          <p:cNvPr id="6" name="TextBox 5"/>
          <p:cNvSpPr txBox="1"/>
          <p:nvPr/>
        </p:nvSpPr>
        <p:spPr>
          <a:xfrm>
            <a:off x="183600" y="6522289"/>
            <a:ext cx="9491446"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if you think the following statements about contraception are true or false.</a:t>
            </a:r>
          </a:p>
        </p:txBody>
      </p:sp>
    </p:spTree>
    <p:extLst>
      <p:ext uri="{BB962C8B-B14F-4D97-AF65-F5344CB8AC3E}">
        <p14:creationId xmlns:p14="http://schemas.microsoft.com/office/powerpoint/2010/main" val="36770632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p:cNvSpPr txBox="1"/>
          <p:nvPr/>
        </p:nvSpPr>
        <p:spPr>
          <a:xfrm>
            <a:off x="183600" y="6368400"/>
            <a:ext cx="10227733"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Have you ever been shown by a teacher, school nurse or a sexual health professional how to use a condom correctly? </a:t>
            </a:r>
          </a:p>
          <a:p>
            <a:r>
              <a:rPr lang="en-GB" sz="1000" i="1" dirty="0">
                <a:solidFill>
                  <a:srgbClr val="002060"/>
                </a:solidFill>
                <a:latin typeface="Calibri" panose="020F0502020204030204" pitchFamily="34" charset="0"/>
              </a:rPr>
              <a:t>Base: All valid respondents, 2021 n=429, 2022 n=834, 2023 n=1,057</a:t>
            </a:r>
            <a:endParaRPr lang="en-US" sz="1000" i="1" dirty="0">
              <a:solidFill>
                <a:srgbClr val="002060"/>
              </a:solidFill>
              <a:latin typeface="Calibri" panose="020F0502020204030204" pitchFamily="34" charset="0"/>
            </a:endParaRPr>
          </a:p>
        </p:txBody>
      </p:sp>
      <p:sp>
        <p:nvSpPr>
          <p:cNvPr id="7" name="Title 1"/>
          <p:cNvSpPr>
            <a:spLocks noGrp="1"/>
          </p:cNvSpPr>
          <p:nvPr>
            <p:ph type="title"/>
          </p:nvPr>
        </p:nvSpPr>
        <p:spPr>
          <a:xfrm>
            <a:off x="183599" y="180000"/>
            <a:ext cx="10886477" cy="900000"/>
          </a:xfrm>
        </p:spPr>
        <p:txBody>
          <a:bodyPr anchor="t" anchorCtr="0">
            <a:normAutofit/>
          </a:bodyPr>
          <a:lstStyle/>
          <a:p>
            <a:r>
              <a:rPr lang="en-GB" sz="1600" dirty="0"/>
              <a:t>40% of pupils have been shown how to use a condom, an increase on previous years. Year 10s make up the majority of those pupils that have been shown. FSM and LGBTQ pupils are also more likely to have been shown than other cohorts.</a:t>
            </a:r>
          </a:p>
        </p:txBody>
      </p:sp>
      <p:graphicFrame>
        <p:nvGraphicFramePr>
          <p:cNvPr id="9" name="Table 8"/>
          <p:cNvGraphicFramePr>
            <a:graphicFrameLocks noGrp="1"/>
          </p:cNvGraphicFramePr>
          <p:nvPr>
            <p:extLst>
              <p:ext uri="{D42A27DB-BD31-4B8C-83A1-F6EECF244321}">
                <p14:modId xmlns:p14="http://schemas.microsoft.com/office/powerpoint/2010/main" val="1015669685"/>
              </p:ext>
            </p:extLst>
          </p:nvPr>
        </p:nvGraphicFramePr>
        <p:xfrm>
          <a:off x="5257953" y="1281890"/>
          <a:ext cx="6375247" cy="1493197"/>
        </p:xfrm>
        <a:graphic>
          <a:graphicData uri="http://schemas.openxmlformats.org/drawingml/2006/table">
            <a:tbl>
              <a:tblPr firstRow="1" bandRow="1">
                <a:tableStyleId>{5940675A-B579-460E-94D1-54222C63F5DA}</a:tableStyleId>
              </a:tblPr>
              <a:tblGrid>
                <a:gridCol w="1393684">
                  <a:extLst>
                    <a:ext uri="{9D8B030D-6E8A-4147-A177-3AD203B41FA5}">
                      <a16:colId xmlns:a16="http://schemas.microsoft.com/office/drawing/2014/main" val="20000"/>
                    </a:ext>
                  </a:extLst>
                </a:gridCol>
                <a:gridCol w="1295631">
                  <a:extLst>
                    <a:ext uri="{9D8B030D-6E8A-4147-A177-3AD203B41FA5}">
                      <a16:colId xmlns:a16="http://schemas.microsoft.com/office/drawing/2014/main" val="20001"/>
                    </a:ext>
                  </a:extLst>
                </a:gridCol>
                <a:gridCol w="774475">
                  <a:extLst>
                    <a:ext uri="{9D8B030D-6E8A-4147-A177-3AD203B41FA5}">
                      <a16:colId xmlns:a16="http://schemas.microsoft.com/office/drawing/2014/main" val="20002"/>
                    </a:ext>
                  </a:extLst>
                </a:gridCol>
                <a:gridCol w="803160">
                  <a:extLst>
                    <a:ext uri="{9D8B030D-6E8A-4147-A177-3AD203B41FA5}">
                      <a16:colId xmlns:a16="http://schemas.microsoft.com/office/drawing/2014/main" val="20003"/>
                    </a:ext>
                  </a:extLst>
                </a:gridCol>
                <a:gridCol w="717108">
                  <a:extLst>
                    <a:ext uri="{9D8B030D-6E8A-4147-A177-3AD203B41FA5}">
                      <a16:colId xmlns:a16="http://schemas.microsoft.com/office/drawing/2014/main" val="20004"/>
                    </a:ext>
                  </a:extLst>
                </a:gridCol>
                <a:gridCol w="702765">
                  <a:extLst>
                    <a:ext uri="{9D8B030D-6E8A-4147-A177-3AD203B41FA5}">
                      <a16:colId xmlns:a16="http://schemas.microsoft.com/office/drawing/2014/main" val="20005"/>
                    </a:ext>
                  </a:extLst>
                </a:gridCol>
                <a:gridCol w="688424">
                  <a:extLst>
                    <a:ext uri="{9D8B030D-6E8A-4147-A177-3AD203B41FA5}">
                      <a16:colId xmlns:a16="http://schemas.microsoft.com/office/drawing/2014/main" val="20006"/>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8861">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rgbClr val="000000"/>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rgbClr val="000000"/>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sp>
        <p:nvSpPr>
          <p:cNvPr id="13" name="Rectangle 12"/>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a:extLst>
              <a:ext uri="{FF2B5EF4-FFF2-40B4-BE49-F238E27FC236}">
                <a16:creationId xmlns:a16="http://schemas.microsoft.com/office/drawing/2014/main" id="{D93315F7-9156-4A36-B52C-547FE02FE11F}"/>
              </a:ext>
            </a:extLst>
          </p:cNvPr>
          <p:cNvGraphicFramePr>
            <a:graphicFrameLocks noGrp="1"/>
          </p:cNvGraphicFramePr>
          <p:nvPr>
            <p:extLst>
              <p:ext uri="{D42A27DB-BD31-4B8C-83A1-F6EECF244321}">
                <p14:modId xmlns:p14="http://schemas.microsoft.com/office/powerpoint/2010/main" val="959940446"/>
              </p:ext>
            </p:extLst>
          </p:nvPr>
        </p:nvGraphicFramePr>
        <p:xfrm>
          <a:off x="5257952" y="2935316"/>
          <a:ext cx="6375247" cy="1665487"/>
        </p:xfrm>
        <a:graphic>
          <a:graphicData uri="http://schemas.openxmlformats.org/drawingml/2006/table">
            <a:tbl>
              <a:tblPr firstRow="1" bandRow="1">
                <a:tableStyleId>{5940675A-B579-460E-94D1-54222C63F5DA}</a:tableStyleId>
              </a:tblPr>
              <a:tblGrid>
                <a:gridCol w="1233096">
                  <a:extLst>
                    <a:ext uri="{9D8B030D-6E8A-4147-A177-3AD203B41FA5}">
                      <a16:colId xmlns:a16="http://schemas.microsoft.com/office/drawing/2014/main" val="20000"/>
                    </a:ext>
                  </a:extLst>
                </a:gridCol>
                <a:gridCol w="639326">
                  <a:extLst>
                    <a:ext uri="{9D8B030D-6E8A-4147-A177-3AD203B41FA5}">
                      <a16:colId xmlns:a16="http://schemas.microsoft.com/office/drawing/2014/main" val="20001"/>
                    </a:ext>
                  </a:extLst>
                </a:gridCol>
                <a:gridCol w="829860">
                  <a:extLst>
                    <a:ext uri="{9D8B030D-6E8A-4147-A177-3AD203B41FA5}">
                      <a16:colId xmlns:a16="http://schemas.microsoft.com/office/drawing/2014/main" val="20002"/>
                    </a:ext>
                  </a:extLst>
                </a:gridCol>
                <a:gridCol w="734593">
                  <a:extLst>
                    <a:ext uri="{9D8B030D-6E8A-4147-A177-3AD203B41FA5}">
                      <a16:colId xmlns:a16="http://schemas.microsoft.com/office/drawing/2014/main" val="20003"/>
                    </a:ext>
                  </a:extLst>
                </a:gridCol>
                <a:gridCol w="799369">
                  <a:extLst>
                    <a:ext uri="{9D8B030D-6E8A-4147-A177-3AD203B41FA5}">
                      <a16:colId xmlns:a16="http://schemas.microsoft.com/office/drawing/2014/main" val="20004"/>
                    </a:ext>
                  </a:extLst>
                </a:gridCol>
                <a:gridCol w="747084">
                  <a:extLst>
                    <a:ext uri="{9D8B030D-6E8A-4147-A177-3AD203B41FA5}">
                      <a16:colId xmlns:a16="http://schemas.microsoft.com/office/drawing/2014/main" val="20005"/>
                    </a:ext>
                  </a:extLst>
                </a:gridCol>
                <a:gridCol w="657326">
                  <a:extLst>
                    <a:ext uri="{9D8B030D-6E8A-4147-A177-3AD203B41FA5}">
                      <a16:colId xmlns:a16="http://schemas.microsoft.com/office/drawing/2014/main" val="20006"/>
                    </a:ext>
                  </a:extLst>
                </a:gridCol>
                <a:gridCol w="734593">
                  <a:extLst>
                    <a:ext uri="{9D8B030D-6E8A-4147-A177-3AD203B41FA5}">
                      <a16:colId xmlns:a16="http://schemas.microsoft.com/office/drawing/2014/main" val="1505081593"/>
                    </a:ext>
                  </a:extLst>
                </a:gridCol>
              </a:tblGrid>
              <a:tr h="4677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9132">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20955">
                <a:tc>
                  <a:txBody>
                    <a:bodyPr/>
                    <a:lstStyle/>
                    <a:p>
                      <a:pPr algn="l" fontAlgn="b"/>
                      <a:r>
                        <a:rPr lang="en-GB" sz="1200" b="0" i="0" u="none" strike="noStrike" dirty="0">
                          <a:solidFill>
                            <a:srgbClr val="000000"/>
                          </a:solidFill>
                          <a:effectLst/>
                          <a:latin typeface="Calibri" panose="020F0502020204030204" pitchFamily="34" charset="0"/>
                        </a:rPr>
                        <a:t>Yes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0132">
                <a:tc>
                  <a:txBody>
                    <a:bodyPr/>
                    <a:lstStyle/>
                    <a:p>
                      <a:pPr algn="l" fontAlgn="b"/>
                      <a:r>
                        <a:rPr lang="en-GB" sz="1200" b="0" i="0" u="none" strike="noStrike" dirty="0">
                          <a:solidFill>
                            <a:srgbClr val="000000"/>
                          </a:solidFill>
                          <a:effectLst/>
                          <a:latin typeface="Calibri" panose="020F0502020204030204" pitchFamily="34" charset="0"/>
                        </a:rPr>
                        <a:t>No</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bl>
          </a:graphicData>
        </a:graphic>
      </p:graphicFrame>
      <p:graphicFrame>
        <p:nvGraphicFramePr>
          <p:cNvPr id="11" name="Chart 10">
            <a:extLst>
              <a:ext uri="{FF2B5EF4-FFF2-40B4-BE49-F238E27FC236}">
                <a16:creationId xmlns:a16="http://schemas.microsoft.com/office/drawing/2014/main" id="{38127253-9CAF-4EF2-A162-2EAC9C18378E}"/>
              </a:ext>
            </a:extLst>
          </p:cNvPr>
          <p:cNvGraphicFramePr/>
          <p:nvPr>
            <p:extLst>
              <p:ext uri="{D42A27DB-BD31-4B8C-83A1-F6EECF244321}">
                <p14:modId xmlns:p14="http://schemas.microsoft.com/office/powerpoint/2010/main" val="3194547376"/>
              </p:ext>
            </p:extLst>
          </p:nvPr>
        </p:nvGraphicFramePr>
        <p:xfrm>
          <a:off x="183600" y="835200"/>
          <a:ext cx="4849411" cy="4230316"/>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42906770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4998" cy="900000"/>
          </a:xfrm>
        </p:spPr>
        <p:txBody>
          <a:bodyPr vert="horz" lIns="91440" tIns="45720" rIns="91440" bIns="45720" rtlCol="0" anchor="t">
            <a:normAutofit/>
          </a:bodyPr>
          <a:lstStyle/>
          <a:p>
            <a:r>
              <a:rPr lang="en-GB" sz="1600" dirty="0"/>
              <a:t>The majority of pupils believe it is ok to have different opinions to others and be respectful of others, not to be in a relationship and that it is up to both people who decide to have sex to use contraception. The relationship statement yielding the least agreement is ‘I would know what to do to get out of an abusive relationship’ 36% felt unsure or disagreed with the statement.</a:t>
            </a:r>
          </a:p>
        </p:txBody>
      </p:sp>
      <p:graphicFrame>
        <p:nvGraphicFramePr>
          <p:cNvPr id="10" name="Chart 9"/>
          <p:cNvGraphicFramePr/>
          <p:nvPr>
            <p:extLst>
              <p:ext uri="{D42A27DB-BD31-4B8C-83A1-F6EECF244321}">
                <p14:modId xmlns:p14="http://schemas.microsoft.com/office/powerpoint/2010/main" val="92080718"/>
              </p:ext>
            </p:extLst>
          </p:nvPr>
        </p:nvGraphicFramePr>
        <p:xfrm>
          <a:off x="183019" y="90632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8752142"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valid respondents, n=1,057</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1239596730"/>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p:cNvSpPr>
            <a:spLocks noGrp="1"/>
          </p:cNvSpPr>
          <p:nvPr>
            <p:ph type="title"/>
          </p:nvPr>
        </p:nvSpPr>
        <p:spPr>
          <a:xfrm>
            <a:off x="180000" y="180000"/>
            <a:ext cx="11674998" cy="900000"/>
          </a:xfrm>
        </p:spPr>
        <p:txBody>
          <a:bodyPr vert="horz" lIns="91440" tIns="45720" rIns="91440" bIns="45720" rtlCol="0" anchor="t">
            <a:normAutofit/>
          </a:bodyPr>
          <a:lstStyle/>
          <a:p>
            <a:r>
              <a:rPr lang="en-GB" sz="1600" dirty="0"/>
              <a:t>The extent that pupils agree/strongly agree with the relationship statements has remained fairly consistent with previous years. However, saying no to people and awareness of being in an abusive relationship has slowly declined over the past three years.</a:t>
            </a:r>
          </a:p>
        </p:txBody>
      </p:sp>
      <p:graphicFrame>
        <p:nvGraphicFramePr>
          <p:cNvPr id="10" name="Chart 9"/>
          <p:cNvGraphicFramePr/>
          <p:nvPr>
            <p:extLst>
              <p:ext uri="{D42A27DB-BD31-4B8C-83A1-F6EECF244321}">
                <p14:modId xmlns:p14="http://schemas.microsoft.com/office/powerpoint/2010/main" val="428404751"/>
              </p:ext>
            </p:extLst>
          </p:nvPr>
        </p:nvGraphicFramePr>
        <p:xfrm>
          <a:off x="183019" y="835200"/>
          <a:ext cx="11559215" cy="479586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183600" y="6368400"/>
            <a:ext cx="8752142" cy="400110"/>
          </a:xfrm>
          <a:prstGeom prst="rect">
            <a:avLst/>
          </a:prstGeom>
          <a:noFill/>
        </p:spPr>
        <p:txBody>
          <a:bodyPr wrap="square" rtlCol="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r>
              <a:rPr lang="en-GB" sz="1000" dirty="0">
                <a:solidFill>
                  <a:srgbClr val="002060"/>
                </a:solidFill>
                <a:latin typeface="Calibri" panose="020F0502020204030204" pitchFamily="34" charset="0"/>
              </a:rPr>
              <a:t> </a:t>
            </a:r>
          </a:p>
          <a:p>
            <a:r>
              <a:rPr lang="en-GB" sz="1000" i="1" dirty="0">
                <a:solidFill>
                  <a:srgbClr val="002060"/>
                </a:solidFill>
                <a:latin typeface="Calibri" panose="020F0502020204030204" pitchFamily="34" charset="0"/>
              </a:rPr>
              <a:t>Base: All valid respondents, 2021 n=429, 2022 n=834, 2023 n=1,057</a:t>
            </a:r>
          </a:p>
        </p:txBody>
      </p:sp>
      <p:sp>
        <p:nvSpPr>
          <p:cNvPr id="6" name="Rectangle 5"/>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Tree>
    <p:extLst>
      <p:ext uri="{BB962C8B-B14F-4D97-AF65-F5344CB8AC3E}">
        <p14:creationId xmlns:p14="http://schemas.microsoft.com/office/powerpoint/2010/main" val="222494309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Autofit/>
          </a:bodyPr>
          <a:lstStyle/>
          <a:p>
            <a:r>
              <a:rPr lang="en-GB" sz="1600" dirty="0"/>
              <a:t>Boys are more likely than girls to know how to get out of an abusive relationship (69% v. 60% for girls) but less likely to feel they have equal responsibility on contraception (81% v. 91% for girls) and that its okay to not have a partner (78% v. 90%)</a:t>
            </a:r>
          </a:p>
        </p:txBody>
      </p:sp>
      <p:graphicFrame>
        <p:nvGraphicFramePr>
          <p:cNvPr id="8" name="Table 7"/>
          <p:cNvGraphicFramePr>
            <a:graphicFrameLocks noGrp="1"/>
          </p:cNvGraphicFramePr>
          <p:nvPr>
            <p:extLst>
              <p:ext uri="{D42A27DB-BD31-4B8C-83A1-F6EECF244321}">
                <p14:modId xmlns:p14="http://schemas.microsoft.com/office/powerpoint/2010/main" val="2620140197"/>
              </p:ext>
            </p:extLst>
          </p:nvPr>
        </p:nvGraphicFramePr>
        <p:xfrm>
          <a:off x="183600" y="1259742"/>
          <a:ext cx="11624542" cy="3496702"/>
        </p:xfrm>
        <a:graphic>
          <a:graphicData uri="http://schemas.openxmlformats.org/drawingml/2006/table">
            <a:tbl>
              <a:tblPr firstRow="1" bandRow="1">
                <a:tableStyleId>{5940675A-B579-460E-94D1-54222C63F5DA}</a:tableStyleId>
              </a:tblPr>
              <a:tblGrid>
                <a:gridCol w="4413898">
                  <a:extLst>
                    <a:ext uri="{9D8B030D-6E8A-4147-A177-3AD203B41FA5}">
                      <a16:colId xmlns:a16="http://schemas.microsoft.com/office/drawing/2014/main" val="20000"/>
                    </a:ext>
                  </a:extLst>
                </a:gridCol>
                <a:gridCol w="1201774">
                  <a:extLst>
                    <a:ext uri="{9D8B030D-6E8A-4147-A177-3AD203B41FA5}">
                      <a16:colId xmlns:a16="http://schemas.microsoft.com/office/drawing/2014/main" val="20001"/>
                    </a:ext>
                  </a:extLst>
                </a:gridCol>
                <a:gridCol w="1201774">
                  <a:extLst>
                    <a:ext uri="{9D8B030D-6E8A-4147-A177-3AD203B41FA5}">
                      <a16:colId xmlns:a16="http://schemas.microsoft.com/office/drawing/2014/main" val="20002"/>
                    </a:ext>
                  </a:extLst>
                </a:gridCol>
                <a:gridCol w="1201774">
                  <a:extLst>
                    <a:ext uri="{9D8B030D-6E8A-4147-A177-3AD203B41FA5}">
                      <a16:colId xmlns:a16="http://schemas.microsoft.com/office/drawing/2014/main" val="20003"/>
                    </a:ext>
                  </a:extLst>
                </a:gridCol>
                <a:gridCol w="1201774">
                  <a:extLst>
                    <a:ext uri="{9D8B030D-6E8A-4147-A177-3AD203B41FA5}">
                      <a16:colId xmlns:a16="http://schemas.microsoft.com/office/drawing/2014/main" val="20004"/>
                    </a:ext>
                  </a:extLst>
                </a:gridCol>
                <a:gridCol w="1201774">
                  <a:extLst>
                    <a:ext uri="{9D8B030D-6E8A-4147-A177-3AD203B41FA5}">
                      <a16:colId xmlns:a16="http://schemas.microsoft.com/office/drawing/2014/main" val="20005"/>
                    </a:ext>
                  </a:extLst>
                </a:gridCol>
                <a:gridCol w="1201774">
                  <a:extLst>
                    <a:ext uri="{9D8B030D-6E8A-4147-A177-3AD203B41FA5}">
                      <a16:colId xmlns:a16="http://schemas.microsoft.com/office/drawing/2014/main" val="1999108270"/>
                    </a:ext>
                  </a:extLst>
                </a:gridCol>
              </a:tblGrid>
              <a:tr h="4276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2404">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087">
                <a:tc>
                  <a:txBody>
                    <a:bodyPr/>
                    <a:lstStyle/>
                    <a:p>
                      <a:pPr marL="72000" algn="l"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It's ok not to have a boyfriend or girlfriend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087">
                <a:tc>
                  <a:txBody>
                    <a:bodyPr/>
                    <a:lstStyle/>
                    <a:p>
                      <a:pPr marL="72000" algn="l" defTabSz="914400" rtl="0" eaLnBrk="1" fontAlgn="b" latinLnBrk="0" hangingPunct="1"/>
                      <a:r>
                        <a:rPr lang="en-GB" sz="1200" dirty="0">
                          <a:solidFill>
                            <a:schemeClr val="tx1">
                              <a:lumMod val="75000"/>
                              <a:lumOff val="25000"/>
                            </a:schemeClr>
                          </a:solidFill>
                        </a:rPr>
                        <a:t>I can say no to people I like or love if they want me to do something I don't want to do</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6087">
                <a:tc>
                  <a:txBody>
                    <a:bodyPr/>
                    <a:lstStyle/>
                    <a:p>
                      <a:pPr marL="72000" algn="l" defTabSz="914400" rtl="0" eaLnBrk="1" fontAlgn="b" latinLnBrk="0" hangingPunct="1"/>
                      <a:r>
                        <a:rPr lang="en-GB" sz="1200" dirty="0">
                          <a:solidFill>
                            <a:schemeClr val="tx1">
                              <a:lumMod val="75000"/>
                              <a:lumOff val="25000"/>
                            </a:schemeClr>
                          </a:solidFill>
                        </a:rPr>
                        <a:t>If two people decide to have sex, it is up to both of them to make sure contraception is used to prevent unwanted pregnancy and/or to protect against STI</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36087">
                <a:tc>
                  <a:txBody>
                    <a:bodyPr/>
                    <a:lstStyle/>
                    <a:p>
                      <a:pPr marL="72000" algn="l"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People will disagree on some things, but it's ok to have different opinions and you should respect other people's views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92164578"/>
                  </a:ext>
                </a:extLst>
              </a:tr>
              <a:tr h="436087">
                <a:tc>
                  <a:txBody>
                    <a:bodyPr/>
                    <a:lstStyle/>
                    <a:p>
                      <a:pPr marL="72000" algn="l" defTabSz="914400" rtl="0" eaLnBrk="1" fontAlgn="b" latinLnBrk="0" hangingPunct="1"/>
                      <a:r>
                        <a:rPr lang="en-GB" sz="1200" dirty="0">
                          <a:solidFill>
                            <a:schemeClr val="tx1">
                              <a:lumMod val="75000"/>
                              <a:lumOff val="25000"/>
                            </a:schemeClr>
                          </a:solidFill>
                        </a:rPr>
                        <a:t>I would be able to tell if I was in an abusive relationship</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36087">
                <a:tc>
                  <a:txBody>
                    <a:bodyPr/>
                    <a:lstStyle/>
                    <a:p>
                      <a:pPr marL="72000" algn="l" defTabSz="914400" rtl="0" eaLnBrk="1" fontAlgn="b" latinLnBrk="0" hangingPunct="1"/>
                      <a:r>
                        <a:rPr lang="en-GB" sz="1200" dirty="0">
                          <a:solidFill>
                            <a:schemeClr val="tx1">
                              <a:lumMod val="75000"/>
                              <a:lumOff val="25000"/>
                            </a:schemeClr>
                          </a:solidFill>
                        </a:rPr>
                        <a:t>I would know what to do to get out of an abusive relationship</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183602" y="4850370"/>
            <a:ext cx="11624540" cy="278501"/>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responding ‘agree’ or ‘agree strongly’</a:t>
            </a:r>
          </a:p>
        </p:txBody>
      </p:sp>
      <p:sp>
        <p:nvSpPr>
          <p:cNvPr id="9" name="TextBox 8">
            <a:extLst>
              <a:ext uri="{FF2B5EF4-FFF2-40B4-BE49-F238E27FC236}">
                <a16:creationId xmlns:a16="http://schemas.microsoft.com/office/drawing/2014/main" id="{B8827E0D-E545-4ED0-875D-FC942FB21494}"/>
              </a:ext>
            </a:extLst>
          </p:cNvPr>
          <p:cNvSpPr txBox="1"/>
          <p:nvPr/>
        </p:nvSpPr>
        <p:spPr>
          <a:xfrm>
            <a:off x="183017"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r>
              <a:rPr lang="en-GB" sz="1000" dirty="0">
                <a:solidFill>
                  <a:srgbClr val="002060"/>
                </a:solidFill>
                <a:latin typeface="Calibri" panose="020F0502020204030204" pitchFamily="34" charset="0"/>
              </a:rPr>
              <a:t> </a:t>
            </a:r>
          </a:p>
        </p:txBody>
      </p:sp>
    </p:spTree>
    <p:extLst>
      <p:ext uri="{BB962C8B-B14F-4D97-AF65-F5344CB8AC3E}">
        <p14:creationId xmlns:p14="http://schemas.microsoft.com/office/powerpoint/2010/main" val="263353666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79999" y="180000"/>
            <a:ext cx="11674109" cy="900000"/>
          </a:xfrm>
        </p:spPr>
        <p:txBody>
          <a:bodyPr anchor="t" anchorCtr="0">
            <a:noAutofit/>
          </a:bodyPr>
          <a:lstStyle/>
          <a:p>
            <a:r>
              <a:rPr lang="en-GB" sz="1600" dirty="0"/>
              <a:t>Knowing what to do to get out of an abusive relationship is much lower than average for SEN and LGBTQ pupils (53% and 52% compared to 64% average).</a:t>
            </a:r>
          </a:p>
        </p:txBody>
      </p:sp>
      <p:graphicFrame>
        <p:nvGraphicFramePr>
          <p:cNvPr id="8" name="Table 7"/>
          <p:cNvGraphicFramePr>
            <a:graphicFrameLocks noGrp="1"/>
          </p:cNvGraphicFramePr>
          <p:nvPr>
            <p:extLst>
              <p:ext uri="{D42A27DB-BD31-4B8C-83A1-F6EECF244321}">
                <p14:modId xmlns:p14="http://schemas.microsoft.com/office/powerpoint/2010/main" val="367094045"/>
              </p:ext>
            </p:extLst>
          </p:nvPr>
        </p:nvGraphicFramePr>
        <p:xfrm>
          <a:off x="183600" y="1259742"/>
          <a:ext cx="11674109" cy="3709179"/>
        </p:xfrm>
        <a:graphic>
          <a:graphicData uri="http://schemas.openxmlformats.org/drawingml/2006/table">
            <a:tbl>
              <a:tblPr firstRow="1" bandRow="1">
                <a:tableStyleId>{5940675A-B579-460E-94D1-54222C63F5DA}</a:tableStyleId>
              </a:tblPr>
              <a:tblGrid>
                <a:gridCol w="4017390">
                  <a:extLst>
                    <a:ext uri="{9D8B030D-6E8A-4147-A177-3AD203B41FA5}">
                      <a16:colId xmlns:a16="http://schemas.microsoft.com/office/drawing/2014/main" val="20000"/>
                    </a:ext>
                  </a:extLst>
                </a:gridCol>
                <a:gridCol w="1093817">
                  <a:extLst>
                    <a:ext uri="{9D8B030D-6E8A-4147-A177-3AD203B41FA5}">
                      <a16:colId xmlns:a16="http://schemas.microsoft.com/office/drawing/2014/main" val="20006"/>
                    </a:ext>
                  </a:extLst>
                </a:gridCol>
                <a:gridCol w="1093817">
                  <a:extLst>
                    <a:ext uri="{9D8B030D-6E8A-4147-A177-3AD203B41FA5}">
                      <a16:colId xmlns:a16="http://schemas.microsoft.com/office/drawing/2014/main" val="1195054033"/>
                    </a:ext>
                  </a:extLst>
                </a:gridCol>
                <a:gridCol w="1093817">
                  <a:extLst>
                    <a:ext uri="{9D8B030D-6E8A-4147-A177-3AD203B41FA5}">
                      <a16:colId xmlns:a16="http://schemas.microsoft.com/office/drawing/2014/main" val="3942426658"/>
                    </a:ext>
                  </a:extLst>
                </a:gridCol>
                <a:gridCol w="1093817">
                  <a:extLst>
                    <a:ext uri="{9D8B030D-6E8A-4147-A177-3AD203B41FA5}">
                      <a16:colId xmlns:a16="http://schemas.microsoft.com/office/drawing/2014/main" val="4079316281"/>
                    </a:ext>
                  </a:extLst>
                </a:gridCol>
                <a:gridCol w="1093817">
                  <a:extLst>
                    <a:ext uri="{9D8B030D-6E8A-4147-A177-3AD203B41FA5}">
                      <a16:colId xmlns:a16="http://schemas.microsoft.com/office/drawing/2014/main" val="1079149821"/>
                    </a:ext>
                  </a:extLst>
                </a:gridCol>
                <a:gridCol w="1093817">
                  <a:extLst>
                    <a:ext uri="{9D8B030D-6E8A-4147-A177-3AD203B41FA5}">
                      <a16:colId xmlns:a16="http://schemas.microsoft.com/office/drawing/2014/main" val="2290002136"/>
                    </a:ext>
                  </a:extLst>
                </a:gridCol>
                <a:gridCol w="1093817">
                  <a:extLst>
                    <a:ext uri="{9D8B030D-6E8A-4147-A177-3AD203B41FA5}">
                      <a16:colId xmlns:a16="http://schemas.microsoft.com/office/drawing/2014/main" val="3904524548"/>
                    </a:ext>
                  </a:extLst>
                </a:gridCol>
              </a:tblGrid>
              <a:tr h="427603">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332404">
                <a:tc>
                  <a:txBody>
                    <a:bodyPr/>
                    <a:lstStyle/>
                    <a:p>
                      <a:r>
                        <a:rPr lang="en-GB" sz="1200" i="1" dirty="0">
                          <a:solidFill>
                            <a:schemeClr val="tx1">
                              <a:lumMod val="75000"/>
                              <a:lumOff val="25000"/>
                            </a:schemeClr>
                          </a:solidFill>
                        </a:rPr>
                        <a:t>Base</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436087">
                <a:tc>
                  <a:txBody>
                    <a:bodyPr/>
                    <a:lstStyle/>
                    <a:p>
                      <a:pPr marL="72000" algn="l"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It's ok not to have a boyfriend or girlfriend</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436087">
                <a:tc>
                  <a:txBody>
                    <a:bodyPr/>
                    <a:lstStyle/>
                    <a:p>
                      <a:pPr marL="72000" algn="l" defTabSz="914400" rtl="0" eaLnBrk="1" fontAlgn="b" latinLnBrk="0" hangingPunct="1"/>
                      <a:r>
                        <a:rPr lang="en-GB" sz="1200" dirty="0">
                          <a:solidFill>
                            <a:schemeClr val="tx1">
                              <a:lumMod val="75000"/>
                              <a:lumOff val="25000"/>
                            </a:schemeClr>
                          </a:solidFill>
                        </a:rPr>
                        <a:t>I can say no to people I like or love if they want me to do something I don't want to do</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436087">
                <a:tc>
                  <a:txBody>
                    <a:bodyPr/>
                    <a:lstStyle/>
                    <a:p>
                      <a:pPr marL="72000" algn="l" defTabSz="914400" rtl="0" eaLnBrk="1" fontAlgn="b" latinLnBrk="0" hangingPunct="1"/>
                      <a:r>
                        <a:rPr lang="en-GB" sz="1200" dirty="0">
                          <a:solidFill>
                            <a:schemeClr val="tx1">
                              <a:lumMod val="75000"/>
                              <a:lumOff val="25000"/>
                            </a:schemeClr>
                          </a:solidFill>
                        </a:rPr>
                        <a:t>If two people decide to have sex, it is up to both of them to make sure contraception is used to prevent unwanted pregnancy and/or to protect against STI</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86%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436087">
                <a:tc>
                  <a:txBody>
                    <a:bodyPr/>
                    <a:lstStyle/>
                    <a:p>
                      <a:pPr marL="72000" algn="l"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People will disagree on some things, but it's ok to have different opinions and you should respect other people's views</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78%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77%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83%</a:t>
                      </a:r>
                    </a:p>
                  </a:txBody>
                  <a:tcPr marL="0" marR="0" marT="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72000" algn="ctr" defTabSz="914400" rtl="0" eaLnBrk="1" fontAlgn="b" latinLnBrk="0" hangingPunct="1">
                        <a:lnSpc>
                          <a:spcPct val="107000"/>
                        </a:lnSpc>
                        <a:spcAft>
                          <a:spcPts val="800"/>
                        </a:spcAft>
                      </a:pPr>
                      <a:r>
                        <a:rPr lang="en-GB" sz="1200" kern="1200" dirty="0">
                          <a:solidFill>
                            <a:schemeClr val="tx1">
                              <a:lumMod val="75000"/>
                              <a:lumOff val="25000"/>
                            </a:schemeClr>
                          </a:solidFill>
                          <a:latin typeface="+mn-lt"/>
                          <a:ea typeface="+mn-ea"/>
                          <a:cs typeface="+mn-cs"/>
                        </a:rPr>
                        <a:t>86%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436087">
                <a:tc>
                  <a:txBody>
                    <a:bodyPr/>
                    <a:lstStyle/>
                    <a:p>
                      <a:pPr marL="72000" algn="l" defTabSz="914400" rtl="0" eaLnBrk="1" fontAlgn="b" latinLnBrk="0" hangingPunct="1"/>
                      <a:r>
                        <a:rPr lang="en-GB" sz="1200" dirty="0">
                          <a:solidFill>
                            <a:schemeClr val="tx1">
                              <a:lumMod val="75000"/>
                              <a:lumOff val="25000"/>
                            </a:schemeClr>
                          </a:solidFill>
                        </a:rPr>
                        <a:t>I would be able to tell if I was in an abusive relationship</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75%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436087">
                <a:tc>
                  <a:txBody>
                    <a:bodyPr/>
                    <a:lstStyle/>
                    <a:p>
                      <a:pPr marL="72000" algn="l" defTabSz="914400" rtl="0" eaLnBrk="1" fontAlgn="b" latinLnBrk="0" hangingPunct="1"/>
                      <a:r>
                        <a:rPr lang="en-GB" sz="1200" dirty="0">
                          <a:solidFill>
                            <a:schemeClr val="tx1">
                              <a:lumMod val="75000"/>
                              <a:lumOff val="25000"/>
                            </a:schemeClr>
                          </a:solidFill>
                        </a:rPr>
                        <a:t>I would know what to do to get out of an abusive relationship</a:t>
                      </a:r>
                      <a:endParaRPr lang="en-GB" sz="1200" b="0" i="0" u="none" strike="noStrike" kern="1200" dirty="0">
                        <a:solidFill>
                          <a:schemeClr val="tx1">
                            <a:lumMod val="75000"/>
                            <a:lumOff val="25000"/>
                          </a:schemeClr>
                        </a:solidFill>
                        <a:effectLst/>
                        <a:latin typeface="Calibri" panose="020F0502020204030204" pitchFamily="34" charset="0"/>
                        <a:ea typeface="+mn-ea"/>
                        <a:cs typeface="+mn-cs"/>
                      </a:endParaRP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60%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mn-lt"/>
                        </a:rPr>
                        <a:t>52%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0" name="Rectangle 9"/>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sp>
        <p:nvSpPr>
          <p:cNvPr id="6" name="TextBox 5"/>
          <p:cNvSpPr txBox="1"/>
          <p:nvPr/>
        </p:nvSpPr>
        <p:spPr>
          <a:xfrm>
            <a:off x="208383" y="5081751"/>
            <a:ext cx="11624540" cy="278501"/>
          </a:xfrm>
          <a:prstGeom prst="rect">
            <a:avLst/>
          </a:prstGeom>
          <a:solidFill>
            <a:schemeClr val="accent4">
              <a:lumMod val="20000"/>
              <a:lumOff val="80000"/>
            </a:schemeClr>
          </a:solidFill>
        </p:spPr>
        <p:txBody>
          <a:bodyPr wrap="square" rtlCol="0">
            <a:spAutoFit/>
          </a:bodyPr>
          <a:lstStyle/>
          <a:p>
            <a:r>
              <a:rPr lang="en-GB" sz="1200" dirty="0">
                <a:solidFill>
                  <a:schemeClr val="tx1">
                    <a:lumMod val="75000"/>
                    <a:lumOff val="25000"/>
                  </a:schemeClr>
                </a:solidFill>
              </a:rPr>
              <a:t>Proportion of pupils responding ‘agree’ or ‘agree strongly’</a:t>
            </a:r>
          </a:p>
        </p:txBody>
      </p:sp>
      <p:sp>
        <p:nvSpPr>
          <p:cNvPr id="9" name="TextBox 8">
            <a:extLst>
              <a:ext uri="{FF2B5EF4-FFF2-40B4-BE49-F238E27FC236}">
                <a16:creationId xmlns:a16="http://schemas.microsoft.com/office/drawing/2014/main" id="{B8827E0D-E545-4ED0-875D-FC942FB21494}"/>
              </a:ext>
            </a:extLst>
          </p:cNvPr>
          <p:cNvSpPr txBox="1"/>
          <p:nvPr/>
        </p:nvSpPr>
        <p:spPr>
          <a:xfrm>
            <a:off x="183017" y="6522289"/>
            <a:ext cx="10227733" cy="246221"/>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Please answer on the 5 point scale whether you agree or disagree with the following statements…</a:t>
            </a:r>
          </a:p>
        </p:txBody>
      </p:sp>
    </p:spTree>
    <p:extLst>
      <p:ext uri="{BB962C8B-B14F-4D97-AF65-F5344CB8AC3E}">
        <p14:creationId xmlns:p14="http://schemas.microsoft.com/office/powerpoint/2010/main" val="120450172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613471" cy="900000"/>
          </a:xfrm>
        </p:spPr>
        <p:txBody>
          <a:bodyPr anchor="t" anchorCtr="0">
            <a:normAutofit/>
          </a:bodyPr>
          <a:lstStyle/>
          <a:p>
            <a:r>
              <a:rPr lang="en-US" sz="1600" dirty="0"/>
              <a:t>3% of pupils overall say they have had sex in the past and 4% are currently in a sexual relationship, most of which are Year 10 pupils. LGBTQ pupils are the group most likely to be in a relationship and not thinking about having sex. Ethnic minority groups are the group most likely to have had or be having sex.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642818618"/>
              </p:ext>
            </p:extLst>
          </p:nvPr>
        </p:nvGraphicFramePr>
        <p:xfrm>
          <a:off x="5184810" y="726742"/>
          <a:ext cx="6823588" cy="2668990"/>
        </p:xfrm>
        <a:graphic>
          <a:graphicData uri="http://schemas.openxmlformats.org/drawingml/2006/table">
            <a:tbl>
              <a:tblPr firstRow="1" bandRow="1">
                <a:tableStyleId>{5940675A-B579-460E-94D1-54222C63F5DA}</a:tableStyleId>
              </a:tblPr>
              <a:tblGrid>
                <a:gridCol w="2317203">
                  <a:extLst>
                    <a:ext uri="{9D8B030D-6E8A-4147-A177-3AD203B41FA5}">
                      <a16:colId xmlns:a16="http://schemas.microsoft.com/office/drawing/2014/main" val="20000"/>
                    </a:ext>
                  </a:extLst>
                </a:gridCol>
                <a:gridCol w="861699">
                  <a:extLst>
                    <a:ext uri="{9D8B030D-6E8A-4147-A177-3AD203B41FA5}">
                      <a16:colId xmlns:a16="http://schemas.microsoft.com/office/drawing/2014/main" val="20001"/>
                    </a:ext>
                  </a:extLst>
                </a:gridCol>
                <a:gridCol w="658368">
                  <a:extLst>
                    <a:ext uri="{9D8B030D-6E8A-4147-A177-3AD203B41FA5}">
                      <a16:colId xmlns:a16="http://schemas.microsoft.com/office/drawing/2014/main" val="20002"/>
                    </a:ext>
                  </a:extLst>
                </a:gridCol>
                <a:gridCol w="684514">
                  <a:extLst>
                    <a:ext uri="{9D8B030D-6E8A-4147-A177-3AD203B41FA5}">
                      <a16:colId xmlns:a16="http://schemas.microsoft.com/office/drawing/2014/main" val="20003"/>
                    </a:ext>
                  </a:extLst>
                </a:gridCol>
                <a:gridCol w="767268">
                  <a:extLst>
                    <a:ext uri="{9D8B030D-6E8A-4147-A177-3AD203B41FA5}">
                      <a16:colId xmlns:a16="http://schemas.microsoft.com/office/drawing/2014/main" val="20004"/>
                    </a:ext>
                  </a:extLst>
                </a:gridCol>
                <a:gridCol w="767268">
                  <a:extLst>
                    <a:ext uri="{9D8B030D-6E8A-4147-A177-3AD203B41FA5}">
                      <a16:colId xmlns:a16="http://schemas.microsoft.com/office/drawing/2014/main" val="20005"/>
                    </a:ext>
                  </a:extLst>
                </a:gridCol>
                <a:gridCol w="767268">
                  <a:extLst>
                    <a:ext uri="{9D8B030D-6E8A-4147-A177-3AD203B41FA5}">
                      <a16:colId xmlns:a16="http://schemas.microsoft.com/office/drawing/2014/main" val="20006"/>
                    </a:ext>
                  </a:extLst>
                </a:gridCol>
              </a:tblGrid>
              <a:tr h="518590">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23250">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1057</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546</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503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491</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180</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2325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 a relationship and not having/thinking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7092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 a relationship and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7092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Had sex in the past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345791">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Currently in a relationship and 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431981399"/>
                  </a:ext>
                </a:extLst>
              </a:tr>
              <a:tr h="223250">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Not had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Which of the following best describes you? </a:t>
            </a:r>
          </a:p>
          <a:p>
            <a:r>
              <a:rPr lang="en-GB" sz="1000" i="1" dirty="0">
                <a:solidFill>
                  <a:srgbClr val="002060"/>
                </a:solidFill>
                <a:latin typeface="Calibri" panose="020F0502020204030204" pitchFamily="34" charset="0"/>
              </a:rPr>
              <a:t>Base: All valid respondents, 2021 n=429, 2022 n=834, 2023 n=1,057</a:t>
            </a:r>
          </a:p>
        </p:txBody>
      </p:sp>
      <p:graphicFrame>
        <p:nvGraphicFramePr>
          <p:cNvPr id="12" name="Chart 11"/>
          <p:cNvGraphicFramePr/>
          <p:nvPr>
            <p:extLst>
              <p:ext uri="{D42A27DB-BD31-4B8C-83A1-F6EECF244321}">
                <p14:modId xmlns:p14="http://schemas.microsoft.com/office/powerpoint/2010/main" val="1592629025"/>
              </p:ext>
            </p:extLst>
          </p:nvPr>
        </p:nvGraphicFramePr>
        <p:xfrm>
          <a:off x="183600" y="835200"/>
          <a:ext cx="5001209" cy="469433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Table 8">
            <a:extLst>
              <a:ext uri="{FF2B5EF4-FFF2-40B4-BE49-F238E27FC236}">
                <a16:creationId xmlns:a16="http://schemas.microsoft.com/office/drawing/2014/main" id="{BC1D47C6-81C0-4F8E-90CD-DE2573112EF3}"/>
              </a:ext>
            </a:extLst>
          </p:cNvPr>
          <p:cNvGraphicFramePr>
            <a:graphicFrameLocks noGrp="1"/>
          </p:cNvGraphicFramePr>
          <p:nvPr>
            <p:extLst>
              <p:ext uri="{D42A27DB-BD31-4B8C-83A1-F6EECF244321}">
                <p14:modId xmlns:p14="http://schemas.microsoft.com/office/powerpoint/2010/main" val="313057859"/>
              </p:ext>
            </p:extLst>
          </p:nvPr>
        </p:nvGraphicFramePr>
        <p:xfrm>
          <a:off x="5184809" y="3473732"/>
          <a:ext cx="6823589" cy="2762180"/>
        </p:xfrm>
        <a:graphic>
          <a:graphicData uri="http://schemas.openxmlformats.org/drawingml/2006/table">
            <a:tbl>
              <a:tblPr firstRow="1" bandRow="1">
                <a:tableStyleId>{5940675A-B579-460E-94D1-54222C63F5DA}</a:tableStyleId>
              </a:tblPr>
              <a:tblGrid>
                <a:gridCol w="2094302">
                  <a:extLst>
                    <a:ext uri="{9D8B030D-6E8A-4147-A177-3AD203B41FA5}">
                      <a16:colId xmlns:a16="http://schemas.microsoft.com/office/drawing/2014/main" val="20000"/>
                    </a:ext>
                  </a:extLst>
                </a:gridCol>
                <a:gridCol w="580838">
                  <a:extLst>
                    <a:ext uri="{9D8B030D-6E8A-4147-A177-3AD203B41FA5}">
                      <a16:colId xmlns:a16="http://schemas.microsoft.com/office/drawing/2014/main" val="20001"/>
                    </a:ext>
                  </a:extLst>
                </a:gridCol>
                <a:gridCol w="787940">
                  <a:extLst>
                    <a:ext uri="{9D8B030D-6E8A-4147-A177-3AD203B41FA5}">
                      <a16:colId xmlns:a16="http://schemas.microsoft.com/office/drawing/2014/main" val="20002"/>
                    </a:ext>
                  </a:extLst>
                </a:gridCol>
                <a:gridCol w="632298">
                  <a:extLst>
                    <a:ext uri="{9D8B030D-6E8A-4147-A177-3AD203B41FA5}">
                      <a16:colId xmlns:a16="http://schemas.microsoft.com/office/drawing/2014/main" val="20003"/>
                    </a:ext>
                  </a:extLst>
                </a:gridCol>
                <a:gridCol w="787941">
                  <a:extLst>
                    <a:ext uri="{9D8B030D-6E8A-4147-A177-3AD203B41FA5}">
                      <a16:colId xmlns:a16="http://schemas.microsoft.com/office/drawing/2014/main" val="20004"/>
                    </a:ext>
                  </a:extLst>
                </a:gridCol>
                <a:gridCol w="711632">
                  <a:extLst>
                    <a:ext uri="{9D8B030D-6E8A-4147-A177-3AD203B41FA5}">
                      <a16:colId xmlns:a16="http://schemas.microsoft.com/office/drawing/2014/main" val="20005"/>
                    </a:ext>
                  </a:extLst>
                </a:gridCol>
                <a:gridCol w="598524">
                  <a:extLst>
                    <a:ext uri="{9D8B030D-6E8A-4147-A177-3AD203B41FA5}">
                      <a16:colId xmlns:a16="http://schemas.microsoft.com/office/drawing/2014/main" val="20006"/>
                    </a:ext>
                  </a:extLst>
                </a:gridCol>
                <a:gridCol w="630114">
                  <a:extLst>
                    <a:ext uri="{9D8B030D-6E8A-4147-A177-3AD203B41FA5}">
                      <a16:colId xmlns:a16="http://schemas.microsoft.com/office/drawing/2014/main" val="1798272703"/>
                    </a:ext>
                  </a:extLst>
                </a:gridCol>
              </a:tblGrid>
              <a:tr h="35156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11602">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135</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933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98</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182</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153</a:t>
                      </a:r>
                    </a:p>
                  </a:txBody>
                  <a:tcPr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1160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 a relationship and not having/thinking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10%</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5156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 a relationship and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11%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5156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Had sex in the past</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500244">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lang="en-GB" sz="1100" b="0" i="0" u="none" strike="noStrike" dirty="0">
                          <a:solidFill>
                            <a:schemeClr val="tx1">
                              <a:lumMod val="75000"/>
                              <a:lumOff val="25000"/>
                            </a:schemeClr>
                          </a:solidFill>
                          <a:effectLst/>
                          <a:latin typeface="Calibri" panose="020F0502020204030204" pitchFamily="34" charset="0"/>
                        </a:rPr>
                        <a:t>Currently in a relationship and thinking about having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3%</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2264667677"/>
                  </a:ext>
                </a:extLst>
              </a:tr>
              <a:tr h="211602">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Not had sex</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74%</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68%</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82%</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71%</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79%</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algn="ctr" fontAlgn="b"/>
                      <a:r>
                        <a:rPr lang="en-GB" sz="1200" b="0" i="0" u="none" strike="noStrike" dirty="0">
                          <a:solidFill>
                            <a:schemeClr val="tx1">
                              <a:lumMod val="75000"/>
                              <a:lumOff val="25000"/>
                            </a:schemeClr>
                          </a:solidFill>
                          <a:effectLst/>
                          <a:latin typeface="Calibri" panose="020F0502020204030204" pitchFamily="34" charset="0"/>
                        </a:rPr>
                        <a:t>65%</a:t>
                      </a:r>
                    </a:p>
                  </a:txBody>
                  <a:tcPr marL="9525" marR="9525" marT="9525"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bl>
          </a:graphicData>
        </a:graphic>
      </p:graphicFrame>
    </p:spTree>
    <p:extLst>
      <p:ext uri="{BB962C8B-B14F-4D97-AF65-F5344CB8AC3E}">
        <p14:creationId xmlns:p14="http://schemas.microsoft.com/office/powerpoint/2010/main" val="645447655"/>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9900000" cy="900000"/>
          </a:xfrm>
        </p:spPr>
        <p:txBody>
          <a:bodyPr anchor="t" anchorCtr="0">
            <a:normAutofit/>
          </a:bodyPr>
          <a:lstStyle/>
          <a:p>
            <a:r>
              <a:rPr lang="en-GB" sz="1600" dirty="0"/>
              <a:t>Amongst those who have had a sexual relationship, just 39% use a condom every time, and this has declined since last year, however with such small sample sizes it is hard to draw too many conclusions.</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4096533856"/>
              </p:ext>
            </p:extLst>
          </p:nvPr>
        </p:nvGraphicFramePr>
        <p:xfrm>
          <a:off x="5334001" y="1203000"/>
          <a:ext cx="6299200" cy="1941978"/>
        </p:xfrm>
        <a:graphic>
          <a:graphicData uri="http://schemas.openxmlformats.org/drawingml/2006/table">
            <a:tbl>
              <a:tblPr firstRow="1" bandRow="1">
                <a:tableStyleId>{5940675A-B579-460E-94D1-54222C63F5DA}</a:tableStyleId>
              </a:tblPr>
              <a:tblGrid>
                <a:gridCol w="1599936">
                  <a:extLst>
                    <a:ext uri="{9D8B030D-6E8A-4147-A177-3AD203B41FA5}">
                      <a16:colId xmlns:a16="http://schemas.microsoft.com/office/drawing/2014/main" val="20000"/>
                    </a:ext>
                  </a:extLst>
                </a:gridCol>
                <a:gridCol w="881135">
                  <a:extLst>
                    <a:ext uri="{9D8B030D-6E8A-4147-A177-3AD203B41FA5}">
                      <a16:colId xmlns:a16="http://schemas.microsoft.com/office/drawing/2014/main" val="20001"/>
                    </a:ext>
                  </a:extLst>
                </a:gridCol>
                <a:gridCol w="841248">
                  <a:extLst>
                    <a:ext uri="{9D8B030D-6E8A-4147-A177-3AD203B41FA5}">
                      <a16:colId xmlns:a16="http://schemas.microsoft.com/office/drawing/2014/main" val="20002"/>
                    </a:ext>
                  </a:extLst>
                </a:gridCol>
                <a:gridCol w="893733">
                  <a:extLst>
                    <a:ext uri="{9D8B030D-6E8A-4147-A177-3AD203B41FA5}">
                      <a16:colId xmlns:a16="http://schemas.microsoft.com/office/drawing/2014/main" val="20003"/>
                    </a:ext>
                  </a:extLst>
                </a:gridCol>
                <a:gridCol w="708554">
                  <a:extLst>
                    <a:ext uri="{9D8B030D-6E8A-4147-A177-3AD203B41FA5}">
                      <a16:colId xmlns:a16="http://schemas.microsoft.com/office/drawing/2014/main" val="20004"/>
                    </a:ext>
                  </a:extLst>
                </a:gridCol>
                <a:gridCol w="694382">
                  <a:extLst>
                    <a:ext uri="{9D8B030D-6E8A-4147-A177-3AD203B41FA5}">
                      <a16:colId xmlns:a16="http://schemas.microsoft.com/office/drawing/2014/main" val="20005"/>
                    </a:ext>
                  </a:extLst>
                </a:gridCol>
                <a:gridCol w="680212">
                  <a:extLst>
                    <a:ext uri="{9D8B030D-6E8A-4147-A177-3AD203B41FA5}">
                      <a16:colId xmlns:a16="http://schemas.microsoft.com/office/drawing/2014/main" val="20006"/>
                    </a:ext>
                  </a:extLst>
                </a:gridCol>
              </a:tblGrid>
              <a:tr h="3871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2Survey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All Secondary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Boys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171">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62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38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7</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every time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sometimes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Never used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If you have had sex, did you use condoms to prevent pregnancy/sexually transmitted infections? </a:t>
            </a:r>
          </a:p>
          <a:p>
            <a:r>
              <a:rPr lang="en-GB" sz="1000" i="1" dirty="0">
                <a:solidFill>
                  <a:srgbClr val="002060"/>
                </a:solidFill>
                <a:latin typeface="Calibri" panose="020F0502020204030204" pitchFamily="34" charset="0"/>
              </a:rPr>
              <a:t>Base: All respondents who had had sex before, 2021 n=19, 2022 n=84, 2023 n=72</a:t>
            </a:r>
          </a:p>
        </p:txBody>
      </p:sp>
      <p:graphicFrame>
        <p:nvGraphicFramePr>
          <p:cNvPr id="12" name="Chart 11"/>
          <p:cNvGraphicFramePr/>
          <p:nvPr>
            <p:extLst>
              <p:ext uri="{D42A27DB-BD31-4B8C-83A1-F6EECF244321}">
                <p14:modId xmlns:p14="http://schemas.microsoft.com/office/powerpoint/2010/main" val="1563456140"/>
              </p:ext>
            </p:extLst>
          </p:nvPr>
        </p:nvGraphicFramePr>
        <p:xfrm>
          <a:off x="183600" y="835200"/>
          <a:ext cx="5001209" cy="423031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Table 8">
            <a:extLst>
              <a:ext uri="{FF2B5EF4-FFF2-40B4-BE49-F238E27FC236}">
                <a16:creationId xmlns:a16="http://schemas.microsoft.com/office/drawing/2014/main" id="{E8E1F93D-762E-4647-9A40-EAED7DCC7B4C}"/>
              </a:ext>
            </a:extLst>
          </p:cNvPr>
          <p:cNvGraphicFramePr>
            <a:graphicFrameLocks noGrp="1"/>
          </p:cNvGraphicFramePr>
          <p:nvPr>
            <p:extLst>
              <p:ext uri="{D42A27DB-BD31-4B8C-83A1-F6EECF244321}">
                <p14:modId xmlns:p14="http://schemas.microsoft.com/office/powerpoint/2010/main" val="1674541976"/>
              </p:ext>
            </p:extLst>
          </p:nvPr>
        </p:nvGraphicFramePr>
        <p:xfrm>
          <a:off x="5334001" y="3195759"/>
          <a:ext cx="6299202" cy="2124858"/>
        </p:xfrm>
        <a:graphic>
          <a:graphicData uri="http://schemas.openxmlformats.org/drawingml/2006/table">
            <a:tbl>
              <a:tblPr firstRow="1" bandRow="1">
                <a:tableStyleId>{5940675A-B579-460E-94D1-54222C63F5DA}</a:tableStyleId>
              </a:tblPr>
              <a:tblGrid>
                <a:gridCol w="1608337">
                  <a:extLst>
                    <a:ext uri="{9D8B030D-6E8A-4147-A177-3AD203B41FA5}">
                      <a16:colId xmlns:a16="http://schemas.microsoft.com/office/drawing/2014/main" val="20000"/>
                    </a:ext>
                  </a:extLst>
                </a:gridCol>
                <a:gridCol w="577143">
                  <a:extLst>
                    <a:ext uri="{9D8B030D-6E8A-4147-A177-3AD203B41FA5}">
                      <a16:colId xmlns:a16="http://schemas.microsoft.com/office/drawing/2014/main" val="20001"/>
                    </a:ext>
                  </a:extLst>
                </a:gridCol>
                <a:gridCol w="802044">
                  <a:extLst>
                    <a:ext uri="{9D8B030D-6E8A-4147-A177-3AD203B41FA5}">
                      <a16:colId xmlns:a16="http://schemas.microsoft.com/office/drawing/2014/main" val="20002"/>
                    </a:ext>
                  </a:extLst>
                </a:gridCol>
                <a:gridCol w="671230">
                  <a:extLst>
                    <a:ext uri="{9D8B030D-6E8A-4147-A177-3AD203B41FA5}">
                      <a16:colId xmlns:a16="http://schemas.microsoft.com/office/drawing/2014/main" val="20003"/>
                    </a:ext>
                  </a:extLst>
                </a:gridCol>
                <a:gridCol w="781165">
                  <a:extLst>
                    <a:ext uri="{9D8B030D-6E8A-4147-A177-3AD203B41FA5}">
                      <a16:colId xmlns:a16="http://schemas.microsoft.com/office/drawing/2014/main" val="20004"/>
                    </a:ext>
                  </a:extLst>
                </a:gridCol>
                <a:gridCol w="741680">
                  <a:extLst>
                    <a:ext uri="{9D8B030D-6E8A-4147-A177-3AD203B41FA5}">
                      <a16:colId xmlns:a16="http://schemas.microsoft.com/office/drawing/2014/main" val="20005"/>
                    </a:ext>
                  </a:extLst>
                </a:gridCol>
                <a:gridCol w="503684">
                  <a:extLst>
                    <a:ext uri="{9D8B030D-6E8A-4147-A177-3AD203B41FA5}">
                      <a16:colId xmlns:a16="http://schemas.microsoft.com/office/drawing/2014/main" val="20006"/>
                    </a:ext>
                  </a:extLst>
                </a:gridCol>
                <a:gridCol w="613919">
                  <a:extLst>
                    <a:ext uri="{9D8B030D-6E8A-4147-A177-3AD203B41FA5}">
                      <a16:colId xmlns:a16="http://schemas.microsoft.com/office/drawing/2014/main" val="1514536575"/>
                    </a:ext>
                  </a:extLst>
                </a:gridCol>
              </a:tblGrid>
              <a:tr h="387139">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i="1" dirty="0">
                          <a:solidFill>
                            <a:schemeClr val="tx1">
                              <a:lumMod val="75000"/>
                              <a:lumOff val="25000"/>
                            </a:schemeClr>
                          </a:solidFill>
                        </a:rPr>
                        <a:t>2023 Survey</a:t>
                      </a:r>
                    </a:p>
                    <a:p>
                      <a:endParaRPr lang="en-GB" sz="1200" dirty="0">
                        <a:solidFill>
                          <a:schemeClr val="tx1">
                            <a:lumMod val="75000"/>
                            <a:lumOff val="25000"/>
                          </a:schemeClr>
                        </a:solidFill>
                      </a:endParaRP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Ethnicity:</a:t>
                      </a:r>
                      <a:r>
                        <a:rPr lang="en-GB" sz="1200" b="1" baseline="0" dirty="0">
                          <a:solidFill>
                            <a:schemeClr val="tx1">
                              <a:lumMod val="75000"/>
                              <a:lumOff val="25000"/>
                            </a:schemeClr>
                          </a:solidFill>
                        </a:rPr>
                        <a:t> </a:t>
                      </a:r>
                      <a:r>
                        <a:rPr lang="en-GB" sz="12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Eng 2</a:t>
                      </a:r>
                      <a:r>
                        <a:rPr lang="en-GB" sz="1200" b="1" baseline="30000" dirty="0">
                          <a:solidFill>
                            <a:schemeClr val="tx1">
                              <a:lumMod val="75000"/>
                              <a:lumOff val="25000"/>
                            </a:schemeClr>
                          </a:solidFill>
                        </a:rPr>
                        <a:t>nd</a:t>
                      </a:r>
                      <a:r>
                        <a:rPr lang="en-GB" sz="1200" b="1" dirty="0">
                          <a:solidFill>
                            <a:schemeClr val="tx1">
                              <a:lumMod val="75000"/>
                              <a:lumOff val="25000"/>
                            </a:schemeClr>
                          </a:solidFill>
                        </a:rPr>
                        <a:t> Lang</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200" b="1" dirty="0">
                          <a:solidFill>
                            <a:schemeClr val="tx1">
                              <a:lumMod val="75000"/>
                              <a:lumOff val="25000"/>
                            </a:schemeClr>
                          </a:solidFill>
                        </a:rPr>
                        <a:t>LGBTQ</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54171">
                <a:tc>
                  <a:txBody>
                    <a:bodyPr/>
                    <a:lstStyle/>
                    <a:p>
                      <a:r>
                        <a:rPr lang="en-GB" sz="12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51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19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200" i="1" dirty="0">
                          <a:solidFill>
                            <a:schemeClr val="tx1">
                              <a:lumMod val="75000"/>
                              <a:lumOff val="25000"/>
                            </a:schemeClr>
                          </a:solidFill>
                        </a:rPr>
                        <a:t>20</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every time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Used condoms sometimes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348378">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Never used condoms</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bl>
          </a:graphicData>
        </a:graphic>
      </p:graphicFrame>
    </p:spTree>
    <p:extLst>
      <p:ext uri="{BB962C8B-B14F-4D97-AF65-F5344CB8AC3E}">
        <p14:creationId xmlns:p14="http://schemas.microsoft.com/office/powerpoint/2010/main" val="3635781315"/>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180000" y="180000"/>
            <a:ext cx="11453200" cy="900000"/>
          </a:xfrm>
        </p:spPr>
        <p:txBody>
          <a:bodyPr anchor="t" anchorCtr="0">
            <a:normAutofit/>
          </a:bodyPr>
          <a:lstStyle/>
          <a:p>
            <a:r>
              <a:rPr lang="en-GB" sz="1600" dirty="0"/>
              <a:t>Amongst girls, 7% are using long-term contraception, with the pill the most used. As you would expect, Year 10s are more likely to be taking long-term contraception than Year 8s. </a:t>
            </a:r>
          </a:p>
        </p:txBody>
      </p:sp>
      <p:sp>
        <p:nvSpPr>
          <p:cNvPr id="8" name="Rectangle 7"/>
          <p:cNvSpPr/>
          <p:nvPr/>
        </p:nvSpPr>
        <p:spPr>
          <a:xfrm>
            <a:off x="9946640" y="6368627"/>
            <a:ext cx="1686560" cy="492926"/>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GB" sz="1000" dirty="0"/>
              <a:t>Relationships</a:t>
            </a:r>
          </a:p>
        </p:txBody>
      </p:sp>
      <p:graphicFrame>
        <p:nvGraphicFramePr>
          <p:cNvPr id="10" name="Table 9"/>
          <p:cNvGraphicFramePr>
            <a:graphicFrameLocks noGrp="1"/>
          </p:cNvGraphicFramePr>
          <p:nvPr>
            <p:extLst>
              <p:ext uri="{D42A27DB-BD31-4B8C-83A1-F6EECF244321}">
                <p14:modId xmlns:p14="http://schemas.microsoft.com/office/powerpoint/2010/main" val="2637012260"/>
              </p:ext>
            </p:extLst>
          </p:nvPr>
        </p:nvGraphicFramePr>
        <p:xfrm>
          <a:off x="311056" y="897846"/>
          <a:ext cx="4919733" cy="2269914"/>
        </p:xfrm>
        <a:graphic>
          <a:graphicData uri="http://schemas.openxmlformats.org/drawingml/2006/table">
            <a:tbl>
              <a:tblPr firstRow="1" bandRow="1">
                <a:tableStyleId>{5940675A-B579-460E-94D1-54222C63F5DA}</a:tableStyleId>
              </a:tblPr>
              <a:tblGrid>
                <a:gridCol w="2107119">
                  <a:extLst>
                    <a:ext uri="{9D8B030D-6E8A-4147-A177-3AD203B41FA5}">
                      <a16:colId xmlns:a16="http://schemas.microsoft.com/office/drawing/2014/main" val="20000"/>
                    </a:ext>
                  </a:extLst>
                </a:gridCol>
                <a:gridCol w="937538">
                  <a:extLst>
                    <a:ext uri="{9D8B030D-6E8A-4147-A177-3AD203B41FA5}">
                      <a16:colId xmlns:a16="http://schemas.microsoft.com/office/drawing/2014/main" val="20001"/>
                    </a:ext>
                  </a:extLst>
                </a:gridCol>
                <a:gridCol w="937538">
                  <a:extLst>
                    <a:ext uri="{9D8B030D-6E8A-4147-A177-3AD203B41FA5}">
                      <a16:colId xmlns:a16="http://schemas.microsoft.com/office/drawing/2014/main" val="20002"/>
                    </a:ext>
                  </a:extLst>
                </a:gridCol>
                <a:gridCol w="937538">
                  <a:extLst>
                    <a:ext uri="{9D8B030D-6E8A-4147-A177-3AD203B41FA5}">
                      <a16:colId xmlns:a16="http://schemas.microsoft.com/office/drawing/2014/main" val="20003"/>
                    </a:ext>
                  </a:extLst>
                </a:gridCol>
              </a:tblGrid>
              <a:tr h="3047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All Girls</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8</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Year 10</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507">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491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245</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246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Pill (e.g. Microgeon)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80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Injection (e.g. Depo-provera)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Implant (e.g. Nexplanon)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Coil (e.g. Mirena)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Something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 of the above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
        <p:nvSpPr>
          <p:cNvPr id="11" name="TextBox 10"/>
          <p:cNvSpPr txBox="1"/>
          <p:nvPr/>
        </p:nvSpPr>
        <p:spPr>
          <a:xfrm>
            <a:off x="183600" y="6368400"/>
            <a:ext cx="9491446" cy="400110"/>
          </a:xfrm>
          <a:prstGeom prst="rect">
            <a:avLst/>
          </a:prstGeom>
          <a:noFill/>
        </p:spPr>
        <p:txBody>
          <a:bodyPr wrap="square" rtlCol="0" anchor="b" anchorCtr="0">
            <a:spAutoFit/>
          </a:bodyPr>
          <a:lstStyle/>
          <a:p>
            <a:r>
              <a:rPr lang="en-GB" sz="1000" dirty="0">
                <a:solidFill>
                  <a:srgbClr val="002060"/>
                </a:solidFill>
                <a:latin typeface="Calibri" panose="020F0502020204030204" pitchFamily="34" charset="0"/>
              </a:rPr>
              <a:t>Q: </a:t>
            </a:r>
            <a:r>
              <a:rPr lang="en-GB" sz="1000" dirty="0">
                <a:solidFill>
                  <a:srgbClr val="002060"/>
                </a:solidFill>
              </a:rPr>
              <a:t>Are you currently using any of the following contraception that works to prevent pregnancy? </a:t>
            </a:r>
          </a:p>
          <a:p>
            <a:r>
              <a:rPr lang="en-GB" sz="1000" i="1" dirty="0">
                <a:solidFill>
                  <a:srgbClr val="002060"/>
                </a:solidFill>
                <a:latin typeface="Calibri" panose="020F0502020204030204" pitchFamily="34" charset="0"/>
              </a:rPr>
              <a:t>Base: All female pupils, 2021 n=225, 2022 n=405, 2023 n=491</a:t>
            </a:r>
          </a:p>
        </p:txBody>
      </p:sp>
      <p:graphicFrame>
        <p:nvGraphicFramePr>
          <p:cNvPr id="9" name="Table 8">
            <a:extLst>
              <a:ext uri="{FF2B5EF4-FFF2-40B4-BE49-F238E27FC236}">
                <a16:creationId xmlns:a16="http://schemas.microsoft.com/office/drawing/2014/main" id="{F733F3C4-DC4D-4B79-A388-4EAAD8C910EE}"/>
              </a:ext>
            </a:extLst>
          </p:cNvPr>
          <p:cNvGraphicFramePr>
            <a:graphicFrameLocks noGrp="1"/>
          </p:cNvGraphicFramePr>
          <p:nvPr>
            <p:extLst>
              <p:ext uri="{D42A27DB-BD31-4B8C-83A1-F6EECF244321}">
                <p14:modId xmlns:p14="http://schemas.microsoft.com/office/powerpoint/2010/main" val="194454182"/>
              </p:ext>
            </p:extLst>
          </p:nvPr>
        </p:nvGraphicFramePr>
        <p:xfrm>
          <a:off x="311061" y="3368541"/>
          <a:ext cx="9623352" cy="2391896"/>
        </p:xfrm>
        <a:graphic>
          <a:graphicData uri="http://schemas.openxmlformats.org/drawingml/2006/table">
            <a:tbl>
              <a:tblPr firstRow="1" bandRow="1">
                <a:tableStyleId>{5940675A-B579-460E-94D1-54222C63F5DA}</a:tableStyleId>
              </a:tblPr>
              <a:tblGrid>
                <a:gridCol w="2091176">
                  <a:extLst>
                    <a:ext uri="{9D8B030D-6E8A-4147-A177-3AD203B41FA5}">
                      <a16:colId xmlns:a16="http://schemas.microsoft.com/office/drawing/2014/main" val="20000"/>
                    </a:ext>
                  </a:extLst>
                </a:gridCol>
                <a:gridCol w="941522">
                  <a:extLst>
                    <a:ext uri="{9D8B030D-6E8A-4147-A177-3AD203B41FA5}">
                      <a16:colId xmlns:a16="http://schemas.microsoft.com/office/drawing/2014/main" val="20005"/>
                    </a:ext>
                  </a:extLst>
                </a:gridCol>
                <a:gridCol w="941522">
                  <a:extLst>
                    <a:ext uri="{9D8B030D-6E8A-4147-A177-3AD203B41FA5}">
                      <a16:colId xmlns:a16="http://schemas.microsoft.com/office/drawing/2014/main" val="20001"/>
                    </a:ext>
                  </a:extLst>
                </a:gridCol>
                <a:gridCol w="941522">
                  <a:extLst>
                    <a:ext uri="{9D8B030D-6E8A-4147-A177-3AD203B41FA5}">
                      <a16:colId xmlns:a16="http://schemas.microsoft.com/office/drawing/2014/main" val="3409646215"/>
                    </a:ext>
                  </a:extLst>
                </a:gridCol>
                <a:gridCol w="941522">
                  <a:extLst>
                    <a:ext uri="{9D8B030D-6E8A-4147-A177-3AD203B41FA5}">
                      <a16:colId xmlns:a16="http://schemas.microsoft.com/office/drawing/2014/main" val="20002"/>
                    </a:ext>
                  </a:extLst>
                </a:gridCol>
                <a:gridCol w="941522">
                  <a:extLst>
                    <a:ext uri="{9D8B030D-6E8A-4147-A177-3AD203B41FA5}">
                      <a16:colId xmlns:a16="http://schemas.microsoft.com/office/drawing/2014/main" val="20003"/>
                    </a:ext>
                  </a:extLst>
                </a:gridCol>
                <a:gridCol w="1084242">
                  <a:extLst>
                    <a:ext uri="{9D8B030D-6E8A-4147-A177-3AD203B41FA5}">
                      <a16:colId xmlns:a16="http://schemas.microsoft.com/office/drawing/2014/main" val="20004"/>
                    </a:ext>
                  </a:extLst>
                </a:gridCol>
                <a:gridCol w="798802">
                  <a:extLst>
                    <a:ext uri="{9D8B030D-6E8A-4147-A177-3AD203B41FA5}">
                      <a16:colId xmlns:a16="http://schemas.microsoft.com/office/drawing/2014/main" val="3576630018"/>
                    </a:ext>
                  </a:extLst>
                </a:gridCol>
                <a:gridCol w="941522">
                  <a:extLst>
                    <a:ext uri="{9D8B030D-6E8A-4147-A177-3AD203B41FA5}">
                      <a16:colId xmlns:a16="http://schemas.microsoft.com/office/drawing/2014/main" val="3349415011"/>
                    </a:ext>
                  </a:extLst>
                </a:gridCol>
              </a:tblGrid>
              <a:tr h="304738">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100" i="1" dirty="0">
                          <a:solidFill>
                            <a:schemeClr val="tx1">
                              <a:lumMod val="75000"/>
                              <a:lumOff val="25000"/>
                            </a:schemeClr>
                          </a:solidFill>
                        </a:rPr>
                        <a:t>2023 Survey</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FSM</a:t>
                      </a:r>
                    </a:p>
                  </a:txBody>
                  <a:tcPr marL="90000" marR="90000" marT="46800" marB="46800">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SEN</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Have a disability</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Young carers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Ethnicity:</a:t>
                      </a:r>
                      <a:r>
                        <a:rPr lang="en-GB" sz="1100" b="1" baseline="0" dirty="0">
                          <a:solidFill>
                            <a:schemeClr val="tx1">
                              <a:lumMod val="75000"/>
                              <a:lumOff val="25000"/>
                            </a:schemeClr>
                          </a:solidFill>
                        </a:rPr>
                        <a:t> </a:t>
                      </a:r>
                      <a:r>
                        <a:rPr lang="en-GB" sz="1100" b="1" dirty="0">
                          <a:solidFill>
                            <a:schemeClr val="tx1">
                              <a:lumMod val="75000"/>
                              <a:lumOff val="25000"/>
                            </a:schemeClr>
                          </a:solidFill>
                        </a:rPr>
                        <a:t>White</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Ethnic Minority Groups</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Eng 2</a:t>
                      </a:r>
                      <a:r>
                        <a:rPr lang="en-GB" sz="1100" b="1" baseline="30000" dirty="0">
                          <a:solidFill>
                            <a:schemeClr val="tx1">
                              <a:lumMod val="75000"/>
                              <a:lumOff val="25000"/>
                            </a:schemeClr>
                          </a:solidFill>
                        </a:rPr>
                        <a:t>nd</a:t>
                      </a:r>
                      <a:r>
                        <a:rPr lang="en-GB" sz="1100" b="1" dirty="0">
                          <a:solidFill>
                            <a:schemeClr val="tx1">
                              <a:lumMod val="75000"/>
                              <a:lumOff val="25000"/>
                            </a:schemeClr>
                          </a:solidFill>
                        </a:rPr>
                        <a:t> Lang</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100" b="1" dirty="0">
                          <a:solidFill>
                            <a:schemeClr val="tx1">
                              <a:lumMod val="75000"/>
                              <a:lumOff val="25000"/>
                            </a:schemeClr>
                          </a:solidFill>
                        </a:rPr>
                        <a:t>LGBTQ</a:t>
                      </a:r>
                    </a:p>
                  </a:txBody>
                  <a:tcP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0"/>
                  </a:ext>
                </a:extLst>
              </a:tr>
              <a:tr h="244507">
                <a:tc>
                  <a:txBody>
                    <a:bodyPr/>
                    <a:lstStyle/>
                    <a:p>
                      <a:r>
                        <a:rPr lang="en-GB" sz="1100" i="1" dirty="0">
                          <a:solidFill>
                            <a:schemeClr val="tx1">
                              <a:lumMod val="75000"/>
                              <a:lumOff val="25000"/>
                            </a:schemeClr>
                          </a:solidFill>
                        </a:rPr>
                        <a:t>Base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94</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59</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83</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28</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442</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41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76</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tc>
                  <a:txBody>
                    <a:bodyPr/>
                    <a:lstStyle/>
                    <a:p>
                      <a:pPr algn="ctr"/>
                      <a:r>
                        <a:rPr lang="en-GB" sz="1100" i="1" dirty="0">
                          <a:solidFill>
                            <a:schemeClr val="tx1">
                              <a:lumMod val="75000"/>
                              <a:lumOff val="25000"/>
                            </a:schemeClr>
                          </a:solidFill>
                        </a:rPr>
                        <a:t>71</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solidFill>
                      <a:schemeClr val="accent4">
                        <a:lumMod val="20000"/>
                        <a:lumOff val="80000"/>
                      </a:schemeClr>
                    </a:solidFill>
                  </a:tcPr>
                </a:tc>
                <a:extLst>
                  <a:ext uri="{0D108BD9-81ED-4DB2-BD59-A6C34878D82A}">
                    <a16:rowId xmlns:a16="http://schemas.microsoft.com/office/drawing/2014/main" val="10001"/>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Pill (e.g. Microgynon)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6%</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2"/>
                  </a:ext>
                </a:extLst>
              </a:tr>
              <a:tr h="332801">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Injection (e.g. Depo-provera)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3"/>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Implant (e.g. Nexplanon)</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4%</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4"/>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Coil (e.g. Mirena)</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5"/>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Something else…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2%</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0%</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6"/>
                  </a:ext>
                </a:extLst>
              </a:tr>
              <a:tr h="274227">
                <a:tc>
                  <a:txBody>
                    <a:bodyPr/>
                    <a:lstStyle/>
                    <a:p>
                      <a:pPr algn="l" fontAlgn="b"/>
                      <a:r>
                        <a:rPr lang="en-GB" sz="1100" b="0" i="0" u="none" strike="noStrike" dirty="0">
                          <a:solidFill>
                            <a:schemeClr val="tx1">
                              <a:lumMod val="75000"/>
                              <a:lumOff val="25000"/>
                            </a:schemeClr>
                          </a:solidFill>
                          <a:effectLst/>
                          <a:latin typeface="Calibri" panose="020F0502020204030204" pitchFamily="34" charset="0"/>
                        </a:rPr>
                        <a:t>None of the above</a:t>
                      </a:r>
                    </a:p>
                  </a:txBody>
                  <a:tcPr marL="90000" marR="90000" marT="46800" marB="4680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91%</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95%</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88%</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79%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99%</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tc>
                  <a:txBody>
                    <a:bodyPr/>
                    <a:lstStyle/>
                    <a:p>
                      <a:pPr marL="0" algn="ctr" defTabSz="914400" rtl="0" eaLnBrk="1" fontAlgn="b" latinLnBrk="0" hangingPunct="1"/>
                      <a:r>
                        <a:rPr lang="en-GB" sz="1200" b="0" i="0" u="none" strike="noStrike" kern="1200" dirty="0">
                          <a:solidFill>
                            <a:schemeClr val="tx1">
                              <a:lumMod val="75000"/>
                              <a:lumOff val="25000"/>
                            </a:schemeClr>
                          </a:solidFill>
                          <a:effectLst/>
                          <a:latin typeface="Calibri" panose="020F0502020204030204" pitchFamily="34" charset="0"/>
                          <a:ea typeface="+mn-ea"/>
                          <a:cs typeface="+mn-cs"/>
                        </a:rPr>
                        <a:t>93%</a:t>
                      </a:r>
                    </a:p>
                  </a:txBody>
                  <a:tcPr marL="7620" marR="7620" marT="7620" marB="0" anchor="ctr">
                    <a:lnL w="6350" cap="flat" cmpd="sng" algn="ctr">
                      <a:solidFill>
                        <a:schemeClr val="accent5">
                          <a:lumMod val="75000"/>
                        </a:schemeClr>
                      </a:solidFill>
                      <a:prstDash val="solid"/>
                      <a:round/>
                      <a:headEnd type="none" w="med" len="med"/>
                      <a:tailEnd type="none" w="med" len="med"/>
                    </a:lnL>
                    <a:lnR w="6350" cap="flat" cmpd="sng" algn="ctr">
                      <a:solidFill>
                        <a:schemeClr val="accent5">
                          <a:lumMod val="75000"/>
                        </a:schemeClr>
                      </a:solidFill>
                      <a:prstDash val="solid"/>
                      <a:round/>
                      <a:headEnd type="none" w="med" len="med"/>
                      <a:tailEnd type="none" w="med" len="med"/>
                    </a:lnR>
                    <a:lnT w="6350" cap="flat" cmpd="sng" algn="ctr">
                      <a:solidFill>
                        <a:schemeClr val="accent5">
                          <a:lumMod val="75000"/>
                        </a:schemeClr>
                      </a:solidFill>
                      <a:prstDash val="solid"/>
                      <a:round/>
                      <a:headEnd type="none" w="med" len="med"/>
                      <a:tailEnd type="none" w="med" len="med"/>
                    </a:lnT>
                    <a:lnB w="6350" cap="flat" cmpd="sng" algn="ctr">
                      <a:solidFill>
                        <a:schemeClr val="accent5">
                          <a:lumMod val="75000"/>
                        </a:schemeClr>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4174062792"/>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3acc64f9-2281-4824-a334-1e0addc9b5e0">
      <Terms xmlns="http://schemas.microsoft.com/office/infopath/2007/PartnerControls"/>
    </lcf76f155ced4ddcb4097134ff3c332f>
    <TaxCatchAll xmlns="f2d5e88b-b1e8-4017-93ac-a346ad20f287"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BAA7D882BC117443923ABA04EC7D9797" ma:contentTypeVersion="15" ma:contentTypeDescription="Create a new document." ma:contentTypeScope="" ma:versionID="8ee070e875f59303e41a672958e2babf">
  <xsd:schema xmlns:xsd="http://www.w3.org/2001/XMLSchema" xmlns:xs="http://www.w3.org/2001/XMLSchema" xmlns:p="http://schemas.microsoft.com/office/2006/metadata/properties" xmlns:ns2="3acc64f9-2281-4824-a334-1e0addc9b5e0" xmlns:ns3="f2d5e88b-b1e8-4017-93ac-a346ad20f287" targetNamespace="http://schemas.microsoft.com/office/2006/metadata/properties" ma:root="true" ma:fieldsID="7a223d2b2a557945be42b17f1ddc4891" ns2:_="" ns3:_="">
    <xsd:import namespace="3acc64f9-2281-4824-a334-1e0addc9b5e0"/>
    <xsd:import namespace="f2d5e88b-b1e8-4017-93ac-a346ad20f287"/>
    <xsd:element name="properties">
      <xsd:complexType>
        <xsd:sequence>
          <xsd:element name="documentManagement">
            <xsd:complexType>
              <xsd:all>
                <xsd:element ref="ns2:lcf76f155ced4ddcb4097134ff3c332f" minOccurs="0"/>
                <xsd:element ref="ns3:TaxCatchAll" minOccurs="0"/>
                <xsd:element ref="ns2:MediaServiceMetadata" minOccurs="0"/>
                <xsd:element ref="ns2:MediaServiceFastMetadata" minOccurs="0"/>
                <xsd:element ref="ns2:MediaServiceDateTaken" minOccurs="0"/>
                <xsd:element ref="ns2:MediaServiceObjectDetectorVersions" minOccurs="0"/>
                <xsd:element ref="ns2:MediaServiceOCR" minOccurs="0"/>
                <xsd:element ref="ns2:MediaServiceGenerationTime" minOccurs="0"/>
                <xsd:element ref="ns2:MediaServiceEventHashCode" minOccurs="0"/>
                <xsd:element ref="ns2:MediaLengthInSeconds" minOccurs="0"/>
                <xsd:element ref="ns2:MediaServiceLocation" minOccurs="0"/>
                <xsd:element ref="ns3:SharedWithUsers" minOccurs="0"/>
                <xsd:element ref="ns3: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3acc64f9-2281-4824-a334-1e0addc9b5e0" elementFormDefault="qualified">
    <xsd:import namespace="http://schemas.microsoft.com/office/2006/documentManagement/types"/>
    <xsd:import namespace="http://schemas.microsoft.com/office/infopath/2007/PartnerControls"/>
    <xsd:element name="lcf76f155ced4ddcb4097134ff3c332f" ma:index="9" nillable="true" ma:taxonomy="true" ma:internalName="lcf76f155ced4ddcb4097134ff3c332f" ma:taxonomyFieldName="MediaServiceImageTags" ma:displayName="Image Tags" ma:readOnly="false" ma:fieldId="{5cf76f15-5ced-4ddc-b409-7134ff3c332f}" ma:taxonomyMulti="true" ma:sspId="d6c40f8d-8524-4845-a2fc-30090feebe3d" ma:termSetId="09814cd3-568e-fe90-9814-8d621ff8fb84" ma:anchorId="fba54fb3-c3e1-fe81-a776-ca4b69148c4d" ma:open="true" ma:isKeyword="false">
      <xsd:complexType>
        <xsd:sequence>
          <xsd:element ref="pc:Terms" minOccurs="0" maxOccurs="1"/>
        </xsd:sequence>
      </xsd:complexType>
    </xsd:element>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dexed="true" ma:internalName="MediaServiceDateTaken" ma:readOnly="true">
      <xsd:simpleType>
        <xsd:restriction base="dms:Text"/>
      </xsd:simpleType>
    </xsd:element>
    <xsd:element name="MediaServiceObjectDetectorVersions" ma:index="14" nillable="true" ma:displayName="MediaServiceObjectDetectorVersions" ma:hidden="true" ma:indexed="true" ma:internalName="MediaServiceObjectDetectorVersions"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LengthInSeconds" ma:index="18" nillable="true" ma:displayName="MediaLengthInSeconds" ma:hidden="true" ma:internalName="MediaLengthInSeconds" ma:readOnly="true">
      <xsd:simpleType>
        <xsd:restriction base="dms:Unknown"/>
      </xsd:simpleType>
    </xsd:element>
    <xsd:element name="MediaServiceLocation" ma:index="19" nillable="true" ma:displayName="Location" ma:description="" ma:indexed="true" ma:internalName="MediaServiceLocation" ma:readOnly="true">
      <xsd:simpleType>
        <xsd:restriction base="dms:Text"/>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f2d5e88b-b1e8-4017-93ac-a346ad20f287" elementFormDefault="qualified">
    <xsd:import namespace="http://schemas.microsoft.com/office/2006/documentManagement/types"/>
    <xsd:import namespace="http://schemas.microsoft.com/office/infopath/2007/PartnerControls"/>
    <xsd:element name="TaxCatchAll" ma:index="10" nillable="true" ma:displayName="Taxonomy Catch All Column" ma:hidden="true" ma:list="{ca3529df-da01-4445-b802-56f4193ee90c}" ma:internalName="TaxCatchAll" ma:showField="CatchAllData" ma:web="f2d5e88b-b1e8-4017-93ac-a346ad20f287">
      <xsd:complexType>
        <xsd:complexContent>
          <xsd:extension base="dms:MultiChoiceLookup">
            <xsd:sequence>
              <xsd:element name="Value" type="dms:Lookup" maxOccurs="unbounded" minOccurs="0" nillable="true"/>
            </xsd:sequence>
          </xsd:extension>
        </xsd:complexContent>
      </xsd:complexType>
    </xsd:element>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38CD268-10F1-492F-8E3D-A2FC8527D0E0}">
  <ds:schemaRefs>
    <ds:schemaRef ds:uri="http://schemas.microsoft.com/sharepoint/v3/contenttype/forms"/>
  </ds:schemaRefs>
</ds:datastoreItem>
</file>

<file path=customXml/itemProps2.xml><?xml version="1.0" encoding="utf-8"?>
<ds:datastoreItem xmlns:ds="http://schemas.openxmlformats.org/officeDocument/2006/customXml" ds:itemID="{C7538B85-E06F-4F5E-8A3B-6B09F2F7C476}">
  <ds:schemaRefs>
    <ds:schemaRef ds:uri="http://schemas.microsoft.com/office/2006/documentManagement/types"/>
    <ds:schemaRef ds:uri="http://purl.org/dc/terms/"/>
    <ds:schemaRef ds:uri="33d7aa68-f954-4371-8b19-9a53f1c8e003"/>
    <ds:schemaRef ds:uri="http://www.w3.org/XML/1998/namespace"/>
    <ds:schemaRef ds:uri="http://purl.org/dc/dcmitype/"/>
    <ds:schemaRef ds:uri="7032c99b-8451-4ded-a49c-eaf63867fdc4"/>
    <ds:schemaRef ds:uri="http://schemas.openxmlformats.org/package/2006/metadata/core-properties"/>
    <ds:schemaRef ds:uri="http://purl.org/dc/elements/1.1/"/>
    <ds:schemaRef ds:uri="http://schemas.microsoft.com/office/infopath/2007/PartnerControls"/>
    <ds:schemaRef ds:uri="http://schemas.microsoft.com/office/2006/metadata/properties"/>
    <ds:schemaRef ds:uri="fd721231-82c9-4ccc-a8ca-80d3f6a47c4d"/>
    <ds:schemaRef ds:uri="a5946c61-a79c-4069-866d-ed1722c8599e"/>
    <ds:schemaRef ds:uri="3acc64f9-2281-4824-a334-1e0addc9b5e0"/>
    <ds:schemaRef ds:uri="f2d5e88b-b1e8-4017-93ac-a346ad20f287"/>
  </ds:schemaRefs>
</ds:datastoreItem>
</file>

<file path=customXml/itemProps3.xml><?xml version="1.0" encoding="utf-8"?>
<ds:datastoreItem xmlns:ds="http://schemas.openxmlformats.org/officeDocument/2006/customXml" ds:itemID="{B66E04FF-075E-43A0-8CB4-72A7F81B2CBA}">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3acc64f9-2281-4824-a334-1e0addc9b5e0"/>
    <ds:schemaRef ds:uri="f2d5e88b-b1e8-4017-93ac-a346ad20f287"/>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214</TotalTime>
  <Words>58324</Words>
  <Application>Microsoft Office PowerPoint</Application>
  <PresentationFormat>Widescreen</PresentationFormat>
  <Paragraphs>12819</Paragraphs>
  <Slides>227</Slides>
  <Notes>175</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227</vt:i4>
      </vt:variant>
    </vt:vector>
  </HeadingPairs>
  <TitlesOfParts>
    <vt:vector size="233" baseType="lpstr">
      <vt:lpstr>Arial</vt:lpstr>
      <vt:lpstr>Calibri</vt:lpstr>
      <vt:lpstr>DINPro</vt:lpstr>
      <vt:lpstr>DINPro-Medium</vt:lpstr>
      <vt:lpstr>Wingdings</vt:lpstr>
      <vt:lpstr>Office Theme</vt:lpstr>
      <vt:lpstr>PowerPoint Presentation</vt:lpstr>
      <vt:lpstr>Acknowledgements</vt:lpstr>
      <vt:lpstr>Table of Contents</vt:lpstr>
      <vt:lpstr>PowerPoint Presentation</vt:lpstr>
      <vt:lpstr>Executive Summary (1)</vt:lpstr>
      <vt:lpstr>Executive Summary (2) - CYPP key indicators</vt:lpstr>
      <vt:lpstr>Executive Summary (3) - CYPP key indicators</vt:lpstr>
      <vt:lpstr>Executive Summary (4) - CYPP key indicators</vt:lpstr>
      <vt:lpstr>Executive Summary (5) - CYPP key indicators</vt:lpstr>
      <vt:lpstr>Executive Summary (6) - CYPP key indicators</vt:lpstr>
      <vt:lpstr>Executive Summary (7) - CYPP key indicators</vt:lpstr>
      <vt:lpstr>Executive Summary (8)</vt:lpstr>
      <vt:lpstr>Executive Summary (9)</vt:lpstr>
      <vt:lpstr>Executive Summary (10)</vt:lpstr>
      <vt:lpstr>Executive Summary (11)</vt:lpstr>
      <vt:lpstr>Executive Summary (12)</vt:lpstr>
      <vt:lpstr>Executive Summary (13)</vt:lpstr>
      <vt:lpstr>Executive Summary (14)</vt:lpstr>
      <vt:lpstr>Executive Summary (15)</vt:lpstr>
      <vt:lpstr>Executive Summary (16)</vt:lpstr>
      <vt:lpstr>Executive Summary (17)</vt:lpstr>
      <vt:lpstr>PowerPoint Presentation</vt:lpstr>
      <vt:lpstr>Introduction</vt:lpstr>
      <vt:lpstr>Notes </vt:lpstr>
      <vt:lpstr>Sample profile</vt:lpstr>
      <vt:lpstr>This is a new profile question for 2023. Pupils who receive free school meals are the group most likely to live with mainly or only mum, those in Year 8 are more likely to have the traditional structure of both mum and dad together. </vt:lpstr>
      <vt:lpstr>Sample profile – Cohorts (1) </vt:lpstr>
      <vt:lpstr>Sample profile – Cohorts (2)</vt:lpstr>
      <vt:lpstr>PowerPoint Presentation</vt:lpstr>
      <vt:lpstr>PowerPoint Presentation</vt:lpstr>
      <vt:lpstr>30% of pupils say they normally have nothing to eat or drink at breakfast time with an additional 16% only having a drink. Cereal/Porridge remains the most popular breakfast choice (29%). </vt:lpstr>
      <vt:lpstr>The main reason for students not having breakfast is because they do not feel hungry. </vt:lpstr>
      <vt:lpstr>13% of all secondary school pupils do not have any lunch and 17% receive free school meals. Year 8 pupils are more likely than year 10 pupils to have a packed lunch. Year 10 pupils are more likely to not have lunch than year 8 (15% v. 11%), as are girls in comparison to boys (15% v. 10%). </vt:lpstr>
      <vt:lpstr>The main reason for pupils not having any lunch is because they do not feel hungry…</vt:lpstr>
      <vt:lpstr>…which is a reason more common for Year 10s than Year 8s, and for girls more than boys.</vt:lpstr>
      <vt:lpstr>The majority of pupils (80%) say they are able to eat with their friends and are able to choose what they want to eat (56%) however this has steadily declined over the last few years.</vt:lpstr>
      <vt:lpstr>Responses from different year groups are mostly similar, however Year 8’s (36%) are more likely to say they have a nice space to eat than Year 10’s (28%). More boys say they have enough time to eat their lunch than girls (52% v. 34%) and have a nice space to eat (38% v. 28%).</vt:lpstr>
      <vt:lpstr>Girls (19%) are more likely to say they go food shopping with their parent/carer than boys (11%). More Year 10s say that the food they like is chosen on the food shop than Year 8s (63% v. 55%). Young carers and LGBTQ+ pupils are the least likely to say that the food they like is chosen (43% and 44% respectively).</vt:lpstr>
      <vt:lpstr>69% of pupils state that meals are eaten with members of their household/family and this is lower than the last 2 years. </vt:lpstr>
      <vt:lpstr>Half of pupils overall say that mealtimes are enjoyable, this decreases to 36% amongst SEN pupils. 49% of all secondary pupils eat whilst watching TV which is broadly the same across all groups. 55% of all pupils decide how much they eat, with girls more likely to do so than boys (61% v. 50%) this also drops to 41% amongst SEN pupils. Year 10 are more likely than year 8 to be given a choice of what to eat (58% v. 49%). </vt:lpstr>
      <vt:lpstr>58% of pupils say there are rules at home about food and eating. Of those, the most common is that there is no use of devices/mobiles whilst eating (35% say this) although this has steadily declined over the last few years.</vt:lpstr>
      <vt:lpstr>There are more rules at home surrounding food and eating for Year 8 pupils (67%) compared to Year 10 pupils (48%).  </vt:lpstr>
      <vt:lpstr>The majority of pupils are drinking milk/water frequently. Two thirds (65%) are eating fruits and vegetables everyday/most days and 37% are drinking fruit juice or smoothies everyday/most days. 23% of pupils will be having a take away at least 2-3 days a week, over half of all pupils are having snacks and sweets everyday/most days (57%).</vt:lpstr>
      <vt:lpstr>Compared to the previous two years, consumption of different foods has stayed very similar. </vt:lpstr>
      <vt:lpstr>More Year 10 pupils drink ‘other’ drinks (52%) than Year 8s (46%) as do boys compared to girls  (54% vs 43% girls). Whilst Year 10s drink more milk and water, Year 8s eat more fruit and vegetables. FSM pupils are the group least likely to eat fruit and vegetables most days/everyday (59%).</vt:lpstr>
      <vt:lpstr>Takeaway foods are most popular amongst SEN pupils. Pupils with English as a 2nd language are more likely to drink milk/water everyday or most days, than the pupil average (87% and 80% respectively) as well as consuming more fruits and vegetables than secondary pupils overall (68% v. 64%). </vt:lpstr>
      <vt:lpstr>PowerPoint Presentation</vt:lpstr>
      <vt:lpstr>The majority of pupils feel warm and comfortable at home. </vt:lpstr>
      <vt:lpstr>Good oral hygiene is apparent amongst 79% of pupils (decreased from 81% last year). Girls are more likely to brush their teeth twice a day than boy (86% v. 74% amongst Boys). 62% of all pupils have been to the dentist in the last 12 months, again girls are more diligent than boys (66% v. 61%) and those from an ethnic minority background are the least likely to have been to the dentist in the last year.</vt:lpstr>
      <vt:lpstr>43% of all pupils remember being measured when they were at primary school. Of those that can remember, the majority at 39%, said they were neither happy nor unhappy about it. 27% felt unhappy about it. Both Year 10 and Girls remember being weighed the most with girls feeling much more unhappy than boys. (Please note the base for most of these cohorts is low.)</vt:lpstr>
      <vt:lpstr>PowerPoint Presentation</vt:lpstr>
      <vt:lpstr>39% of pupils walk to school and just over a third will travel by car. Those who walk to school is higher amongst Year 10s and FSM pupils (42% and 44% respectively). A fifth of all pupils will take the bus (20%), a figure that increases to 27% for FSM pupils and 24%  for SEN pupils and young carers. </vt:lpstr>
      <vt:lpstr>Physical activities undertaken are spread relatively evenly throughout the week, with a lower uptake on Sundays (52%). Only 4% didn’t undertake any physical activity within the week. Year 8s participate in more physical activities than Year 10s.</vt:lpstr>
      <vt:lpstr>The majority of pupils (96%) had at least one day of physical activity over the past 7 days and on average exercise 4.4 days a week. Year 8s do physical activities on average 4.4 days in a 7-day period, with Year 10s also averaging 4.4 days. 27% of pupils exercise 7 days a week, consistently increasing over the last few years.</vt:lpstr>
      <vt:lpstr>The proportion of pupils that participate in physical activities at the weekend or during holidays has increased this year compared to previous years. Generally, boys are more likely to partake in physical activity than girls outside of school.  </vt:lpstr>
      <vt:lpstr>Pupils are most likely to participate in physical activity with friends during school (53%) and least likely to participate in school clubs (17%). Compared to previous years, pupils saying that they participate in physical activities with family and in out of school clubs has increased.</vt:lpstr>
      <vt:lpstr>Approximately half of all pupils say they participate in physical activity with friends during school, which decreases to 46% for SEN pupils and young carers that say the same. Whilst school clubs were the least popular setting with pupils for physical activity, Year 8s are the most likely out of any cohort to do so, Year 10s are the least likely. </vt:lpstr>
      <vt:lpstr>85% of pupils exercise for at least 30 minutes per day. In comparison to 2022, exercising for more than 1 hour has slightly decreased, and exercising for 30 minutes to an hour has slightly increased.</vt:lpstr>
      <vt:lpstr>57% of pupils say doing physical activity normally makes them breathe faster or get hot and tired, a figure that has steadily declined over the last few years. Young carers are more likely to say that physical activity makes them hot and tired than any other cohort (71%).</vt:lpstr>
      <vt:lpstr>67% of pupils have a positive attitude to physical activity. LGBTQ and young carers are much less likely to enjoy physical activity. Boys have a much more positive attitude to physical activity than any other group.</vt:lpstr>
      <vt:lpstr>54% of those not undertaking physical activity say they just prefer to do other things, a 6% decrease on last year. Over the last few years, pupils are more likely to dislike being out in bad/cold weather as well as changing into different clothes and being competitive. However, they are less likely to dislike getting hot/tired. </vt:lpstr>
      <vt:lpstr>Years 8s are more likely than Year 10s to cite preferring to do other things and getting hot and tired as their reasons. Year 10s are more likely to dislike being outdoors in bad/cold weather. Girls are more likely than boys (32% v. 17%) to cite changing into different clothes as a reason for disliking physical activity.</vt:lpstr>
      <vt:lpstr>Amongst those who don’t enjoy physical activity, feeling shy about their own body is the most commonly cited reason for young carers (57%), and is significantly higher than the secondary average (39%). (Please note the base for most of these cohorts is low.)</vt:lpstr>
      <vt:lpstr>PowerPoint Presentation</vt:lpstr>
      <vt:lpstr>78% of pupils feel they get love and support at home, dropping to 66% for SEN pupils and 59% for LGBTQ pupils.  </vt:lpstr>
      <vt:lpstr>23% of pupils say they have been bullied in the last 12 months. SEN pupils (37%), Young carers (39%), and LGBTQ pupils (42%) are the most likely to have been bullied in the last 12 months. Boys, Year 10s and pupils from a white ethnic background are the groups least likely to have been bullied (19%, 20% and 22% respectively), all lower than average.</vt:lpstr>
      <vt:lpstr>26% of pupils say they have been bullied elsewhere (other than near school) in the past 12 months. The proportion is higher for young carers (46%), LGBTQ pupils (42%) and SEN pupils (40%). Again, Boys, Year 10s and pupils from a white ethnic background are the groups least likely to have been bullied.</vt:lpstr>
      <vt:lpstr>Similar to last year, pupils are more likely to be bullied by a child than by an adult. LGBTQ pupils are most likely to be bullied by a child they know (68%), ethnic minority groups are most likely to be bullied by a child they don’t know (33%). </vt:lpstr>
      <vt:lpstr>51% of all pupils who say they have been picked on or bullied say it was because of the way they look and a further 36% say it was because of their size or weight. This suggests that physical appearance is still the main target for bullying however your size and weight has decreased a lot over the last few years, as has being LGBTQ+.</vt:lpstr>
      <vt:lpstr>Being bullied for physical appearance is a stronger factor for girls than boys. Boys are more likely to be bullied for ability than girls. Being bullied for size/weight and being LGBTQ is cited as more of a reason for Year 10s than Year 8s. </vt:lpstr>
      <vt:lpstr>Some bullying can be observed to be clearly targeted at certain cohorts. 53% of those being bullied within the LGBTQ cohort think they are being bullied because of being LGBTQ and 46% of the Ethnic minority cohort say bullying is based on their ethnicity.  (Please note the base for most of these cohorts is low.)</vt:lpstr>
      <vt:lpstr>Of those who have been bullied, 44% will confide in their parents/carers. 28% of pupils who have been bullied won’t tell anyone.</vt:lpstr>
      <vt:lpstr>32% of the pupils that told someone about being bullied say the problem stopped after telling someone. While this is 2% lower than 2022, it is still a 12% increase from 2021. Ethnic minority groups are more likely to say that the problem stopped after telling someone than any other group (38%).</vt:lpstr>
      <vt:lpstr>PowerPoint Presentation</vt:lpstr>
      <vt:lpstr>19% of pupils have deliberately hurt somebody in the last year, which has increased compared to previous years. The proportion of SEN pupils that say that they have hurt someone in the last 12 months (28%) is higher than any other cohort.</vt:lpstr>
      <vt:lpstr>Consistent with last year, 22% of pupils say they have experienced inappropriate comments, behaviours or unwanted attention of a sexual nature at school. This increases to 36% for SEN pupils. </vt:lpstr>
      <vt:lpstr>33% of pupils say they would not report it, if they ever received inappropriate comments, behaviours or unwanted attention of a sexual nature at school, a further 14% didn’t want to say. Year 8 and girls are the most confident groups in reporting this negative behaviour.</vt:lpstr>
      <vt:lpstr>78% of pupils have not experienced abuse in previous or current relationships. Displays of anger and jealousy are the most common abuse experienced by pupils (14%) followed by ‘kept checking my phone’ (11%), although both have decreased from last year.</vt:lpstr>
      <vt:lpstr>Of those who have experienced abuse in current or previous relationships, Year 10s are more likely to have experienced abuse compared to Year 8s (25% v. 20%).</vt:lpstr>
      <vt:lpstr>Young carers are more likely to have experienced an abusive relationship that any other group. </vt:lpstr>
      <vt:lpstr>PowerPoint Presentation</vt:lpstr>
      <vt:lpstr>To those that have not suffered abuse to date, when asked to think hypothetically about potential abuse in relationships, the vast majority are confident that they would know where to go for help (92%) and would do so (86%), consistent with previous years. </vt:lpstr>
      <vt:lpstr>Pupils were informed that services and online sources are available to provide help and advice about relationships and sexual health. A very small proportion of pupils have direct experience and current awareness of TFI clear is low. </vt:lpstr>
      <vt:lpstr>Year 10s have a greater awareness of services relating to relationships and sexual health than Year 8s. TFI clear is the service pupils have engaged or heard about the least. </vt:lpstr>
      <vt:lpstr>LGBTQ and pupils from a white ethnic background seem to have the greatest awareness of all services apart from TFI clear, which see SEN pupils with the greatest awareness.</vt:lpstr>
      <vt:lpstr>Pupils were asked to consider a series of statements about STI’s. Understanding of STIs is mixed, a third of pupils were unsure of symptoms. However, two thirds (69%) are aware that using condoms help prevent STIs.</vt:lpstr>
      <vt:lpstr>Compared to Year 8 pupils, Year 10s have a much better understanding around sexually transmitted infections and provided more decisive answers. </vt:lpstr>
      <vt:lpstr>LGBTQ pupils are the most knowledgeable about STIs.  </vt:lpstr>
      <vt:lpstr>Although 66% of pupils agree that some types of contraception are better at preventing pregnancy than others, four out of the five questions saw over half of pupils either answer incorrectly or answer ‘don’t know’.</vt:lpstr>
      <vt:lpstr>Confidence in responding to questions around contraception and how to prevent STIs increases with age. Year 10s and girls are more likely to respond to each statement with the dichotomous true or false answer rather than ‘don’t know’. </vt:lpstr>
      <vt:lpstr>Across all groups there is a lack of consistency in knowledge of contraception and preventing STI’s. Once again, LGBTQ pupils are the most knowledgeable group overall. </vt:lpstr>
      <vt:lpstr>40% of pupils have been shown how to use a condom, an increase on previous years. Year 10s make up the majority of those pupils that have been shown. FSM and LGBTQ pupils are also more likely to have been shown than other cohorts.</vt:lpstr>
      <vt:lpstr>The majority of pupils believe it is ok to have different opinions to others and be respectful of others, not to be in a relationship and that it is up to both people who decide to have sex to use contraception. The relationship statement yielding the least agreement is ‘I would know what to do to get out of an abusive relationship’ 36% felt unsure or disagreed with the statement.</vt:lpstr>
      <vt:lpstr>The extent that pupils agree/strongly agree with the relationship statements has remained fairly consistent with previous years. However, saying no to people and awareness of being in an abusive relationship has slowly declined over the past three years.</vt:lpstr>
      <vt:lpstr>Boys are more likely than girls to know how to get out of an abusive relationship (69% v. 60% for girls) but less likely to feel they have equal responsibility on contraception (81% v. 91% for girls) and that its okay to not have a partner (78% v. 90%)</vt:lpstr>
      <vt:lpstr>Knowing what to do to get out of an abusive relationship is much lower than average for SEN and LGBTQ pupils (53% and 52% compared to 64% average).</vt:lpstr>
      <vt:lpstr>3% of pupils overall say they have had sex in the past and 4% are currently in a sexual relationship, most of which are Year 10 pupils. LGBTQ pupils are the group most likely to be in a relationship and not thinking about having sex. Ethnic minority groups are the group most likely to have had or be having sex. </vt:lpstr>
      <vt:lpstr>Amongst those who have had a sexual relationship, just 39% use a condom every time, and this has declined since last year, however with such small sample sizes it is hard to draw too many conclusions.</vt:lpstr>
      <vt:lpstr>Amongst girls, 7% are using long-term contraception, with the pill the most used. As you would expect, Year 10s are more likely to be taking long-term contraception than Year 8s. </vt:lpstr>
      <vt:lpstr>When asked about deciding which contraception to use, 86% of girls using contraception felt they had enough time to ask questions, 83% felt they were listened to and 78% felt they had enough information about different options. (Please note the small sample sizes across all groups)</vt:lpstr>
      <vt:lpstr>PowerPoint Presentation</vt:lpstr>
      <vt:lpstr>56% of pupils are ‘happy’ or ‘very happy’ with their life at the moment. Boys are happier than girls, and Year 8 happier than Year 10. Young carers and LGBTQ pupils are more likely than other groups to say they are ‘not/not at all happy’ (29% and 36% respectively compared to 17% overall).</vt:lpstr>
      <vt:lpstr>70% of pupils have cited that they have felt lonely at least sometimes in the last 12 months. Boys are much less likely to have felt lonely than any other group. LGBTQ pupils are more likely to feel lonely ‘always’ and ‘a lot of the time’ than any other group. </vt:lpstr>
      <vt:lpstr>16% of pupils have experienced being frightened by shouting/arguing, additionally 5% have experienced direct violence in the previous month. Groups reporting much higher than average incidence of shouting and arguing are LGBTQ (29%), young carers (29%), SEN (28%) and pupils with a disability (25%). Young carers (13%) are the most likely to have experienced physical violence also.</vt:lpstr>
      <vt:lpstr>If something goes wrong half (51%) say they will learn from it for next time. However, 71% will get upset and feel bad for ages at least sometimes (the same as last year).</vt:lpstr>
      <vt:lpstr>Boys are more likely to respond positively if something goes wrong than girls. The LGBTQ and girls cohorts are the most likely to usually or always get upset and feel bad for ages than any other group (both 54% and 44% respectively).   </vt:lpstr>
      <vt:lpstr>50% of pupils say they have made changes to their appearance recently, girls are more likely than any other cohort to do so (64%), closely followed by LGBTQ (63%).</vt:lpstr>
      <vt:lpstr>Pupils mostly choose to persevere when they don’t succeed. In most cases, 57% will have a ‘another go’ and 51% will keep trying until they succeed. </vt:lpstr>
      <vt:lpstr>Pupils are more likely to say that they ‘just accept that I can’t do it’ and ‘I blame someone else’ than the last few years. Blaming someone else is the highest it has been to date. </vt:lpstr>
      <vt:lpstr>Years 8s are slightly more persistent than Year 10s, and boys are more likely to have another go or keep trying than girls.   </vt:lpstr>
      <vt:lpstr>LGBTQ pupils are the most likely to give up than any other cohort. SEN pupils are the group most likely to blame someone else. Both LGBTQ and SEN pupils are more likely than pupils overall, to do something else.</vt:lpstr>
      <vt:lpstr>Resilience amongst all pupils is overall on a downward trend, 44% have scored low this year, the highest it has been to date. Boys are the most resilient pupils overall, with 18% scoring high and 28% scoring Med-High, they are much more resilient than girls (just 9% scoring high). The groups that seem the least resilient are the LGBTQ cohort with 65% scoring Low (0-19).</vt:lpstr>
      <vt:lpstr>86% of pupils feel they are ‘sometimes’ or ‘always’ listened to when people are making decisions about them. The LGBTQ and SEN pupils feel the least listened to with 17% and 16% answering ‘No, never’. </vt:lpstr>
      <vt:lpstr>Perceptions of the way they look are the things secondary pupils most worry about (36%), followed by exams and tests (35%). Only 13% overall say they don’t worry about anything, 3% higher than the previous year.</vt:lpstr>
      <vt:lpstr>The greatest worry about exams and tests is observed among girls (41%), who also worry much more than boys about the way they look (51% v. 21%) and their mental health (33% v. 19%). Overall, girls are more likely to say they have a worry (95%) than boys (79%).</vt:lpstr>
      <vt:lpstr>FSM pupils and young carers are the groups that are most concerned about family finances. LGBTQ pupils are the group that worry the most about their mental health (44%). Pupils with Eng as a 2nd language are more worried about their physical health than any other cohort.</vt:lpstr>
      <vt:lpstr>When faced with a problem that worries them or makes them feel stressed, just under half of pupils choose to keep busy by themselves (49%) and 43% will rest or sleep more, a figure which has increased this year. 14% say they would adopt one or more harmful or potentially addictive behaviours, which overall has decreased on previous years.</vt:lpstr>
      <vt:lpstr>When faced with a problem, girls are more likely than boys to keep themselves busy (54% and 44% respectively) and to eat or drink more than boys (31% v. 17%). They are also more likely to adopt potentially harmful behaviours compared to boys (16% v. 10%). Year 10s are more likely to find addictive or potentially harmful solutions (17%) compared to Year 8s (12%).      </vt:lpstr>
      <vt:lpstr>Overall, SEN and LGBTQ pupils (both 29%) are more likely to engage in harmful/addictive behaviours to alleviate their worries than other cohorts. </vt:lpstr>
      <vt:lpstr>PowerPoint Presentation</vt:lpstr>
      <vt:lpstr>The majority of pupils feel safe at home (93%) with SEN the least likely group to say they feel safe (81%).</vt:lpstr>
      <vt:lpstr>85% of pupils are able to ‘hang out’ in safe places at home or near home. For LGBTQ this decreases to 69%. </vt:lpstr>
      <vt:lpstr>28% have seen a knife being used to fight or as a threat and 12% have either themselves, or know someone who has, carried a knife for protection. </vt:lpstr>
      <vt:lpstr>Young carers are the group most likely to have seen a knife (43%) and to know someone who carries a knife for protection (21%). </vt:lpstr>
      <vt:lpstr>Generally, pupils feel safe at home and during the day but feel significantly less safe going out after dark, and when in Doncaster town centre. LGBTQ pupils are the least likely to feel safe at school (56%) and feel safe going to and from school (63%).</vt:lpstr>
      <vt:lpstr>72% of pupils believe at least some of their peers have consumed alcohol in the last week. Perceptions shift widely from Year 8 to Year 10; whereas 18% of Year 8 pupils presume most/all of their peers have consumed alcohol in the last week, the figure more than doubles to 41% amongst Year 10s. Girls are more likely to presume that most/all of their peers are consuming alcohol than boys are (33% and 25% respectively). </vt:lpstr>
      <vt:lpstr>Perceptions of peers being ‘drunk’ varies from Year 8 to Year 10. 76% of Year 10 pupils presume most/all or at least some of their peers have been drunk in the last week, but ‘only’ 46% of Year 8s think this is the case. Girls are more likely to think their peers have been drunk than boys (66% and 54% respectively). </vt:lpstr>
      <vt:lpstr>Although 30% of pupils believe that nearly all or most of their peers have consumed alcohol in the last week, in reality only 14% have actually done so. Alcohol consumption amongst pupils has decreased since previous years. SEN are most likely to have drunk alcohol in the last week.</vt:lpstr>
      <vt:lpstr>On average, of the 14% who say they have had an alcoholic drink in the past 7 days, pre-mixed drinks such as WKD and VK are the most popular and have increased since last year, followed by spirits and cider. </vt:lpstr>
      <vt:lpstr>Year 10s are more likely to consume most drinks than Year 8s. Girls are more likely to consume pre-mixed drinks than boys, whereas beer or lager is more popular for boys. Port/martini/sherry is overall the least popular drink, followed closely by wine.</vt:lpstr>
      <vt:lpstr>All cohorts claim to have consumed a wide variety of alcohol with at least 20% consuming most drinks. However, it is difficult to make significant conclusions on alcohol consumption trends from these results, as half of all cohorts have low base samples.</vt:lpstr>
      <vt:lpstr>Those who have consumed alcohol over the last 7 days had, on average, 1 drink. However, there is a small proportion of pupils who drink excessively having had 12 or more drinks over the 7 day period prior to completing the survey. </vt:lpstr>
      <vt:lpstr>For those pupils consuming alcohol, the home is the most likely place they will drink (66%), followed by ‘a friend or relation’s home’ (23%), however this has decreased from last year. Consuming alcohol at a party/nightclub has increased again, almost doubling year on year.</vt:lpstr>
      <vt:lpstr>Girls are more likely to drink at a party or nightclub (16%) than boys (8%). Boys are more likely to drink at home (69% compared to 59% for girls). </vt:lpstr>
      <vt:lpstr>For all cohorts the most popular place to drink is at home. Significant conclusions on alcohol consumption trends from these results is difficult, as half of all cohorts have low base samples.</vt:lpstr>
      <vt:lpstr>For 38% of those pupils consuming alcohol, the alcohol was provided by parents/carers, however this has significantly reduced from over the last few years with pupils buying it themselves increasing.</vt:lpstr>
      <vt:lpstr>Girls are more likely to ask their parents/carers to buy them alcohol than boys (44% v. 32%). Boys are more likely than girls to obtain alcohol in other ways (33% compared to 22% for girls) </vt:lpstr>
      <vt:lpstr>Across most cohorts parents/carers are the most popular method for obtaining alcohol, the only exceptions being LGBTQ and SEN who prefer friends or relatives over 18 to buy alcohol for them, or to take it from their parents/carers without them knowing. Again, significant conclusions on alcohol consumption trends from these results is difficult, as half of all cohorts have low base samples.</vt:lpstr>
      <vt:lpstr>70% of pupils say their parents/carers drink alcohol. Of those, 24% noticed behavioural change.  </vt:lpstr>
      <vt:lpstr>Year 10 pupils notice more of all listed alcohol related behaviour than Year 8s. Young carers, more than any other cohort, noticed any of the listed behaviour changes or alcohol related behaviour in their parents/carers (49% compared to 24% overall).</vt:lpstr>
      <vt:lpstr>Perceptions around cigarette use amongst peers shows a shift similar to alcohol consumption, with 64% overall believing some, most or all people of their age from their school have smoked a cigarette in the last 7 days. More Year 10s believe that their peers have smoked in the last 7 days than Year 8s (77% v. 52%), and girls are more likely than boys (70% v. 58%) to believe at least some of their peers have had a cigarette in the last 7 days.</vt:lpstr>
      <vt:lpstr>Although 64% of pupils think their peers have smoked at least sometimes, the majority of pupils have not smoked at all (86%).</vt:lpstr>
      <vt:lpstr>Year 10s are more likely than year 8s to have tried smoking. Young carers and pupils with a disability are more likely than other groups to have ever tried smoking.</vt:lpstr>
      <vt:lpstr>Of the 38 respondents who say they smoke regularly, 37% were ‘given’ the cigarette and 24% obtained them from other friends or family who were aged over 18. 6 of the 32 pupils who smoke say they have never bought cigarettes which were not from ‘official’ sellers, didn’t contain health warnings, were fake, or sold as single cigarettes. 12% overall have bought cigarettes or e-cigs, 7% of which bought vapes from a vape store and 6% from a convenience store or supermarket. </vt:lpstr>
      <vt:lpstr>Added for this year, 90% of pupils think that some, most, or all of their peers have used electronic cigarettes in the last 7 days. More SEN pupils think so than any other cohort.  </vt:lpstr>
      <vt:lpstr>Most pupils (93%) have heard of ‘e-cigarettes’ with awareness slightly higher amongst Year 10s. Young carers (46%) followed by pupils from an ethnic minority group (32%) and SEN pupils (30%) are the groups most likely to have tried or use e-cigarettes. Although 90% of pupils believe their peers are using e-cigarettes, 34% of all secondary pupils use them.</vt:lpstr>
      <vt:lpstr>38% of pupils are living in a household where someone smokes. 13% use rooms at home which are also smoked in with 14% sometimes travelling in a car in which someone is smoking. </vt:lpstr>
      <vt:lpstr> </vt:lpstr>
      <vt:lpstr>16% of pupils know someone who takes drugs, this has decreased slightly from previous years. Year 10s are more likely to know someone who takes drugs than the Year 8s (24% and 9% respectively). Young carers, LGBTQ pupils, SEN pupils and those with a disability are more likely to know someone taking drugs than pupils from other groups.</vt:lpstr>
      <vt:lpstr>47% of pupils believe at least some of their peers have taken cannabis in the past 7 days. This increases to 63% amongst Year 10s (compared to only 32% of Year 8s) and 51% amongst girls (compared to 42% of Boys).</vt:lpstr>
      <vt:lpstr>37% of pupils believe at least some of their peers have used Nitrous Oxide in the past 7 days. This increases to 46% amongst Year 10s (compared to only 29% of Year 8s) and 41% amongst girls (compared to 32% of boys).</vt:lpstr>
      <vt:lpstr>83% of pupils have never been offered drugs, Year 10s are more likely to have been offered cannabis than Year 8s (21% v. 3%) and are more likely to have been offered nitrous oxide (11% v. 3%). </vt:lpstr>
      <vt:lpstr>6% of pupils say they have taken drugs to get high, most of which are Year 10 pupils.</vt:lpstr>
      <vt:lpstr>Cannabis is the most widely taken drug. </vt:lpstr>
      <vt:lpstr>50% of pupils would know where to get information and support about alcohol or drugs. Year 10s appear to be the most aware of all cohorts, closely followed by LGBTQ. </vt:lpstr>
      <vt:lpstr>6% of pupils believe most/nearly all their peers have taken part in gambling activity within the last 7 days. </vt:lpstr>
      <vt:lpstr>61% of pupils take part in one or gambling activities, at least occasionally. Playing arcade games for fun is the most popular gambling activity (67%). Participation in gambling has increased over the last year.</vt:lpstr>
      <vt:lpstr>Boys have a higher tendency than girls across almost all settings to engage in gambling activities at least once a month, particularly to buy loot boxes when they play online games (40% v. 10%).</vt:lpstr>
      <vt:lpstr>75% of LGBTQ pupils play arcade games for fun, the highest observation across the cohorts. Young carers are the most likely group to play arcade games to make money and the cohort most engages with gambling for money.</vt:lpstr>
      <vt:lpstr>A small proportion of pupils expressed tendencies of addiction to gambling. 17% have tried to win their money back with 8% admitting that they have/do find it hard to stop gambling.</vt:lpstr>
      <vt:lpstr>More boys have agreed with these statements about addictive behaviour than girls (26% v. 15%)</vt:lpstr>
      <vt:lpstr>Pupils with a disability and ethnic minority groups are the cohorts who are most likely to agree with these statements about addiction. </vt:lpstr>
      <vt:lpstr>49% of pupils say they would know where to go if they or someone they know might have a gambling problem. Boys are more likely to know where to get help than girls (51% and 47% respectively). Pupils with English as a 2nd language are the least likely to know where to get help.</vt:lpstr>
      <vt:lpstr>PowerPoint Presentation</vt:lpstr>
      <vt:lpstr>The majority of pupils are able to undertake activities that are important to them and having the space to do so at home is possible for nearly all pupils. However, getting involved in the local community is something ‘only’ 38% feel they can do with 41% who think they are able to share their ideas for making things better for people at school. </vt:lpstr>
      <vt:lpstr>Pupils opinions about having space to relax and do activities, share ideas to make things better at school and getting involved in the community outside of school have remained similar to previous years. </vt:lpstr>
      <vt:lpstr>Compared to girls, boys feel more able to get involved in the community, and share ideas about school. Those with a disability, LGBTQ pupils and girls feel the least able to share ideas about making things better at school than average. LGBTQ pupils and young carers are the least likely to get involved in their local community.</vt:lpstr>
      <vt:lpstr>45% of all pupils would like to stay in full-time education at the end of year 11, a figure which has been dropping over the last few years as apprenticeships have increased, now at 17%. 17% of pupils feel unsure about what they will do, a figure that has also increased over the last few years.</vt:lpstr>
      <vt:lpstr>Girls are more likely than boys to plan to continue in full time education after Year 11 (57% v. 35%) with boys more likely to consider all other options. 49% of LGBTQ and FSM pupils would like to stay in education. Boys are the group that would most like to get trained for a skilled job after school. SEN pupils are the group most likely to not know what they want to do.</vt:lpstr>
      <vt:lpstr>Overall, most pupils feel positive about the things they have planned for the future. 85% agree or strongly agree that they have things they want to achieve, 69% feel able to pursue what they want to do once they leave school and 60% feel excited about the future. LGBTQ pupils are the group least likely to feel able to pursue their goals and feel excited about the future.</vt:lpstr>
      <vt:lpstr>PowerPoint Presentation</vt:lpstr>
      <vt:lpstr>Nearly three quarters (73%) of all pupils spend more than 3 hours a day looking at screens and 97% overall spend at least an hour. LGBTQ pupils are the group most likely to spend 3+ hours on a screen.</vt:lpstr>
      <vt:lpstr>Whilst half of all pupils don’t believe that screen time has any negative effects on them, 30% believe that there are negative effects to their sleep and approximately a fifth believe there are negative effects to time with family, mental health and their schoolwork.</vt:lpstr>
      <vt:lpstr>Young carers (40%), are the group most likely to say screen time has negative effects on their sleep. 53% of pupils don’t think there are any negative effects from screen time, with boys much more likely to think so than girls (60% v. 46% respectively) Young carers and LGBTQ pupils are the cohorts most likely to feel there are negative effects from screen time.</vt:lpstr>
      <vt:lpstr>Almost all (93%) pupils have their own mobile phone to use at home, and over half have a smart TV, laptop/computer and games console that they use.</vt:lpstr>
      <vt:lpstr>99% of pupils are able to go online at home, and many with their own devices. FSM and SEN pupils are the least likely to have their own mobile or laptop/computer.</vt:lpstr>
      <vt:lpstr>73% of pupils say that their parents/carers will help them if something online bothers them, and a further 66% say parents/carers will explain why some sites are appropriate or inappropriate, both of these have increased from last year. Parents/carers knowing passwords and exploring things on the internet with their children has increased steadily over the last few years.</vt:lpstr>
      <vt:lpstr>More online responsibility comes with age. Year 8s are more likely to say they have rules for being online; such as parents/carers knowing passwords and watching what pupils are doing online compared to Year 10s. This is also the case for boys. Young carers and Ethnic minority groups are the pupils most likely to have rules. </vt:lpstr>
      <vt:lpstr>99% of all pupils have an account or profile on social media. Most commonly used are Snapchat (84%), WhatsApp (84%) and TikTok (82%). </vt:lpstr>
      <vt:lpstr>Platforms of choice vary across all groups. The top four are highlighted, Year 10 pupils and girls and are more interested in TikTok and Instagram, and boys are much more likely to have games consoles and Fortnite profiles.</vt:lpstr>
      <vt:lpstr>Overall, 23% have met someone in real life whom they first met online. </vt:lpstr>
      <vt:lpstr>Pupils that are meeting people in ‘real life after chatting online’ are meeting people of the same age (70%).  LGBTQ pupils are the most likely group to meet someone younger with Ethnic Minority groups most likely to meet someone much older.</vt:lpstr>
      <vt:lpstr>91% of pupils have been told how to stay safe online and 50% say they always follow that advice. 43% have seen adult content and over half of all pupils have lied about their age to look at a website or play a game. </vt:lpstr>
      <vt:lpstr>Year 10s, FSM pupils and those with a disability (all 53%) are the cohorts most likely to have seen adult-only pictures online, compared to 43% on average. Year 10 are more knowledgeable about the CEOP button and pupils with Eng as a 2nd language more likely to lie about their age. LGBTQ pupils (40%), young carers and Eng as 2nd language pupils (both 43%) are the groups most likely to see worrying and nasty things online.</vt:lpstr>
      <vt:lpstr>31% of pupils have received a sexting image. 5% of pupils have sent undressed/sexual images of themselves and a further 5% have had someone they know send or post images of them online. 7% have received ‘sexting’ images from someone who was not in the image(s) and 14% have received such images where the sender was part of the image. </vt:lpstr>
      <vt:lpstr>Year 10s are more likely to have sent and received sexting images overall than Year 8s. Girls are more likely than boys to receive images from someone they didn’t know. </vt:lpstr>
      <vt:lpstr>Having received ‘sexting’ images, almost half (46%) of the pupils blocked the sender, 33% deleted the images after receiving it. 7% of pupils showed someone else, 2% sent it on to someone else and 3% shared it on social media. 33% did nothing, which has increased over the last year. There has been an increase in pupils telling a responsible adult.</vt:lpstr>
      <vt:lpstr>Girls are much more likely to block the sender of sexting images than boys (60% and 31% respectively), boys are the group most likely to do nothing (43%). Those </vt:lpstr>
      <vt:lpstr>15% of pupils have used services for young people in Doncaster in the last 12 months, with young carers the group most likely to have done so (31%) and girls more likely than boys.</vt:lpstr>
      <vt:lpstr>Approximately half of those say the service they accessed was ‘all good’ with Year 8 more likely to think so than Year 10, however it is difficult to draw too many conclusions due to small sample sizes across all cohorts.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Conclusions – Young carers (2)</vt:lpstr>
      <vt:lpstr>Conclusions – Young carers (3)</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Appendices</vt:lpstr>
      <vt:lpstr>Appendices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Robert Rush</dc:creator>
  <cp:lastModifiedBy>Nazir-Desforges, Saima</cp:lastModifiedBy>
  <cp:revision>2815</cp:revision>
  <cp:lastPrinted>2020-07-08T19:40:13Z</cp:lastPrinted>
  <dcterms:created xsi:type="dcterms:W3CDTF">2018-11-08T01:27:23Z</dcterms:created>
  <dcterms:modified xsi:type="dcterms:W3CDTF">2024-08-22T15:52:35Z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0x010100BAA7D882BC117443923ABA04EC7D9797</vt:lpwstr>
  </property>
  <property fmtid="{D5CDD505-2E9C-101B-9397-08002B2CF9AE}" pid="3" name="MediaServiceImageTags">
    <vt:lpwstr/>
  </property>
</Properties>
</file>